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6"/>
  </p:notesMasterIdLst>
  <p:handoutMasterIdLst>
    <p:handoutMasterId r:id="rId57"/>
  </p:handoutMasterIdLst>
  <p:sldIdLst>
    <p:sldId id="317" r:id="rId2"/>
    <p:sldId id="299" r:id="rId3"/>
    <p:sldId id="318" r:id="rId4"/>
    <p:sldId id="402" r:id="rId5"/>
    <p:sldId id="373" r:id="rId6"/>
    <p:sldId id="563" r:id="rId7"/>
    <p:sldId id="403" r:id="rId8"/>
    <p:sldId id="404" r:id="rId9"/>
    <p:sldId id="405" r:id="rId10"/>
    <p:sldId id="564" r:id="rId11"/>
    <p:sldId id="347" r:id="rId12"/>
    <p:sldId id="406" r:id="rId13"/>
    <p:sldId id="407" r:id="rId14"/>
    <p:sldId id="401" r:id="rId15"/>
    <p:sldId id="372" r:id="rId16"/>
    <p:sldId id="408" r:id="rId17"/>
    <p:sldId id="409" r:id="rId18"/>
    <p:sldId id="338" r:id="rId19"/>
    <p:sldId id="410" r:id="rId20"/>
    <p:sldId id="565" r:id="rId21"/>
    <p:sldId id="374" r:id="rId22"/>
    <p:sldId id="411" r:id="rId23"/>
    <p:sldId id="412" r:id="rId24"/>
    <p:sldId id="566" r:id="rId25"/>
    <p:sldId id="336" r:id="rId26"/>
    <p:sldId id="413" r:id="rId27"/>
    <p:sldId id="414" r:id="rId28"/>
    <p:sldId id="415" r:id="rId29"/>
    <p:sldId id="416" r:id="rId30"/>
    <p:sldId id="417" r:id="rId31"/>
    <p:sldId id="567" r:id="rId32"/>
    <p:sldId id="571" r:id="rId33"/>
    <p:sldId id="418" r:id="rId34"/>
    <p:sldId id="419" r:id="rId35"/>
    <p:sldId id="420" r:id="rId36"/>
    <p:sldId id="421" r:id="rId37"/>
    <p:sldId id="568" r:id="rId38"/>
    <p:sldId id="422" r:id="rId39"/>
    <p:sldId id="423" r:id="rId40"/>
    <p:sldId id="424" r:id="rId41"/>
    <p:sldId id="569" r:id="rId42"/>
    <p:sldId id="363" r:id="rId43"/>
    <p:sldId id="364" r:id="rId44"/>
    <p:sldId id="557" r:id="rId45"/>
    <p:sldId id="572" r:id="rId46"/>
    <p:sldId id="558" r:id="rId47"/>
    <p:sldId id="570" r:id="rId48"/>
    <p:sldId id="335" r:id="rId49"/>
    <p:sldId id="559" r:id="rId50"/>
    <p:sldId id="560" r:id="rId51"/>
    <p:sldId id="561" r:id="rId52"/>
    <p:sldId id="562" r:id="rId53"/>
    <p:sldId id="573" r:id="rId54"/>
    <p:sldId id="397" r:id="rId55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紙本 拓也" initials="紙本" lastIdx="1" clrIdx="0">
    <p:extLst>
      <p:ext uri="{19B8F6BF-5375-455C-9EA6-DF929625EA0E}">
        <p15:presenceInfo xmlns:p15="http://schemas.microsoft.com/office/powerpoint/2012/main" userId="S-1-5-21-3178451276-2870524919-828692511-4234" providerId="AD"/>
      </p:ext>
    </p:extLst>
  </p:cmAuthor>
  <p:cmAuthor id="2" name="塚原 絢子" initials="塚原" lastIdx="2" clrIdx="1">
    <p:extLst>
      <p:ext uri="{19B8F6BF-5375-455C-9EA6-DF929625EA0E}">
        <p15:presenceInfo xmlns:p15="http://schemas.microsoft.com/office/powerpoint/2012/main" userId="S-1-5-21-3178451276-2870524919-828692511-2883" providerId="AD"/>
      </p:ext>
    </p:extLst>
  </p:cmAuthor>
  <p:cmAuthor id="3" name="小山 誠太朗" initials="小山" lastIdx="0" clrIdx="2">
    <p:extLst>
      <p:ext uri="{19B8F6BF-5375-455C-9EA6-DF929625EA0E}">
        <p15:presenceInfo xmlns:p15="http://schemas.microsoft.com/office/powerpoint/2012/main" userId="S-1-5-21-3178451276-2870524919-828692511-5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2E1"/>
    <a:srgbClr val="008D7F"/>
    <a:srgbClr val="00549F"/>
    <a:srgbClr val="0357A1"/>
    <a:srgbClr val="4C8FC0"/>
    <a:srgbClr val="E6E6E6"/>
    <a:srgbClr val="1483DE"/>
    <a:srgbClr val="84C2F4"/>
    <a:srgbClr val="167014"/>
    <a:srgbClr val="1B8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97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0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1A4783-7530-4355-9F25-081B61AD97B1}" type="datetimeFigureOut">
              <a:rPr kumimoji="1" lang="ja-JP" altLang="en-US" smtClean="0"/>
              <a:t>2026/4/24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FA4128-D88A-454C-B59A-7ED8C38511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22732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F55A73-E438-4208-BF63-4A50B1151D98}" type="datetimeFigureOut">
              <a:rPr kumimoji="1" lang="ja-JP" altLang="en-US" smtClean="0"/>
              <a:t>2026/4/24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550374-6F3F-4C40-927F-627EF3EA8A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295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50374-6F3F-4C40-927F-627EF3EA8AE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EACB4EB4-1CF0-4603-867B-261A0FE774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22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26080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250BAD03-C8ED-4C26-A592-A5BEBCB938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389493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250BAD03-C8ED-4C26-A592-A5BEBCB938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84719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250BAD03-C8ED-4C26-A592-A5BEBCB938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730965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D4726DB9-F1C2-4983-8119-E66E329B6E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924082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0B3953BC-810A-4F6F-8E80-8DE7677DBDF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410230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D4726DB9-F1C2-4983-8119-E66E329B6E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888262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D4726DB9-F1C2-4983-8119-E66E329B6E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68851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動画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「図</a:t>
            </a:r>
            <a:r>
              <a:rPr lang="en-US" altLang="ja-JP" dirty="0"/>
              <a:t>2 </a:t>
            </a:r>
            <a:r>
              <a:rPr lang="ja-JP" altLang="en-US" dirty="0"/>
              <a:t>等速直線運動をする模型自動車」を視聴してもよい</a:t>
            </a:r>
            <a:r>
              <a:rPr lang="en-US" altLang="ja-JP" dirty="0"/>
              <a:t>(</a:t>
            </a:r>
            <a:r>
              <a:rPr lang="ja-JP" altLang="en-US" dirty="0"/>
              <a:t>紙面掲載の</a:t>
            </a:r>
            <a:r>
              <a:rPr lang="en-US" altLang="ja-JP" dirty="0"/>
              <a:t>QR</a:t>
            </a:r>
            <a:r>
              <a:rPr lang="ja-JP" altLang="en-US" dirty="0"/>
              <a:t>コードからも視聴可</a:t>
            </a:r>
            <a:r>
              <a:rPr lang="en-US" altLang="ja-JP" dirty="0"/>
              <a:t>) </a:t>
            </a:r>
            <a:r>
              <a:rPr lang="ja-JP" altLang="en-US" dirty="0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FD674B7E-5B0F-4F35-899C-92D15F9BAE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10936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36676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導入例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｢</a:t>
            </a:r>
            <a:r>
              <a:rPr kumimoji="1" lang="ja-JP" altLang="en-US" dirty="0"/>
              <a:t>いろいろな物体の運動の速さを比較してみよう」という問いかけから始め，速さの定義として，</a:t>
            </a:r>
            <a:r>
              <a:rPr kumimoji="1" lang="en-US" altLang="ja-JP" dirty="0"/>
              <a:t>｢</a:t>
            </a:r>
            <a:r>
              <a:rPr kumimoji="1" lang="ja-JP" altLang="en-US" dirty="0"/>
              <a:t>移動距離／経過時間」が適切であることを確認する。単位は，距離は</a:t>
            </a:r>
            <a:r>
              <a:rPr kumimoji="1" lang="en-US" altLang="ja-JP" dirty="0">
                <a:latin typeface="Georgia" panose="02040502050405020303" pitchFamily="18" charset="0"/>
              </a:rPr>
              <a:t>m</a:t>
            </a:r>
            <a:r>
              <a:rPr kumimoji="1" lang="ja-JP" altLang="en-US" dirty="0"/>
              <a:t>，時間は</a:t>
            </a:r>
            <a:r>
              <a:rPr kumimoji="1" lang="en-US" altLang="ja-JP" dirty="0"/>
              <a:t>s</a:t>
            </a:r>
            <a:r>
              <a:rPr kumimoji="1" lang="ja-JP" altLang="en-US" dirty="0"/>
              <a:t> を使うことが基本であることを伝え，速さの単位は</a:t>
            </a:r>
            <a:r>
              <a:rPr kumimoji="1" lang="en-US" altLang="ja-JP" dirty="0">
                <a:latin typeface="Georgia" panose="02040502050405020303" pitchFamily="18" charset="0"/>
              </a:rPr>
              <a:t>m</a:t>
            </a:r>
            <a:r>
              <a:rPr kumimoji="1" lang="en-US" altLang="ja-JP" baseline="0" dirty="0">
                <a:latin typeface="Georgia" panose="02040502050405020303" pitchFamily="18" charset="0"/>
              </a:rPr>
              <a:t> </a:t>
            </a:r>
            <a:r>
              <a:rPr kumimoji="1" lang="en-US" altLang="ja-JP" dirty="0">
                <a:latin typeface="Georgia" panose="02040502050405020303" pitchFamily="18" charset="0"/>
              </a:rPr>
              <a:t>/s</a:t>
            </a:r>
            <a:r>
              <a:rPr kumimoji="1" lang="ja-JP" altLang="en-US" dirty="0">
                <a:latin typeface="Georgia" panose="02040502050405020303" pitchFamily="18" charset="0"/>
              </a:rPr>
              <a:t> </a:t>
            </a:r>
            <a:r>
              <a:rPr kumimoji="1" lang="ja-JP" altLang="en-US" dirty="0"/>
              <a:t>となることを教える。</a:t>
            </a:r>
            <a:endParaRPr kumimoji="1" lang="en-US" altLang="ja-JP" dirty="0"/>
          </a:p>
          <a:p>
            <a:r>
              <a:rPr kumimoji="1" lang="ja-JP" altLang="en-US" dirty="0"/>
              <a:t>・速さを比較するには同じ単位で表すことが必要であることから，単位の換算について練習するとよい。</a:t>
            </a:r>
            <a:endParaRPr kumimoji="1"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4404575" cy="513508"/>
          </a:xfrm>
        </p:spPr>
        <p:txBody>
          <a:bodyPr/>
          <a:lstStyle/>
          <a:p>
            <a:r>
              <a:rPr kumimoji="1" lang="ja-JP" altLang="en-US" dirty="0"/>
              <a:t>啓林館・高等学校物理基礎改訂版</a:t>
            </a:r>
            <a:r>
              <a:rPr kumimoji="1" lang="en-US" altLang="ja-JP" dirty="0"/>
              <a:t>_</a:t>
            </a:r>
            <a:r>
              <a:rPr kumimoji="1"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829470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708379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710979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動画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「図</a:t>
            </a:r>
            <a:r>
              <a:rPr lang="en-US" altLang="ja-JP" dirty="0"/>
              <a:t>2 </a:t>
            </a:r>
            <a:r>
              <a:rPr lang="ja-JP" altLang="en-US" dirty="0"/>
              <a:t>等速直線運動をする模型自動車」を視聴してもよい</a:t>
            </a:r>
            <a:r>
              <a:rPr lang="en-US" altLang="ja-JP" dirty="0"/>
              <a:t>(</a:t>
            </a:r>
            <a:r>
              <a:rPr lang="ja-JP" altLang="en-US" dirty="0"/>
              <a:t>紙面掲載の</a:t>
            </a:r>
            <a:r>
              <a:rPr lang="en-US" altLang="ja-JP" dirty="0"/>
              <a:t>QR</a:t>
            </a:r>
            <a:r>
              <a:rPr lang="ja-JP" altLang="en-US" dirty="0"/>
              <a:t>コードからも視聴可</a:t>
            </a:r>
            <a:r>
              <a:rPr lang="en-US" altLang="ja-JP" dirty="0"/>
              <a:t>) </a:t>
            </a:r>
            <a:r>
              <a:rPr lang="ja-JP" altLang="en-US" dirty="0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FD674B7E-5B0F-4F35-899C-92D15F9BAE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888737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144870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983371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6AE91593-5965-49A5-BC35-A46CFD9107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279066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6AE91593-5965-49A5-BC35-A46CFD9107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490400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259862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960146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動画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「図</a:t>
            </a:r>
            <a:r>
              <a:rPr lang="en-US" altLang="ja-JP" dirty="0"/>
              <a:t>2 </a:t>
            </a:r>
            <a:r>
              <a:rPr lang="ja-JP" altLang="en-US" dirty="0"/>
              <a:t>等速直線運動をする模型自動車」を視聴してもよい</a:t>
            </a:r>
            <a:r>
              <a:rPr lang="en-US" altLang="ja-JP" dirty="0"/>
              <a:t>(</a:t>
            </a:r>
            <a:r>
              <a:rPr lang="ja-JP" altLang="en-US" dirty="0"/>
              <a:t>紙面掲載の</a:t>
            </a:r>
            <a:r>
              <a:rPr lang="en-US" altLang="ja-JP" dirty="0"/>
              <a:t>QR</a:t>
            </a:r>
            <a:r>
              <a:rPr lang="ja-JP" altLang="en-US" dirty="0"/>
              <a:t>コードからも視聴可</a:t>
            </a:r>
            <a:r>
              <a:rPr lang="en-US" altLang="ja-JP" dirty="0"/>
              <a:t>) </a:t>
            </a:r>
            <a:r>
              <a:rPr lang="ja-JP" altLang="en-US" dirty="0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FD674B7E-5B0F-4F35-899C-92D15F9BAE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61781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D4726DB9-F1C2-4983-8119-E66E329B6E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490768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382833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816163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77856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6AE91593-5965-49A5-BC35-A46CFD9107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664514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743597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729189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146868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518081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動画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「図</a:t>
            </a:r>
            <a:r>
              <a:rPr lang="en-US" altLang="ja-JP" dirty="0"/>
              <a:t>2 </a:t>
            </a:r>
            <a:r>
              <a:rPr lang="ja-JP" altLang="en-US" dirty="0"/>
              <a:t>等速直線運動をする模型自動車」を視聴してもよい</a:t>
            </a:r>
            <a:r>
              <a:rPr lang="en-US" altLang="ja-JP" dirty="0"/>
              <a:t>(</a:t>
            </a:r>
            <a:r>
              <a:rPr lang="ja-JP" altLang="en-US" dirty="0"/>
              <a:t>紙面掲載の</a:t>
            </a:r>
            <a:r>
              <a:rPr lang="en-US" altLang="ja-JP" dirty="0"/>
              <a:t>QR</a:t>
            </a:r>
            <a:r>
              <a:rPr lang="ja-JP" altLang="en-US" dirty="0"/>
              <a:t>コードからも視聴可</a:t>
            </a:r>
            <a:r>
              <a:rPr lang="en-US" altLang="ja-JP" dirty="0"/>
              <a:t>) </a:t>
            </a:r>
            <a:r>
              <a:rPr lang="ja-JP" altLang="en-US" dirty="0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FD674B7E-5B0F-4F35-899C-92D15F9BAE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4122179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07175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D4726DB9-F1C2-4983-8119-E66E329B6E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95868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6AE91593-5965-49A5-BC35-A46CFD9107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8633925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6AE91593-5965-49A5-BC35-A46CFD9107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1289115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15BE991C-7541-4B33-AFA0-764451B7ED2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134118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4388150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1EC6E1C1-753A-4AF0-B6D6-9BDA9C9296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134118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183183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C181D7E7-BE28-4CF6-8684-F495CE874B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134118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2517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1EC6E1C1-753A-4AF0-B6D6-9BDA9C9296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134118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2090652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6AE91593-5965-49A5-BC35-A46CFD9107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7426538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6AE91593-5965-49A5-BC35-A46CFD9107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6398772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9BE8450B-1F44-4C70-A710-6FA459F116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76642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25010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367814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7C771F0E-9FA8-4A40-815F-4D4A73E037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8292472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D4726DB9-F1C2-4983-8119-E66E329B6E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0520652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52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6416543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53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7610574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54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D29AFE08-72DA-486A-86CD-684E033A57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05360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3298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D4726DB9-F1C2-4983-8119-E66E329B6E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82729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D4726DB9-F1C2-4983-8119-E66E329B6E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76663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6" name="ヘッダー プレースホルダー 4">
            <a:extLst>
              <a:ext uri="{FF2B5EF4-FFF2-40B4-BE49-F238E27FC236}">
                <a16:creationId xmlns:a16="http://schemas.microsoft.com/office/drawing/2014/main" id="{376F924A-FBFA-41D3-AAB0-667D3C696A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04575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ja-JP"/>
            </a:defPPr>
            <a:lvl1pPr marL="0" algn="l" defTabSz="914400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啓林館・高等学校物理基礎改訂版</a:t>
            </a:r>
            <a:r>
              <a:rPr lang="en-US" altLang="ja-JP" dirty="0"/>
              <a:t>_</a:t>
            </a:r>
            <a:r>
              <a:rPr lang="ja-JP" altLang="en-US" dirty="0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8717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15325FEF-E9D2-E449-BAD9-3DE1AF43F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24C7E70-5BFD-43D6-A6AA-4C0A5045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AE153DEE-A88D-47A0-AD28-19184FC45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4025" y="64700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1483DE"/>
                </a:solidFill>
              </a:defRPr>
            </a:lvl1pPr>
          </a:lstStyle>
          <a:p>
            <a:fld id="{C75C2A70-30D0-4958-BD5F-ACCF7D005E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DA2483-725A-4FA5-98C5-8A18ED1103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470A183-51F1-442F-9AD8-79CDA7620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90B4BB-A6C1-0DCD-51A3-A7EFB31B9775}"/>
              </a:ext>
            </a:extLst>
          </p:cNvPr>
          <p:cNvSpPr txBox="1"/>
          <p:nvPr userDrawn="1"/>
        </p:nvSpPr>
        <p:spPr>
          <a:xfrm>
            <a:off x="10250144" y="1804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A6D20F-748A-DD8A-7567-E26946A8DE61}"/>
              </a:ext>
            </a:extLst>
          </p:cNvPr>
          <p:cNvSpPr/>
          <p:nvPr userDrawn="1"/>
        </p:nvSpPr>
        <p:spPr>
          <a:xfrm>
            <a:off x="10223500" y="139700"/>
            <a:ext cx="1587500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06F61939-C9B0-4AAF-BE7C-639966969BC6}"/>
              </a:ext>
            </a:extLst>
          </p:cNvPr>
          <p:cNvSpPr txBox="1">
            <a:spLocks/>
          </p:cNvSpPr>
          <p:nvPr userDrawn="1"/>
        </p:nvSpPr>
        <p:spPr>
          <a:xfrm>
            <a:off x="4191000" y="64779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© 2027  KEIRINKAN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2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B021970-FBB9-4517-84BC-CFBAD9249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5325FEF-E9D2-E449-BAD9-3DE1AF43F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3"/>
            <a:ext cx="12192000" cy="6858000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2027  KEIRINKAN  ALL Rights Reserved.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24C7E70-5BFD-43D6-A6AA-4C0A5045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AE153DEE-A88D-47A0-AD28-19184FC45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4025" y="64700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1483DE"/>
                </a:solidFill>
              </a:defRPr>
            </a:lvl1pPr>
          </a:lstStyle>
          <a:p>
            <a:fld id="{C75C2A70-30D0-4958-BD5F-ACCF7D005E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55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altLang="ja-JP"/>
              <a:t>© 2026  KEIRINKAN  ALL Rights Reserved.</a:t>
            </a:r>
            <a:endParaRPr lang="ja-JP" altLang="en-US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4E89C271-9935-4E4E-8228-90D8AEBED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212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1483DE"/>
                </a:solidFill>
                <a:latin typeface="Georgia" panose="02040502050405020303" pitchFamily="18" charset="0"/>
              </a:defRPr>
            </a:lvl1pPr>
          </a:lstStyle>
          <a:p>
            <a:fld id="{C75C2A70-30D0-4958-BD5F-ACCF7D005E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41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76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025F30F4-B2EC-4B52-99C0-D3BE5DAEC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1031733-142C-884D-B938-163D22A31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3030AD-DA1C-408C-A1D5-127CFC63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2027  KEIRINKAN  ALL Rights Reserved.</a:t>
            </a:r>
            <a:endParaRPr kumimoji="1" lang="ja-JP" altLang="en-US" dirty="0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E6447A1-FD07-1B42-9D72-16735A54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455" y="1571049"/>
            <a:ext cx="12207144" cy="1328897"/>
          </a:xfrm>
        </p:spPr>
        <p:txBody>
          <a:bodyPr anchor="ctr">
            <a:normAutofit/>
          </a:bodyPr>
          <a:lstStyle/>
          <a:p>
            <a:pPr algn="ctr">
              <a:lnSpc>
                <a:spcPts val="8000"/>
              </a:lnSpc>
            </a:pP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物体の運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FF74B7-1B7E-44D4-A28A-33EE2778F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B4E30E2-698D-964B-8A14-E35D52BB48ED}"/>
              </a:ext>
            </a:extLst>
          </p:cNvPr>
          <p:cNvSpPr txBox="1">
            <a:spLocks/>
          </p:cNvSpPr>
          <p:nvPr/>
        </p:nvSpPr>
        <p:spPr>
          <a:xfrm>
            <a:off x="407582" y="449534"/>
            <a:ext cx="3376478" cy="4969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Meiryo" panose="020B0604030504040204" pitchFamily="34" charset="-128"/>
                <a:ea typeface="Meiryo" panose="020B0604030504040204" pitchFamily="34" charset="-128"/>
              </a:rPr>
              <a:t>p. 10~17</a:t>
            </a:r>
            <a:endParaRPr lang="ja-JP" alt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三角形 14">
            <a:extLst>
              <a:ext uri="{FF2B5EF4-FFF2-40B4-BE49-F238E27FC236}">
                <a16:creationId xmlns:a16="http://schemas.microsoft.com/office/drawing/2014/main" id="{83813883-6472-F44B-8DA9-FE54D674EA1B}"/>
              </a:ext>
            </a:extLst>
          </p:cNvPr>
          <p:cNvSpPr/>
          <p:nvPr/>
        </p:nvSpPr>
        <p:spPr>
          <a:xfrm rot="5400000">
            <a:off x="150693" y="528636"/>
            <a:ext cx="275917" cy="2378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D05E17B-AC48-6C43-AB24-EA55273DCC05}"/>
              </a:ext>
            </a:extLst>
          </p:cNvPr>
          <p:cNvGrpSpPr/>
          <p:nvPr/>
        </p:nvGrpSpPr>
        <p:grpSpPr>
          <a:xfrm>
            <a:off x="2133600" y="1648471"/>
            <a:ext cx="7924800" cy="1263786"/>
            <a:chOff x="2133600" y="1648471"/>
            <a:chExt cx="7924800" cy="1263786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FD2E4A3-6476-FC4F-A094-92F2E97C1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3600" y="1648471"/>
              <a:ext cx="7924800" cy="38100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4502480-9CF1-8745-B631-CC8394BD9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3600" y="2874157"/>
              <a:ext cx="7924800" cy="38100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2C09CE3-ACDC-427D-B258-BAFAD88BF431}"/>
              </a:ext>
            </a:extLst>
          </p:cNvPr>
          <p:cNvGrpSpPr/>
          <p:nvPr/>
        </p:nvGrpSpPr>
        <p:grpSpPr>
          <a:xfrm>
            <a:off x="1488167" y="2933827"/>
            <a:ext cx="10485163" cy="2048456"/>
            <a:chOff x="887270" y="3001923"/>
            <a:chExt cx="10485163" cy="2048456"/>
          </a:xfrm>
        </p:grpSpPr>
        <p:sp>
          <p:nvSpPr>
            <p:cNvPr id="20" name="角丸四角形 12">
              <a:extLst>
                <a:ext uri="{FF2B5EF4-FFF2-40B4-BE49-F238E27FC236}">
                  <a16:creationId xmlns:a16="http://schemas.microsoft.com/office/drawing/2014/main" id="{822BB497-E4D7-43D8-9726-4BD436BCEA05}"/>
                </a:ext>
              </a:extLst>
            </p:cNvPr>
            <p:cNvSpPr/>
            <p:nvPr/>
          </p:nvSpPr>
          <p:spPr>
            <a:xfrm>
              <a:off x="1885950" y="3364030"/>
              <a:ext cx="2779334" cy="11138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21" name="サブタイトル 3">
              <a:extLst>
                <a:ext uri="{FF2B5EF4-FFF2-40B4-BE49-F238E27FC236}">
                  <a16:creationId xmlns:a16="http://schemas.microsoft.com/office/drawing/2014/main" id="{200D734A-6573-4551-818D-2B3186930A5E}"/>
                </a:ext>
              </a:extLst>
            </p:cNvPr>
            <p:cNvSpPr txBox="1">
              <a:spLocks/>
            </p:cNvSpPr>
            <p:nvPr/>
          </p:nvSpPr>
          <p:spPr>
            <a:xfrm>
              <a:off x="887270" y="3001923"/>
              <a:ext cx="10485163" cy="204845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第１節</a:t>
              </a:r>
              <a:r>
                <a:rPr lang="en-US" altLang="ja-JP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</a:t>
              </a:r>
              <a:r>
                <a:rPr lang="ja-JP" altLang="en-US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平面内の運動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A4092-B310-2F72-D135-B457768939E8}"/>
              </a:ext>
            </a:extLst>
          </p:cNvPr>
          <p:cNvSpPr txBox="1"/>
          <p:nvPr/>
        </p:nvSpPr>
        <p:spPr>
          <a:xfrm>
            <a:off x="10250144" y="1804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B2A0B22-5F0E-C92E-FB11-7C5F977AB4C9}"/>
              </a:ext>
            </a:extLst>
          </p:cNvPr>
          <p:cNvSpPr/>
          <p:nvPr/>
        </p:nvSpPr>
        <p:spPr>
          <a:xfrm>
            <a:off x="10223500" y="139700"/>
            <a:ext cx="1587500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28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1073072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900000"/>
            <a:ext cx="1072603" cy="547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/>
              <p:nvPr/>
            </p:nvSpPr>
            <p:spPr>
              <a:xfrm>
                <a:off x="1510904" y="1181696"/>
                <a:ext cx="10312796" cy="4628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移動距離は，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白球が実際に移動した距離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経路に沿った距離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だから，</a:t>
                </a: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移動距離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= 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O + OP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2</a:t>
                </a: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三平方の定理を用いて，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14:m>
                  <m:oMath xmlns:m="http://schemas.openxmlformats.org/officeDocument/2006/math">
                    <m:r>
                      <a:rPr lang="ja-JP" altLang="en-US" sz="32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0.3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0.40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0.3 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(0.40 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3200" kern="100" dirty="0"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1.00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m</a:t>
                </a: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一方，変位は，初めの位置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から終わりの位置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向かって引いた矢印で表されるから，その大きさは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変位の大きさ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=P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2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0.3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0.3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04" y="1181696"/>
                <a:ext cx="10312796" cy="4628255"/>
              </a:xfrm>
              <a:prstGeom prst="rect">
                <a:avLst/>
              </a:prstGeom>
              <a:blipFill>
                <a:blip r:embed="rId5"/>
                <a:stretch>
                  <a:fillRect l="-1537" t="-1581" r="-946" b="-3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510904" y="5877405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移動距離：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1.00 m</a:t>
            </a:r>
            <a:r>
              <a:rPr lang="ja-JP" altLang="en-US" sz="3200" kern="1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変位の大きさ：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0.60 m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B28668E-FFDA-443A-9E54-4D874671E068}"/>
              </a:ext>
            </a:extLst>
          </p:cNvPr>
          <p:cNvSpPr txBox="1">
            <a:spLocks/>
          </p:cNvSpPr>
          <p:nvPr/>
        </p:nvSpPr>
        <p:spPr>
          <a:xfrm>
            <a:off x="-22225" y="64892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66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26BA0B5-3296-49F7-A65E-C3B99276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6" y="1035387"/>
            <a:ext cx="11342702" cy="297400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D948758-09BC-4C10-8E34-7E99632B3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6296" y="3059309"/>
            <a:ext cx="11342702" cy="297400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F3FBC67-9F74-423D-BE68-D84C632A3152}"/>
              </a:ext>
            </a:extLst>
          </p:cNvPr>
          <p:cNvSpPr txBox="1"/>
          <p:nvPr/>
        </p:nvSpPr>
        <p:spPr>
          <a:xfrm>
            <a:off x="871365" y="1339387"/>
            <a:ext cx="10472909" cy="3159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b="1" u="sng" kern="100" dirty="0">
                <a:solidFill>
                  <a:srgbClr val="1088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座標とベクトルの成分</a:t>
            </a:r>
          </a:p>
          <a:p>
            <a:pPr algn="just">
              <a:lnSpc>
                <a:spcPts val="4000"/>
              </a:lnSpc>
            </a:pPr>
            <a:r>
              <a:rPr lang="ja-JP" altLang="en-US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変位のように，大きさと向きのある量を</a:t>
            </a:r>
            <a:r>
              <a:rPr lang="en-US" altLang="ja-JP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ベクトル</a:t>
            </a:r>
            <a:r>
              <a:rPr lang="en-US" altLang="ja-JP" sz="3200" b="1" i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〕</a:t>
            </a:r>
          </a:p>
          <a:p>
            <a:pPr algn="just">
              <a:lnSpc>
                <a:spcPts val="4000"/>
              </a:lnSpc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という。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・ベクトルの和と差を求めるには，作図で求める方法と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成分で求める方法がある。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52872C7D-4F7A-484C-A0DB-C2E00B74F4E1}"/>
              </a:ext>
            </a:extLst>
          </p:cNvPr>
          <p:cNvSpPr txBox="1">
            <a:spLocks/>
          </p:cNvSpPr>
          <p:nvPr/>
        </p:nvSpPr>
        <p:spPr>
          <a:xfrm>
            <a:off x="-22225" y="64892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956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26BA0B5-3296-49F7-A65E-C3B99276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6" y="1035387"/>
            <a:ext cx="11342702" cy="297400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D948758-09BC-4C10-8E34-7E99632B3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6296" y="3059309"/>
            <a:ext cx="11342702" cy="2974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F3FBC67-9F74-423D-BE68-D84C632A3152}"/>
                  </a:ext>
                </a:extLst>
              </p:cNvPr>
              <p:cNvSpPr txBox="1"/>
              <p:nvPr/>
            </p:nvSpPr>
            <p:spPr>
              <a:xfrm>
                <a:off x="871365" y="1339387"/>
                <a:ext cx="10472909" cy="3672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成分で求める方法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・位置ベクトルの始点を原点とすると，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終点の座標が </a:t>
                </a: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x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成分，</a:t>
                </a: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y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成分を表す。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　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・変位は位置ベクトルの差であるから，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acc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ja-JP" altLang="en-US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F3FBC67-9F74-423D-BE68-D84C632A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5" y="1339387"/>
                <a:ext cx="10472909" cy="3672672"/>
              </a:xfrm>
              <a:prstGeom prst="rect">
                <a:avLst/>
              </a:prstGeom>
              <a:blipFill>
                <a:blip r:embed="rId4"/>
                <a:stretch>
                  <a:fillRect l="-1453" t="-165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:a16="http://schemas.microsoft.com/office/drawing/2014/main" id="{52872C7D-4F7A-484C-A0DB-C2E00B74F4E1}"/>
              </a:ext>
            </a:extLst>
          </p:cNvPr>
          <p:cNvSpPr txBox="1">
            <a:spLocks/>
          </p:cNvSpPr>
          <p:nvPr/>
        </p:nvSpPr>
        <p:spPr>
          <a:xfrm>
            <a:off x="-22225" y="64892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396D49-855A-447C-A42B-5E0ECD184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69415"/>
            <a:ext cx="3834332" cy="34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6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26BA0B5-3296-49F7-A65E-C3B99276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6" y="1035387"/>
            <a:ext cx="11342702" cy="297400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D948758-09BC-4C10-8E34-7E99632B3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6296" y="3059309"/>
            <a:ext cx="11342702" cy="2974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F3FBC67-9F74-423D-BE68-D84C632A3152}"/>
                  </a:ext>
                </a:extLst>
              </p:cNvPr>
              <p:cNvSpPr txBox="1"/>
              <p:nvPr/>
            </p:nvSpPr>
            <p:spPr>
              <a:xfrm>
                <a:off x="871365" y="1339387"/>
                <a:ext cx="10472909" cy="3159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・変位の大きさ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は三平方の定理から，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2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320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・変位は，初めの位置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と終わりの位置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のみから求めることができる。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途中の経路には関係しない。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F3FBC67-9F74-423D-BE68-D84C632A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5" y="1339387"/>
                <a:ext cx="10472909" cy="3159711"/>
              </a:xfrm>
              <a:prstGeom prst="rect">
                <a:avLst/>
              </a:prstGeom>
              <a:blipFill>
                <a:blip r:embed="rId4"/>
                <a:stretch>
                  <a:fillRect l="-1453" t="-1923" b="-51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:a16="http://schemas.microsoft.com/office/drawing/2014/main" id="{52872C7D-4F7A-484C-A0DB-C2E00B74F4E1}"/>
              </a:ext>
            </a:extLst>
          </p:cNvPr>
          <p:cNvSpPr txBox="1">
            <a:spLocks/>
          </p:cNvSpPr>
          <p:nvPr/>
        </p:nvSpPr>
        <p:spPr>
          <a:xfrm>
            <a:off x="-22225" y="64892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239FD3-E260-4E03-8E38-1E77B3EAA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14" y="3429000"/>
            <a:ext cx="2813460" cy="25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1" y="607519"/>
            <a:ext cx="2876551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22671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３ 速度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629744" y="1621431"/>
                <a:ext cx="10876456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ある時間に物体が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から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へ移動するとき，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200" b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単位時間あたりの変位</a:t>
                </a:r>
                <a:r>
                  <a:rPr lang="en-US" altLang="ja-JP" sz="3200" b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この間の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平均の速度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という。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・平均の速度もベクトルであり，経過時間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(=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の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変位が</a:t>
                </a:r>
                <a14:m>
                  <m:oMath xmlns:m="http://schemas.openxmlformats.org/officeDocument/2006/math"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acc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3200" kern="100" dirty="0" err="1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で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あるので，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44" y="1621431"/>
                <a:ext cx="10876456" cy="3170099"/>
              </a:xfrm>
              <a:prstGeom prst="rect">
                <a:avLst/>
              </a:prstGeom>
              <a:blipFill>
                <a:blip r:embed="rId3"/>
                <a:stretch>
                  <a:fillRect l="-1401" t="-2885" r="-168" b="-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EF5EBE8-0687-4174-BE1A-B4464A904A33}"/>
              </a:ext>
            </a:extLst>
          </p:cNvPr>
          <p:cNvGrpSpPr/>
          <p:nvPr/>
        </p:nvGrpSpPr>
        <p:grpSpPr>
          <a:xfrm>
            <a:off x="1181902" y="4791530"/>
            <a:ext cx="8162123" cy="1731524"/>
            <a:chOff x="865763" y="2315046"/>
            <a:chExt cx="8162123" cy="1731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7766934B-927E-40C3-9851-8D86EE830ACE}"/>
                    </a:ext>
                  </a:extLst>
                </p:cNvPr>
                <p:cNvSpPr txBox="1"/>
                <p:nvPr/>
              </p:nvSpPr>
              <p:spPr>
                <a:xfrm>
                  <a:off x="1143397" y="2610555"/>
                  <a:ext cx="7884489" cy="10538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36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ja-JP" altLang="en-US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altLang="ja-JP" sz="3600" b="0" i="1" kern="100" smtClean="0">
                                  <a:latin typeface="Georgia" panose="02040502050405020303" pitchFamily="18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acc>
                      <m:r>
                        <a:rPr lang="en-US" altLang="ja-JP" sz="3600" b="1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sz="36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3600" i="1" kern="100">
                                      <a:latin typeface="Georgia" panose="02040502050405020303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sz="36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3600" i="1" kern="100">
                                      <a:latin typeface="Georgia" panose="02040502050405020303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3600" b="1" i="1" kern="1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6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ja-JP" altLang="en-US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altLang="ja-JP" sz="3600" i="1" kern="100">
                                  <a:latin typeface="Georgia" panose="02040502050405020303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</m:acc>
                        </m:num>
                        <m:den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kumimoji="1" lang="ja-JP" altLang="en-US" sz="3600" b="1" dirty="0">
                      <a:latin typeface="Georgia" panose="02040502050405020303" pitchFamily="18" charset="0"/>
                    </a:rPr>
                    <a:t>　</a:t>
                  </a:r>
                  <a:r>
                    <a:rPr kumimoji="1" lang="ja-JP" altLang="en-US" sz="3600" dirty="0">
                      <a:latin typeface="+mn-ea"/>
                    </a:rPr>
                    <a:t>⑴</a:t>
                  </a:r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7766934B-927E-40C3-9851-8D86EE830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397" y="2610555"/>
                  <a:ext cx="7884489" cy="1053815"/>
                </a:xfrm>
                <a:prstGeom prst="rect">
                  <a:avLst/>
                </a:prstGeom>
                <a:blipFill>
                  <a:blip r:embed="rId4"/>
                  <a:stretch>
                    <a:fillRect b="-57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角丸四角形 1">
              <a:extLst>
                <a:ext uri="{FF2B5EF4-FFF2-40B4-BE49-F238E27FC236}">
                  <a16:creationId xmlns:a16="http://schemas.microsoft.com/office/drawing/2014/main" id="{F31D0E36-6AB6-4848-B374-8E183A595C8B}"/>
                </a:ext>
              </a:extLst>
            </p:cNvPr>
            <p:cNvSpPr/>
            <p:nvPr/>
          </p:nvSpPr>
          <p:spPr>
            <a:xfrm>
              <a:off x="865763" y="2315046"/>
              <a:ext cx="4799798" cy="1731524"/>
            </a:xfrm>
            <a:prstGeom prst="roundRect">
              <a:avLst>
                <a:gd name="adj" fmla="val 9364"/>
              </a:avLst>
            </a:prstGeom>
            <a:noFill/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12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C8B9B5EC-0B93-43BC-A405-418EF833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6" y="879602"/>
            <a:ext cx="6398305" cy="5470306"/>
          </a:xfrm>
          <a:prstGeom prst="rect">
            <a:avLst/>
          </a:prstGeom>
        </p:spPr>
      </p:pic>
      <p:sp>
        <p:nvSpPr>
          <p:cNvPr id="18" name="タイトル 1">
            <a:extLst>
              <a:ext uri="{FF2B5EF4-FFF2-40B4-BE49-F238E27FC236}">
                <a16:creationId xmlns:a16="http://schemas.microsoft.com/office/drawing/2014/main" id="{1DC575AA-15C1-4C97-9D4C-63FFEB338D08}"/>
              </a:ext>
            </a:extLst>
          </p:cNvPr>
          <p:cNvSpPr txBox="1">
            <a:spLocks/>
          </p:cNvSpPr>
          <p:nvPr/>
        </p:nvSpPr>
        <p:spPr>
          <a:xfrm>
            <a:off x="612999" y="1492218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000" dirty="0">
                <a:solidFill>
                  <a:srgbClr val="007DC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単位時間</a:t>
            </a:r>
            <a:endParaRPr lang="ja-JP" altLang="en-US" sz="3000" dirty="0">
              <a:solidFill>
                <a:srgbClr val="007DC6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D93F16F-365F-4771-8BD6-2A695B5FF318}"/>
              </a:ext>
            </a:extLst>
          </p:cNvPr>
          <p:cNvSpPr txBox="1"/>
          <p:nvPr/>
        </p:nvSpPr>
        <p:spPr>
          <a:xfrm>
            <a:off x="612999" y="2030383"/>
            <a:ext cx="6026727" cy="315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0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・単位時間とは，</a:t>
            </a:r>
            <a:r>
              <a:rPr lang="en-US" altLang="ja-JP" sz="30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ja-JP" sz="30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0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秒間，</a:t>
            </a:r>
            <a:r>
              <a:rPr lang="en-US" altLang="ja-JP" sz="30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ja-JP" sz="30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0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分間，</a:t>
            </a:r>
            <a:r>
              <a:rPr lang="en-US" altLang="ja-JP" sz="30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ja-JP" sz="30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0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時間などである。</a:t>
            </a:r>
            <a:endParaRPr lang="en-US" altLang="ja-JP" sz="30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en-US" altLang="ja-JP" sz="30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0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・何かの</a:t>
            </a:r>
            <a:r>
              <a:rPr lang="en-US" altLang="ja-JP" sz="30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sz="30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の量を表すときに「単位○○あたり」という言葉を使う。</a:t>
            </a:r>
            <a:endParaRPr lang="ja-JP" altLang="en-US" sz="3000" kern="100" dirty="0">
              <a:effectLst/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D414AC3-25D3-40A5-BFF5-3C32C469A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75" y="907740"/>
            <a:ext cx="1657025" cy="600075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97DA50E1-A545-41F0-BE0C-35136742A974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330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657772" y="852777"/>
                <a:ext cx="10876456" cy="547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・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</m:acc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の大きさ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32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ja-JP" altLang="en-US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3200" i="1" kern="100">
                                    <a:latin typeface="Georgia" panose="02040502050405020303" pitchFamily="18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</m:e>
                            </m:acc>
                          </m:e>
                        </m:acc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ja-JP" altLang="en-US" sz="32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3200" i="1" kern="100">
                                    <a:latin typeface="Georgia" panose="02040502050405020303" pitchFamily="18" charset="0"/>
                                    <a:cs typeface="Times New Roman" panose="02020603050405020304" pitchFamily="18" charset="0"/>
                                  </a:rPr>
                                  <m:t>r</m:t>
                                </m:r>
                              </m:e>
                            </m:acc>
                            <m:r>
                              <a:rPr lang="en-US" altLang="ja-JP" sz="32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に等しく，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</m:acc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の向きは</a:t>
                </a:r>
                <a14:m>
                  <m:oMath xmlns:m="http://schemas.openxmlformats.org/officeDocument/2006/math"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acc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の向きと一致。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 err="1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近づけて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を限りなく</a:t>
                </a:r>
                <a:r>
                  <a:rPr lang="en-US" altLang="ja-JP" sz="3200" kern="100" dirty="0">
                    <a:effectLst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0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に近づけると，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 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2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は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に近づくので，式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⑴ は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を通過する時刻の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 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瞬間の速度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を表す。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は物体がその瞬間に，どの向きにどんな速さで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進んでいるかを表す。</a:t>
                </a: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の大きさ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i="1" kern="100">
                        <a:latin typeface="Georgia" panose="02040502050405020303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b="0" i="1" kern="100" smtClean="0">
                        <a:latin typeface="Georgia" panose="02040502050405020303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瞬間の速さ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という。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2" y="852777"/>
                <a:ext cx="10876456" cy="5472332"/>
              </a:xfrm>
              <a:prstGeom prst="rect">
                <a:avLst/>
              </a:prstGeom>
              <a:blipFill>
                <a:blip r:embed="rId3"/>
                <a:stretch>
                  <a:fillRect l="-1457" b="-2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03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C9A2F9-8047-4663-8715-D4A0EDC89642}"/>
              </a:ext>
            </a:extLst>
          </p:cNvPr>
          <p:cNvSpPr txBox="1"/>
          <p:nvPr/>
        </p:nvSpPr>
        <p:spPr>
          <a:xfrm>
            <a:off x="657772" y="852777"/>
            <a:ext cx="108764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一般に，速度や速さといえば，瞬間の速度や瞬間の速さ</a:t>
            </a:r>
            <a:endParaRPr lang="en-US" altLang="ja-JP" sz="32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を表す。</a:t>
            </a:r>
            <a:endParaRPr lang="en-US" altLang="ja-JP" sz="32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3200" b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速度の方向は，</a:t>
            </a:r>
            <a:endParaRPr lang="en-US" altLang="ja-JP" sz="3200" b="1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b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　その時刻における物体の位置で，</a:t>
            </a:r>
            <a:endParaRPr lang="en-US" altLang="ja-JP" sz="3200" b="1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b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　軌跡に引いた</a:t>
            </a:r>
            <a:r>
              <a:rPr lang="en-US" altLang="ja-JP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接線</a:t>
            </a:r>
            <a:r>
              <a:rPr lang="en-US" altLang="ja-JP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b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の方向と一致。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D9DB65-39FE-4675-BB0C-5261FCB4C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14" y="1482777"/>
            <a:ext cx="3819211" cy="45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CF094E0-7BB7-431C-8FE2-2BDF864D2D07}"/>
              </a:ext>
            </a:extLst>
          </p:cNvPr>
          <p:cNvGrpSpPr/>
          <p:nvPr/>
        </p:nvGrpSpPr>
        <p:grpSpPr>
          <a:xfrm>
            <a:off x="489830" y="1601292"/>
            <a:ext cx="11212336" cy="4811251"/>
            <a:chOff x="629740" y="2826360"/>
            <a:chExt cx="11212336" cy="3504866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A6B65405-886F-D244-95FD-ED7D27C33690}"/>
                </a:ext>
              </a:extLst>
            </p:cNvPr>
            <p:cNvSpPr/>
            <p:nvPr/>
          </p:nvSpPr>
          <p:spPr>
            <a:xfrm>
              <a:off x="629743" y="2826360"/>
              <a:ext cx="11212333" cy="3504866"/>
            </a:xfrm>
            <a:prstGeom prst="roundRect">
              <a:avLst>
                <a:gd name="adj" fmla="val 2204"/>
              </a:avLst>
            </a:prstGeom>
            <a:solidFill>
              <a:srgbClr val="FFFCE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AA0E930-75FC-456E-B5DA-0A92B7995443}"/>
                    </a:ext>
                  </a:extLst>
                </p:cNvPr>
                <p:cNvSpPr txBox="1"/>
                <p:nvPr/>
              </p:nvSpPr>
              <p:spPr>
                <a:xfrm>
                  <a:off x="1008060" y="3630182"/>
                  <a:ext cx="7180476" cy="2363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3500"/>
                    </a:lnSpc>
                    <a:spcBef>
                      <a:spcPts val="1200"/>
                    </a:spcBef>
                  </a:pPr>
                  <a:r>
                    <a:rPr lang="ja-JP" altLang="en-US" sz="3600" b="1" i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　</a:t>
                  </a:r>
                  <a:r>
                    <a:rPr lang="ja-JP" altLang="en-US" sz="3600" b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速度 </a:t>
                  </a:r>
                  <a14:m>
                    <m:oMath xmlns:m="http://schemas.openxmlformats.org/officeDocument/2006/math">
                      <m:r>
                        <a:rPr lang="ja-JP" altLang="en-US" sz="3600" b="1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　</m:t>
                      </m:r>
                      <m:acc>
                        <m:accPr>
                          <m:chr m:val="⃗"/>
                          <m:ctrlPr>
                            <a:rPr lang="ja-JP" altLang="en-US" sz="3600" b="1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sz="3600" b="1" i="1" kern="100">
                              <a:latin typeface="Georgia" panose="02040502050405020303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</m:oMath>
                  </a14:m>
                  <a:r>
                    <a:rPr lang="ja-JP" altLang="en-US" sz="3600" b="1" kern="100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ja-JP" sz="3600" b="1" i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600" b="1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ja-JP" altLang="en-US" sz="3600" b="1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altLang="ja-JP" sz="3600" b="1" i="1" kern="100">
                                  <a:latin typeface="Georgia" panose="02040502050405020303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</m:acc>
                        </m:num>
                        <m:den>
                          <m:r>
                            <a:rPr lang="en-US" altLang="ja-JP" sz="3600" b="1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ja-JP" sz="3600" b="1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ja-JP" sz="3600" b="1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ja-JP" altLang="en-US" sz="3600" b="1" i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　</a:t>
                  </a:r>
                  <a:r>
                    <a:rPr lang="en-US" altLang="ja-JP" sz="3600" b="1" i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ja-JP" altLang="en-US" sz="3600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⑵</a:t>
                  </a:r>
                  <a:endParaRPr lang="en-US" altLang="ja-JP" sz="3600" kern="100" dirty="0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ts val="3500"/>
                    </a:lnSpc>
                    <a:spcBef>
                      <a:spcPts val="1200"/>
                    </a:spcBef>
                  </a:pPr>
                  <a:r>
                    <a:rPr lang="ja-JP" altLang="en-US" sz="3600" b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　</a:t>
                  </a:r>
                  <a:endParaRPr lang="en-US" altLang="ja-JP" sz="3600" b="1" kern="100" dirty="0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ts val="3500"/>
                    </a:lnSpc>
                    <a:spcBef>
                      <a:spcPts val="1200"/>
                    </a:spcBef>
                  </a:pPr>
                  <a:r>
                    <a:rPr lang="ja-JP" altLang="en-US" sz="3600" b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　速さ </a:t>
                  </a:r>
                  <a14:m>
                    <m:oMath xmlns:m="http://schemas.openxmlformats.org/officeDocument/2006/math">
                      <m:r>
                        <a:rPr lang="ja-JP" altLang="en-US" sz="3600" b="1" i="1" kern="1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　</m:t>
                      </m:r>
                      <m:r>
                        <m:rPr>
                          <m:nor/>
                        </m:rPr>
                        <a:rPr lang="en-US" altLang="ja-JP" sz="3600" b="1" i="1" kern="10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m:t>v</m:t>
                      </m:r>
                    </m:oMath>
                  </a14:m>
                  <a:r>
                    <a:rPr lang="en-US" altLang="ja-JP" sz="3600" b="1" i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3600" b="1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altLang="ja-JP" sz="3600" b="1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sz="3600" b="1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3600" b="1" i="1" kern="100">
                                      <a:latin typeface="Georgia" panose="02040502050405020303" pitchFamily="18" charset="0"/>
                                      <a:cs typeface="Times New Roman" panose="02020603050405020304" pitchFamily="18" charset="0"/>
                                    </a:rPr>
                                    <m:t>v</m:t>
                                  </m:r>
                                </m:e>
                              </m:acc>
                            </m:e>
                          </m:acc>
                          <m:r>
                            <a:rPr lang="en-US" altLang="ja-JP" sz="3600" b="1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36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ja-JP" altLang="en-US" sz="3600" b="1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sz="3600" b="1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3600" b="1" i="1" kern="100">
                                      <a:latin typeface="Georgia" panose="02040502050405020303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</m:acc>
                              <m:r>
                                <a:rPr lang="en-US" altLang="ja-JP" sz="3600" b="1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altLang="ja-JP" sz="3600" b="1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ja-JP" sz="3600" b="1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ja-JP" altLang="en-US" sz="3600" b="1" i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　</a:t>
                  </a:r>
                  <a:r>
                    <a:rPr lang="ja-JP" altLang="en-US" sz="3600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⑶</a:t>
                  </a:r>
                  <a:endParaRPr lang="en-US" altLang="ja-JP" sz="3600" kern="100" dirty="0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ts val="3500"/>
                    </a:lnSpc>
                    <a:spcBef>
                      <a:spcPts val="1200"/>
                    </a:spcBef>
                  </a:pPr>
                  <a:endParaRPr lang="en-US" altLang="ja-JP" sz="3600" b="1" kern="100" dirty="0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ts val="3500"/>
                    </a:lnSpc>
                    <a:spcBef>
                      <a:spcPts val="1200"/>
                    </a:spcBef>
                  </a:pPr>
                  <a:r>
                    <a:rPr lang="ja-JP" altLang="en-US" sz="3600" b="1" kern="100" dirty="0">
                      <a:latin typeface="Georgia" panose="02040502050405020303" pitchFamily="18" charset="0"/>
                      <a:cs typeface="Times New Roman" panose="02020603050405020304" pitchFamily="18" charset="0"/>
                    </a:rPr>
                    <a:t>　速度の方向：軌跡の接線方向</a:t>
                  </a:r>
                  <a:endParaRPr lang="en-US" altLang="ja-JP" sz="3600" kern="100" dirty="0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ts val="1200"/>
                    </a:spcBef>
                  </a:pPr>
                  <a:endParaRPr lang="en-US" altLang="ja-JP" sz="900" kern="100" dirty="0">
                    <a:latin typeface="Georgia" panose="02040502050405020303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AA0E930-75FC-456E-B5DA-0A92B7995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060" y="3630182"/>
                  <a:ext cx="7180476" cy="2363514"/>
                </a:xfrm>
                <a:prstGeom prst="rect">
                  <a:avLst/>
                </a:prstGeom>
                <a:blipFill>
                  <a:blip r:embed="rId3"/>
                  <a:stretch>
                    <a:fillRect t="-73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1 つの角を丸めた四角形 31">
              <a:extLst>
                <a:ext uri="{FF2B5EF4-FFF2-40B4-BE49-F238E27FC236}">
                  <a16:creationId xmlns:a16="http://schemas.microsoft.com/office/drawing/2014/main" id="{58331B60-DE51-AE45-92E9-FDF9CF81AE1E}"/>
                </a:ext>
              </a:extLst>
            </p:cNvPr>
            <p:cNvSpPr/>
            <p:nvPr/>
          </p:nvSpPr>
          <p:spPr>
            <a:xfrm flipH="1">
              <a:off x="629740" y="2826361"/>
              <a:ext cx="11212331" cy="505277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BCDC797-71C7-4147-AE36-3EB928D0F733}"/>
                </a:ext>
              </a:extLst>
            </p:cNvPr>
            <p:cNvSpPr txBox="1"/>
            <p:nvPr/>
          </p:nvSpPr>
          <p:spPr>
            <a:xfrm>
              <a:off x="750044" y="2863151"/>
              <a:ext cx="3251390" cy="3853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3500"/>
                </a:lnSpc>
                <a:spcBef>
                  <a:spcPts val="1200"/>
                </a:spcBef>
              </a:pPr>
              <a:r>
                <a:rPr lang="ja-JP" altLang="en-US" sz="2800" b="1" kern="100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 速度</a:t>
              </a:r>
              <a:r>
                <a:rPr lang="en-US" altLang="ja-JP" sz="2800" b="1" kern="100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(</a:t>
              </a:r>
              <a:r>
                <a:rPr lang="ja-JP" altLang="en-US" sz="2800" b="1" kern="100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瞬間の速度</a:t>
              </a:r>
              <a:r>
                <a:rPr lang="en-US" altLang="ja-JP" sz="2800" b="1" kern="100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)</a:t>
              </a:r>
              <a:endParaRPr lang="ja-JP" altLang="ja-JP" sz="2800" b="1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B301C7DE-A0FB-434B-8718-C2277D2089CA}"/>
                </a:ext>
              </a:extLst>
            </p:cNvPr>
            <p:cNvSpPr/>
            <p:nvPr/>
          </p:nvSpPr>
          <p:spPr>
            <a:xfrm>
              <a:off x="629743" y="2826360"/>
              <a:ext cx="11212333" cy="3504866"/>
            </a:xfrm>
            <a:prstGeom prst="roundRect">
              <a:avLst>
                <a:gd name="adj" fmla="val 2204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</p:grpSp>
      <p:sp>
        <p:nvSpPr>
          <p:cNvPr id="22" name="タイトル 1">
            <a:extLst>
              <a:ext uri="{FF2B5EF4-FFF2-40B4-BE49-F238E27FC236}">
                <a16:creationId xmlns:a16="http://schemas.microsoft.com/office/drawing/2014/main" id="{F7AA4F9D-310E-4269-B210-A399B768BDCC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978687F-E85B-4EA1-838E-6381D187C3DA}"/>
                  </a:ext>
                </a:extLst>
              </p:cNvPr>
              <p:cNvSpPr/>
              <p:nvPr/>
            </p:nvSpPr>
            <p:spPr>
              <a:xfrm>
                <a:off x="7543801" y="2834441"/>
                <a:ext cx="2724149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24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400" b="1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2400" b="1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速度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ja-JP" altLang="en-US" sz="24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ja-JP" altLang="en-US" sz="24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400" b="1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変位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ja-JP" sz="24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24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      	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経過時間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en-US" altLang="ja-JP" sz="24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速さ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978687F-E85B-4EA1-838E-6381D187C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2834441"/>
                <a:ext cx="2724149" cy="2031325"/>
              </a:xfrm>
              <a:prstGeom prst="rect">
                <a:avLst/>
              </a:prstGeom>
              <a:blipFill>
                <a:blip r:embed="rId4"/>
                <a:stretch>
                  <a:fillRect l="-3587" t="-2402" b="-60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1 つの角を丸めた四角形 30">
            <a:extLst>
              <a:ext uri="{FF2B5EF4-FFF2-40B4-BE49-F238E27FC236}">
                <a16:creationId xmlns:a16="http://schemas.microsoft.com/office/drawing/2014/main" id="{0C761D9E-C760-4D44-8F6D-66949B7DA815}"/>
              </a:ext>
            </a:extLst>
          </p:cNvPr>
          <p:cNvSpPr/>
          <p:nvPr/>
        </p:nvSpPr>
        <p:spPr>
          <a:xfrm>
            <a:off x="7724775" y="1567843"/>
            <a:ext cx="3977386" cy="72706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27FECB1-A614-4CE8-B2DB-8D51C2017BD8}"/>
                  </a:ext>
                </a:extLst>
              </p:cNvPr>
              <p:cNvSpPr txBox="1"/>
              <p:nvPr/>
            </p:nvSpPr>
            <p:spPr>
              <a:xfrm>
                <a:off x="8620125" y="1751647"/>
                <a:ext cx="2855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ja-JP" sz="20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20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ja-JP" altLang="en-US" sz="2000" b="1" kern="100" dirty="0">
                    <a:latin typeface="+mn-ea"/>
                    <a:cs typeface="Times New Roman" panose="02020603050405020304" pitchFamily="18" charset="0"/>
                  </a:rPr>
                  <a:t> を </a:t>
                </a:r>
                <a:r>
                  <a:rPr lang="en-US" altLang="ja-JP" sz="2000" b="1" kern="100" dirty="0">
                    <a:latin typeface="+mn-ea"/>
                    <a:cs typeface="Times New Roman" panose="02020603050405020304" pitchFamily="18" charset="0"/>
                  </a:rPr>
                  <a:t>0 </a:t>
                </a:r>
                <a:r>
                  <a:rPr lang="ja-JP" altLang="en-US" sz="2000" b="1" kern="100" dirty="0">
                    <a:latin typeface="+mn-ea"/>
                    <a:cs typeface="Times New Roman" panose="02020603050405020304" pitchFamily="18" charset="0"/>
                  </a:rPr>
                  <a:t>に近づけた瞬間</a:t>
                </a:r>
                <a:endParaRPr lang="ja-JP" altLang="ja-JP" sz="3200" b="1" kern="100" dirty="0">
                  <a:effectLst/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27FECB1-A614-4CE8-B2DB-8D51C2017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25" y="1751647"/>
                <a:ext cx="2855784" cy="400110"/>
              </a:xfrm>
              <a:prstGeom prst="rect">
                <a:avLst/>
              </a:prstGeom>
              <a:blipFill>
                <a:blip r:embed="rId5"/>
                <a:stretch>
                  <a:fillRect t="-6061" r="-2132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AA6B8F7-B70C-4CBF-806A-B4B3396775DB}"/>
              </a:ext>
            </a:extLst>
          </p:cNvPr>
          <p:cNvSpPr txBox="1"/>
          <p:nvPr/>
        </p:nvSpPr>
        <p:spPr>
          <a:xfrm>
            <a:off x="7860537" y="1789224"/>
            <a:ext cx="585726" cy="317748"/>
          </a:xfrm>
          <a:prstGeom prst="rect">
            <a:avLst/>
          </a:prstGeom>
          <a:solidFill>
            <a:srgbClr val="6AA3DC"/>
          </a:solidFill>
          <a:ln>
            <a:noFill/>
          </a:ln>
        </p:spPr>
        <p:txBody>
          <a:bodyPr wrap="square" lIns="72000" tIns="36000" rIns="36000" bIns="36000" rtlCol="0">
            <a:no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意味</a:t>
            </a:r>
            <a:endParaRPr kumimoji="1" lang="ja-JP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6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F288D4-6E4C-40C4-AF95-19C45EAB710E}"/>
              </a:ext>
            </a:extLst>
          </p:cNvPr>
          <p:cNvGrpSpPr/>
          <p:nvPr/>
        </p:nvGrpSpPr>
        <p:grpSpPr>
          <a:xfrm>
            <a:off x="291704" y="824675"/>
            <a:ext cx="1019307" cy="796238"/>
            <a:chOff x="-1408112" y="808306"/>
            <a:chExt cx="1019307" cy="79623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F71CD03-F926-2740-8E80-8E35068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112" y="926296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-944076" y="808306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３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10312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船が図の　　　に沿って運動するとき，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図中のそれぞれの点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A, B, C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を通過する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瞬間の速度の向きを図中に矢印で示せ。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B28668E-FFDA-443A-9E54-4D874671E068}"/>
              </a:ext>
            </a:extLst>
          </p:cNvPr>
          <p:cNvSpPr txBox="1">
            <a:spLocks/>
          </p:cNvSpPr>
          <p:nvPr/>
        </p:nvSpPr>
        <p:spPr>
          <a:xfrm>
            <a:off x="-22225" y="64892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269B3-463B-4888-A11D-68B2B2011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476352"/>
            <a:ext cx="5734050" cy="34861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52ED4D4-4B26-4F13-8DB6-F3339C298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973" y="858118"/>
            <a:ext cx="1054154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4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654434" y="566057"/>
            <a:ext cx="5240215" cy="709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平面内の運動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989574" y="2321783"/>
            <a:ext cx="1021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風のない雨の日の雨粒は鉛直方向にまっすぐ落下する。しかし，傘を差して歩く人は，傘を斜めに傾けなければ身体がぬれてしまうのはなぜだろう。雨粒と歩行者のような，鉛直面内や水平面内での物体の運動の表し方について考えよう。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8C639FB-8A2B-4B7F-9979-F470F104D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72D4623-591F-44E2-BAEB-F966F29797E9}"/>
              </a:ext>
            </a:extLst>
          </p:cNvPr>
          <p:cNvCxnSpPr>
            <a:cxnSpLocks/>
          </p:cNvCxnSpPr>
          <p:nvPr/>
        </p:nvCxnSpPr>
        <p:spPr>
          <a:xfrm>
            <a:off x="491099" y="6000817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1C88F3E-7135-46A3-AA87-3C0851035347}"/>
              </a:ext>
            </a:extLst>
          </p:cNvPr>
          <p:cNvCxnSpPr>
            <a:cxnSpLocks/>
          </p:cNvCxnSpPr>
          <p:nvPr/>
        </p:nvCxnSpPr>
        <p:spPr>
          <a:xfrm flipV="1">
            <a:off x="516531" y="55202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1575AA3-D9DD-4368-9D14-8DD64DE0989A}"/>
              </a:ext>
            </a:extLst>
          </p:cNvPr>
          <p:cNvCxnSpPr>
            <a:cxnSpLocks/>
          </p:cNvCxnSpPr>
          <p:nvPr/>
        </p:nvCxnSpPr>
        <p:spPr>
          <a:xfrm flipV="1">
            <a:off x="11684031" y="55202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345926F7-E64F-7D42-9CA2-F14D3822C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" y="307784"/>
            <a:ext cx="1170678" cy="1120862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6EFA5D-4CED-45A1-9F4E-52E047396FC2}"/>
              </a:ext>
            </a:extLst>
          </p:cNvPr>
          <p:cNvGrpSpPr/>
          <p:nvPr/>
        </p:nvGrpSpPr>
        <p:grpSpPr>
          <a:xfrm>
            <a:off x="516984" y="307783"/>
            <a:ext cx="1170678" cy="1120862"/>
            <a:chOff x="4898387" y="932318"/>
            <a:chExt cx="1170678" cy="112086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8AD3D08-E397-844C-9F7A-78ABD81A0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387" y="932318"/>
              <a:ext cx="1170678" cy="1120862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6050EEF-08FC-4A45-AEFC-3697FC753610}"/>
                </a:ext>
              </a:extLst>
            </p:cNvPr>
            <p:cNvSpPr/>
            <p:nvPr/>
          </p:nvSpPr>
          <p:spPr>
            <a:xfrm>
              <a:off x="5246730" y="1096623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92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7" y="1181696"/>
            <a:ext cx="1072603" cy="547474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CB28668E-FFDA-443A-9E54-4D874671E068}"/>
              </a:ext>
            </a:extLst>
          </p:cNvPr>
          <p:cNvSpPr txBox="1">
            <a:spLocks/>
          </p:cNvSpPr>
          <p:nvPr/>
        </p:nvSpPr>
        <p:spPr>
          <a:xfrm>
            <a:off x="-22225" y="64892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80B4CC-00C9-4628-B398-483EEEB5C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579" y="1181696"/>
            <a:ext cx="7403870" cy="49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2" y="607516"/>
            <a:ext cx="413715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37530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 速度の合成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629744" y="1621431"/>
                <a:ext cx="9533431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船は川の水によって流されるので，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地面から見るとからに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移動するように見える。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・地面に対する船の速度</a:t>
                </a:r>
                <a14:m>
                  <m:oMath xmlns:m="http://schemas.openxmlformats.org/officeDocument/2006/math"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は，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b="0" i="1" kern="100" smtClean="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の和となる。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速度</a:t>
                </a:r>
                <a14:m>
                  <m:oMath xmlns:m="http://schemas.openxmlformats.org/officeDocument/2006/math">
                    <m: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の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合成速度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といい，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合成速度を求めることを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速度の合成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という。</a:t>
                </a:r>
                <a:endParaRPr lang="en-US" altLang="ja-JP" sz="32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44" y="1621431"/>
                <a:ext cx="9533431" cy="4462760"/>
              </a:xfrm>
              <a:prstGeom prst="rect">
                <a:avLst/>
              </a:prstGeom>
              <a:blipFill>
                <a:blip r:embed="rId3"/>
                <a:stretch>
                  <a:fillRect l="-1598" t="-1776" r="-1662" b="-3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9CDF1C3-ED29-429C-95ED-11B7098B89BB}"/>
              </a:ext>
            </a:extLst>
          </p:cNvPr>
          <p:cNvGrpSpPr/>
          <p:nvPr/>
        </p:nvGrpSpPr>
        <p:grpSpPr>
          <a:xfrm>
            <a:off x="9950221" y="4633593"/>
            <a:ext cx="2454734" cy="400110"/>
            <a:chOff x="6749685" y="5211549"/>
            <a:chExt cx="4776381" cy="400110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0F64789-8BDA-4F06-B64A-97F2A3E78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82BCD5F-467B-4912-9723-CF96AFA632C3}"/>
                </a:ext>
              </a:extLst>
            </p:cNvPr>
            <p:cNvSpPr txBox="1"/>
            <p:nvPr/>
          </p:nvSpPr>
          <p:spPr>
            <a:xfrm>
              <a:off x="7020733" y="5211549"/>
              <a:ext cx="4505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速度の合成</a:t>
              </a:r>
              <a:endParaRPr lang="ja-JP" altLang="en-US" sz="2000" kern="100"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CE9F03A4-8F97-4698-A56E-930315D9C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27" y="1094557"/>
            <a:ext cx="4769373" cy="34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9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角丸四角形 33">
            <a:extLst>
              <a:ext uri="{FF2B5EF4-FFF2-40B4-BE49-F238E27FC236}">
                <a16:creationId xmlns:a16="http://schemas.microsoft.com/office/drawing/2014/main" id="{FE8D2983-50B6-4977-80ED-29F73CE6CC2E}"/>
              </a:ext>
            </a:extLst>
          </p:cNvPr>
          <p:cNvSpPr/>
          <p:nvPr/>
        </p:nvSpPr>
        <p:spPr>
          <a:xfrm>
            <a:off x="629743" y="1138152"/>
            <a:ext cx="11212333" cy="3504866"/>
          </a:xfrm>
          <a:prstGeom prst="roundRect">
            <a:avLst>
              <a:gd name="adj" fmla="val 2204"/>
            </a:avLst>
          </a:prstGeom>
          <a:solidFill>
            <a:srgbClr val="FFFC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E389E81-91BB-4E74-ACE1-1C04151B7C5B}"/>
              </a:ext>
            </a:extLst>
          </p:cNvPr>
          <p:cNvSpPr txBox="1"/>
          <p:nvPr/>
        </p:nvSpPr>
        <p:spPr>
          <a:xfrm>
            <a:off x="994452" y="2006082"/>
            <a:ext cx="6800581" cy="240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600" b="1" i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600" b="1" i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v = </a:t>
            </a:r>
            <a:r>
              <a:rPr lang="en-US" altLang="ja-JP" sz="3600" b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〔</a:t>
            </a:r>
            <a:r>
              <a:rPr lang="en-US" altLang="ja-JP" sz="3600" b="1" i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3600" b="1" kern="100" baseline="-250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600" b="1" i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600" b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＋</a:t>
            </a:r>
            <a:r>
              <a:rPr lang="en-US" altLang="ja-JP" sz="3600" b="1" i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v</a:t>
            </a:r>
            <a:r>
              <a:rPr lang="en-US" altLang="ja-JP" sz="3600" b="1" kern="100" baseline="-250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3600" b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600" b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600" b="1" i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6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⑷</a:t>
            </a:r>
            <a:endParaRPr lang="en-US" altLang="ja-JP" sz="3600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900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ja-JP" sz="2400" i="1" kern="1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400" kern="1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〔m/s〕	</a:t>
            </a:r>
            <a:r>
              <a:rPr lang="ja-JP" altLang="en-US" sz="24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合成速度</a:t>
            </a:r>
            <a:r>
              <a:rPr lang="en-US" altLang="ja-JP" sz="24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地面に対する船の速度</a:t>
            </a:r>
            <a:r>
              <a:rPr lang="en-US" altLang="ja-JP" sz="24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en-US" altLang="ja-JP" sz="2400" i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400" kern="100" baseline="-25000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〔m/s〕	</a:t>
            </a:r>
            <a:r>
              <a:rPr lang="ja-JP" altLang="en-US" sz="24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地面に対する川の流れの速度</a:t>
            </a:r>
            <a:endParaRPr lang="en-US" altLang="ja-JP" sz="2400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ja-JP" sz="2400" i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400" kern="100" baseline="-25000" dirty="0">
                <a:latin typeface="Georgia" panose="02040502050405020303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〔m/s〕	</a:t>
            </a:r>
            <a:r>
              <a:rPr lang="ja-JP" altLang="en-US" sz="24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静水時の船の速度</a:t>
            </a:r>
            <a:endParaRPr lang="en-US" altLang="ja-JP" sz="2400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 つの角を丸めた四角形 30">
            <a:extLst>
              <a:ext uri="{FF2B5EF4-FFF2-40B4-BE49-F238E27FC236}">
                <a16:creationId xmlns:a16="http://schemas.microsoft.com/office/drawing/2014/main" id="{F74CDE4B-624B-4DC2-835B-B52DC7A95588}"/>
              </a:ext>
            </a:extLst>
          </p:cNvPr>
          <p:cNvSpPr/>
          <p:nvPr/>
        </p:nvSpPr>
        <p:spPr>
          <a:xfrm>
            <a:off x="6684828" y="1141281"/>
            <a:ext cx="5157249" cy="602637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4" name="1 つの角を丸めた四角形 31">
            <a:extLst>
              <a:ext uri="{FF2B5EF4-FFF2-40B4-BE49-F238E27FC236}">
                <a16:creationId xmlns:a16="http://schemas.microsoft.com/office/drawing/2014/main" id="{B73BF8CE-871A-4ABB-A0EB-27FFCA9C749C}"/>
              </a:ext>
            </a:extLst>
          </p:cNvPr>
          <p:cNvSpPr/>
          <p:nvPr/>
        </p:nvSpPr>
        <p:spPr>
          <a:xfrm flipH="1">
            <a:off x="629742" y="1138152"/>
            <a:ext cx="6055086" cy="60264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7F890A-166C-4B7B-AA7B-F16413029983}"/>
              </a:ext>
            </a:extLst>
          </p:cNvPr>
          <p:cNvSpPr txBox="1"/>
          <p:nvPr/>
        </p:nvSpPr>
        <p:spPr>
          <a:xfrm>
            <a:off x="750044" y="1178073"/>
            <a:ext cx="2548365" cy="528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2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速度の合成</a:t>
            </a:r>
            <a:endParaRPr lang="ja-JP" altLang="ja-JP" sz="28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A2F92F4-45B5-45B2-80B6-E360E9208CA1}"/>
              </a:ext>
            </a:extLst>
          </p:cNvPr>
          <p:cNvSpPr txBox="1"/>
          <p:nvPr/>
        </p:nvSpPr>
        <p:spPr>
          <a:xfrm>
            <a:off x="7390854" y="1263365"/>
            <a:ext cx="428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b="1" kern="100" dirty="0">
                <a:latin typeface="+mn-ea"/>
                <a:cs typeface="Times New Roman" panose="02020603050405020304" pitchFamily="18" charset="0"/>
              </a:rPr>
              <a:t>合成速度 </a:t>
            </a:r>
            <a:r>
              <a:rPr lang="en-US" altLang="ja-JP" sz="2000" b="1" i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v </a:t>
            </a:r>
            <a:r>
              <a:rPr lang="ja-JP" altLang="en-US" sz="2000" b="1" kern="100" dirty="0">
                <a:latin typeface="+mn-ea"/>
                <a:cs typeface="Times New Roman" panose="02020603050405020304" pitchFamily="18" charset="0"/>
              </a:rPr>
              <a:t>は速度 </a:t>
            </a:r>
            <a:r>
              <a:rPr lang="en-US" altLang="ja-JP" sz="2000" b="1" i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000" b="1" kern="100" baseline="-25000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b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b="1" kern="100" dirty="0">
                <a:latin typeface="+mn-ea"/>
                <a:cs typeface="Times New Roman" panose="02020603050405020304" pitchFamily="18" charset="0"/>
              </a:rPr>
              <a:t>と速度 </a:t>
            </a:r>
            <a:r>
              <a:rPr lang="en-US" altLang="ja-JP" sz="2000" b="1" i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000" b="1" kern="100" baseline="-25000" dirty="0">
                <a:latin typeface="Georgia" panose="02040502050405020303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b="1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b="1" kern="100" dirty="0">
                <a:latin typeface="+mn-ea"/>
                <a:cs typeface="Times New Roman" panose="02020603050405020304" pitchFamily="18" charset="0"/>
              </a:rPr>
              <a:t>の和</a:t>
            </a:r>
            <a:endParaRPr lang="ja-JP" altLang="ja-JP" sz="3200" b="1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1" name="角丸四角形 7">
            <a:extLst>
              <a:ext uri="{FF2B5EF4-FFF2-40B4-BE49-F238E27FC236}">
                <a16:creationId xmlns:a16="http://schemas.microsoft.com/office/drawing/2014/main" id="{09FB6F80-7043-4836-9E82-18304B7D7633}"/>
              </a:ext>
            </a:extLst>
          </p:cNvPr>
          <p:cNvSpPr/>
          <p:nvPr/>
        </p:nvSpPr>
        <p:spPr>
          <a:xfrm>
            <a:off x="629743" y="1141282"/>
            <a:ext cx="11212333" cy="3504866"/>
          </a:xfrm>
          <a:prstGeom prst="roundRect">
            <a:avLst>
              <a:gd name="adj" fmla="val 2204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0251C05-1295-46CD-B43B-272895CA756A}"/>
              </a:ext>
            </a:extLst>
          </p:cNvPr>
          <p:cNvSpPr txBox="1"/>
          <p:nvPr/>
        </p:nvSpPr>
        <p:spPr>
          <a:xfrm>
            <a:off x="6805129" y="1291485"/>
            <a:ext cx="585726" cy="317748"/>
          </a:xfrm>
          <a:prstGeom prst="rect">
            <a:avLst/>
          </a:prstGeom>
          <a:solidFill>
            <a:srgbClr val="6AA3DC"/>
          </a:solidFill>
          <a:ln>
            <a:noFill/>
          </a:ln>
        </p:spPr>
        <p:txBody>
          <a:bodyPr wrap="square" lIns="72000" tIns="36000" rIns="36000" bIns="36000" rtlCol="0">
            <a:no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意味</a:t>
            </a:r>
            <a:endParaRPr kumimoji="1" lang="ja-JP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658AE7A7-7AE6-4BDD-82DA-4675C221F4DE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535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F288D4-6E4C-40C4-AF95-19C45EAB710E}"/>
              </a:ext>
            </a:extLst>
          </p:cNvPr>
          <p:cNvGrpSpPr/>
          <p:nvPr/>
        </p:nvGrpSpPr>
        <p:grpSpPr>
          <a:xfrm>
            <a:off x="291704" y="824675"/>
            <a:ext cx="1019307" cy="796238"/>
            <a:chOff x="-1408112" y="808306"/>
            <a:chExt cx="1019307" cy="79623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F71CD03-F926-2740-8E80-8E35068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112" y="926296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-944076" y="808306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４</a:t>
              </a:r>
              <a:endParaRPr kumimoji="1" lang="ja-JP" altLang="en-US" sz="30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3" y="891568"/>
            <a:ext cx="104620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流れのない水に対して 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2.0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m/s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の速さで進むことのできる船がある。この船を，地面に対して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1.5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m/s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の速さで流れる川で，選手を川の流れに垂直な方向に保ったまま進めた。このとき，川岸に対する船の速さはいくらか。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タイトル 1">
            <a:extLst>
              <a:ext uri="{FF2B5EF4-FFF2-40B4-BE49-F238E27FC236}">
                <a16:creationId xmlns:a16="http://schemas.microsoft.com/office/drawing/2014/main" id="{13F629CF-7D48-4DFB-BF1C-2CDAF974E674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66ABE5-C31B-4620-8D2A-0E7C08300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89" y="2953671"/>
            <a:ext cx="4631222" cy="33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9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1071440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900000"/>
            <a:ext cx="1072603" cy="547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/>
              <p:nvPr/>
            </p:nvSpPr>
            <p:spPr>
              <a:xfrm>
                <a:off x="1510904" y="1071440"/>
                <a:ext cx="10312796" cy="216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川岸に対する船の速さ </a:t>
                </a: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v 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 </a:t>
                </a: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v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とする。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静水に対する船の速さと，川の流れの速さを合成して，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14:m>
                  <m:oMath xmlns:m="http://schemas.openxmlformats.org/officeDocument/2006/math">
                    <m:r>
                      <a:rPr lang="en-US" altLang="ja-JP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1.5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2.0 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altLang="ja-JP" sz="3200" b="0" i="0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b="0" i="0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= </a:t>
                </a:r>
                <a:r>
                  <a:rPr lang="en-US" altLang="ja-JP" sz="3200" kern="100" dirty="0"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2.5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04" y="1071440"/>
                <a:ext cx="10312796" cy="2166042"/>
              </a:xfrm>
              <a:prstGeom prst="rect">
                <a:avLst/>
              </a:prstGeom>
              <a:blipFill>
                <a:blip r:embed="rId5"/>
                <a:stretch>
                  <a:fillRect l="-1537" t="-4225" r="-1773" b="-7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510904" y="5877405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2.5 m/s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13F629CF-7D48-4DFB-BF1C-2CDAF974E674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17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EB4FBE-215E-4113-ADC4-6E14AB2F90FC}"/>
              </a:ext>
            </a:extLst>
          </p:cNvPr>
          <p:cNvSpPr txBox="1"/>
          <p:nvPr/>
        </p:nvSpPr>
        <p:spPr>
          <a:xfrm>
            <a:off x="341635" y="1579848"/>
            <a:ext cx="1136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ベクトルの和を求めるには，１，２の２通りの考え方がある。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5"/>
                </a:solidFill>
                <a:latin typeface="Georgia" panose="02040502050405020303" pitchFamily="18" charset="0"/>
              </a:rPr>
              <a:t>ベクトルの和（作図で求める方法）</a:t>
            </a:r>
            <a:endParaRPr kumimoji="1" lang="en-US" altLang="ja-JP" sz="32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4539DC-843C-4571-BDB5-820BE17F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6473865-E8FC-4C8E-AE9D-77C3A82CCF3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A2FD0C-8F89-4A58-A55A-4F87CEDD9B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0"/>
          <a:stretch/>
        </p:blipFill>
        <p:spPr>
          <a:xfrm>
            <a:off x="1022204" y="2665517"/>
            <a:ext cx="9758312" cy="31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21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EB4FBE-215E-4113-ADC4-6E14AB2F90FC}"/>
              </a:ext>
            </a:extLst>
          </p:cNvPr>
          <p:cNvSpPr txBox="1"/>
          <p:nvPr/>
        </p:nvSpPr>
        <p:spPr>
          <a:xfrm>
            <a:off x="341635" y="1579848"/>
            <a:ext cx="1136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ベクトルの和を求めるには，１，２の２通りの考え方がある。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5"/>
                </a:solidFill>
                <a:latin typeface="Georgia" panose="02040502050405020303" pitchFamily="18" charset="0"/>
              </a:rPr>
              <a:t>ベクトルの和（作図で求める方法）</a:t>
            </a:r>
            <a:endParaRPr kumimoji="1" lang="en-US" altLang="ja-JP" sz="32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4539DC-843C-4571-BDB5-820BE17F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6473865-E8FC-4C8E-AE9D-77C3A82CCF3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689708-6214-4563-8B91-CC1E15D19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2"/>
          <a:stretch/>
        </p:blipFill>
        <p:spPr>
          <a:xfrm>
            <a:off x="1247155" y="2772460"/>
            <a:ext cx="9697690" cy="30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24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2" y="607516"/>
            <a:ext cx="413715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37530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２ 速度の分解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629744" y="1621431"/>
                <a:ext cx="7152181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式⑷は，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を速度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に分けると考えることもできる。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・この見方を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速度の分解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といい，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分解された速度を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分速度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という。</a:t>
                </a:r>
                <a:endParaRPr lang="en-US" altLang="ja-JP" sz="32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44" y="1621431"/>
                <a:ext cx="7152181" cy="3170099"/>
              </a:xfrm>
              <a:prstGeom prst="rect">
                <a:avLst/>
              </a:prstGeom>
              <a:blipFill>
                <a:blip r:embed="rId3"/>
                <a:stretch>
                  <a:fillRect l="-2129" t="-2500" r="-7751" b="-55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9CDF1C3-ED29-429C-95ED-11B7098B89BB}"/>
              </a:ext>
            </a:extLst>
          </p:cNvPr>
          <p:cNvGrpSpPr/>
          <p:nvPr/>
        </p:nvGrpSpPr>
        <p:grpSpPr>
          <a:xfrm>
            <a:off x="8056582" y="5105086"/>
            <a:ext cx="3357156" cy="400110"/>
            <a:chOff x="6749685" y="5211549"/>
            <a:chExt cx="4776381" cy="400110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0F64789-8BDA-4F06-B64A-97F2A3E78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82BCD5F-467B-4912-9723-CF96AFA632C3}"/>
                </a:ext>
              </a:extLst>
            </p:cNvPr>
            <p:cNvSpPr txBox="1"/>
            <p:nvPr/>
          </p:nvSpPr>
          <p:spPr>
            <a:xfrm>
              <a:off x="7020733" y="5211549"/>
              <a:ext cx="4505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Georgia" panose="02040502050405020303" pitchFamily="18" charset="0"/>
                  <a:cs typeface="Times New Roman" panose="02020603050405020304" pitchFamily="18" charset="0"/>
                </a:rPr>
                <a:t>速度の分解</a:t>
              </a:r>
              <a:endParaRPr lang="ja-JP" altLang="en-US" sz="2000" kern="100"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7A2D6C8-D13C-4F11-BDA0-7E2FE5A1C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33" y="1121350"/>
            <a:ext cx="4022129" cy="38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17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610694" y="989814"/>
                <a:ext cx="11295556" cy="454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速度を分解する場合，互いに垂直な２つの方向に分ける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ことが多い。船の速度を互いに垂直な </a:t>
                </a:r>
                <a:r>
                  <a:rPr lang="en-US" altLang="ja-JP" sz="3200" i="1" kern="100" dirty="0">
                    <a:effectLst/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x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軸，</a:t>
                </a:r>
                <a:r>
                  <a:rPr lang="en-US" altLang="ja-JP" sz="3200" i="1" kern="100" dirty="0">
                    <a:effectLst/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y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軸方向へ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分解し，それぞれの分速度を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とする。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・分速度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の大きさに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座標軸の正負の向きを表す符号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をつけたものを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の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 </a:t>
                </a:r>
                <a:r>
                  <a:rPr lang="en-US" altLang="ja-JP" sz="3200" b="1" i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成分 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，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〔</a:t>
                </a:r>
                <a:r>
                  <a:rPr lang="en-US" altLang="ja-JP" sz="3200" b="1" i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成分 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といい，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それぞれ </a:t>
                </a:r>
                <a:r>
                  <a:rPr lang="en-US" altLang="ja-JP" sz="3200" i="1" kern="1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i="1" kern="100" baseline="-250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32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3200" i="1" kern="1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i="1" kern="100" baseline="-250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とすると</a:t>
                </a:r>
                <a:r>
                  <a:rPr lang="en-US" altLang="ja-JP" sz="32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v =</a:t>
                </a:r>
                <a:r>
                  <a:rPr lang="ja-JP" altLang="en-US" sz="32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ja-JP" sz="3200" i="1" kern="1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i="1" kern="100" baseline="-250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32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3200" i="1" kern="1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i="1" kern="100" baseline="-25000" dirty="0" err="1">
                    <a:latin typeface="Georgia" panose="02040502050405020303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と表すことができる。</a:t>
                </a:r>
                <a:endParaRPr lang="en-US" altLang="ja-JP" sz="32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94" y="989814"/>
                <a:ext cx="11295556" cy="4540602"/>
              </a:xfrm>
              <a:prstGeom prst="rect">
                <a:avLst/>
              </a:prstGeom>
              <a:blipFill>
                <a:blip r:embed="rId3"/>
                <a:stretch>
                  <a:fillRect l="-1349" t="-1745" r="-486" b="-34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58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角丸四角形 33">
            <a:extLst>
              <a:ext uri="{FF2B5EF4-FFF2-40B4-BE49-F238E27FC236}">
                <a16:creationId xmlns:a16="http://schemas.microsoft.com/office/drawing/2014/main" id="{FE8D2983-50B6-4977-80ED-29F73CE6CC2E}"/>
              </a:ext>
            </a:extLst>
          </p:cNvPr>
          <p:cNvSpPr/>
          <p:nvPr/>
        </p:nvSpPr>
        <p:spPr>
          <a:xfrm>
            <a:off x="601168" y="2452602"/>
            <a:ext cx="11212333" cy="3504866"/>
          </a:xfrm>
          <a:prstGeom prst="roundRect">
            <a:avLst>
              <a:gd name="adj" fmla="val 2204"/>
            </a:avLst>
          </a:prstGeom>
          <a:solidFill>
            <a:srgbClr val="FFFC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E389E81-91BB-4E74-ACE1-1C04151B7C5B}"/>
                  </a:ext>
                </a:extLst>
              </p:cNvPr>
              <p:cNvSpPr txBox="1"/>
              <p:nvPr/>
            </p:nvSpPr>
            <p:spPr>
              <a:xfrm>
                <a:off x="401976" y="3285207"/>
                <a:ext cx="7644723" cy="223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ja-JP" altLang="en-US" sz="3600" b="1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3600" b="1" i="1" dirty="0">
                    <a:latin typeface="Georgia" panose="02040502050405020303" pitchFamily="18" charset="0"/>
                  </a:rPr>
                  <a:t>v</a:t>
                </a:r>
                <a:r>
                  <a:rPr lang="en-US" altLang="ja-JP" sz="3600" b="1" i="1" baseline="-25000" dirty="0">
                    <a:latin typeface="Georgia" panose="02040502050405020303" pitchFamily="18" charset="0"/>
                  </a:rPr>
                  <a:t>x</a:t>
                </a:r>
                <a:r>
                  <a:rPr lang="en-US" altLang="ja-JP" sz="3600" b="1" dirty="0">
                    <a:latin typeface="Georgia" panose="02040502050405020303" pitchFamily="18" charset="0"/>
                  </a:rPr>
                  <a:t> </a:t>
                </a:r>
                <a:r>
                  <a:rPr lang="ja-JP" altLang="en-US" sz="3600" b="1" dirty="0">
                    <a:latin typeface="Georgia" panose="02040502050405020303" pitchFamily="18" charset="0"/>
                  </a:rPr>
                  <a:t>＝ </a:t>
                </a:r>
                <a:r>
                  <a:rPr lang="en-US" altLang="ja-JP" sz="3600" b="1" i="1" dirty="0">
                    <a:latin typeface="Georgia" panose="02040502050405020303" pitchFamily="18" charset="0"/>
                  </a:rPr>
                  <a:t>v</a:t>
                </a:r>
                <a:r>
                  <a:rPr lang="en-US" altLang="ja-JP" sz="3600" b="1" dirty="0">
                    <a:latin typeface="Georgia" panose="02040502050405020303" pitchFamily="18" charset="0"/>
                  </a:rPr>
                  <a:t>cos</a:t>
                </a:r>
                <a:r>
                  <a:rPr lang="en-US" altLang="ja-JP" sz="3600" b="1" i="1" dirty="0">
                    <a:latin typeface="Georgia" panose="02040502050405020303" pitchFamily="18" charset="0"/>
                  </a:rPr>
                  <a:t>θ</a:t>
                </a:r>
                <a:r>
                  <a:rPr lang="ja-JP" altLang="en-US" sz="3600" b="1" dirty="0">
                    <a:latin typeface="Georgia" panose="02040502050405020303" pitchFamily="18" charset="0"/>
                  </a:rPr>
                  <a:t>　</a:t>
                </a:r>
                <a:r>
                  <a:rPr lang="en-US" altLang="ja-JP" sz="3600" b="1" i="1" dirty="0">
                    <a:latin typeface="Georgia" panose="02040502050405020303" pitchFamily="18" charset="0"/>
                  </a:rPr>
                  <a:t>v</a:t>
                </a:r>
                <a:r>
                  <a:rPr lang="en-US" altLang="ja-JP" sz="3600" b="1" i="1" baseline="-25000" dirty="0">
                    <a:latin typeface="Georgia" panose="02040502050405020303" pitchFamily="18" charset="0"/>
                  </a:rPr>
                  <a:t>y</a:t>
                </a:r>
                <a:r>
                  <a:rPr lang="en-US" altLang="ja-JP" sz="3600" b="1" dirty="0">
                    <a:latin typeface="Georgia" panose="02040502050405020303" pitchFamily="18" charset="0"/>
                  </a:rPr>
                  <a:t> </a:t>
                </a:r>
                <a:r>
                  <a:rPr lang="ja-JP" altLang="en-US" sz="3600" b="1" dirty="0">
                    <a:latin typeface="Georgia" panose="02040502050405020303" pitchFamily="18" charset="0"/>
                  </a:rPr>
                  <a:t>＝ </a:t>
                </a:r>
                <a:r>
                  <a:rPr lang="en-US" altLang="ja-JP" sz="3600" b="1" i="1" dirty="0" err="1">
                    <a:latin typeface="Georgia" panose="02040502050405020303" pitchFamily="18" charset="0"/>
                  </a:rPr>
                  <a:t>v</a:t>
                </a:r>
                <a:r>
                  <a:rPr lang="en-US" altLang="ja-JP" sz="3600" b="1" dirty="0" err="1">
                    <a:latin typeface="Georgia" panose="02040502050405020303" pitchFamily="18" charset="0"/>
                  </a:rPr>
                  <a:t>sin</a:t>
                </a:r>
                <a:r>
                  <a:rPr lang="en-US" altLang="ja-JP" sz="3600" b="1" i="1" dirty="0" err="1">
                    <a:latin typeface="Georgia" panose="02040502050405020303" pitchFamily="18" charset="0"/>
                  </a:rPr>
                  <a:t>θ</a:t>
                </a:r>
                <a:r>
                  <a:rPr lang="ja-JP" altLang="en-US" sz="3600" b="1" i="1" dirty="0">
                    <a:latin typeface="Georgia" panose="02040502050405020303" pitchFamily="18" charset="0"/>
                  </a:rPr>
                  <a:t>　</a:t>
                </a:r>
                <a:r>
                  <a:rPr lang="en-US" altLang="ja-JP" sz="3600" b="1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6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⑸</a:t>
                </a:r>
                <a:endParaRPr lang="en-US" altLang="ja-JP" sz="36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:endParaRPr lang="en-US" altLang="ja-JP" sz="3600" b="1" i="1" dirty="0">
                  <a:latin typeface="Georgia" panose="02040502050405020303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ja-JP" altLang="en-US" sz="3600" b="1" i="1" dirty="0">
                    <a:latin typeface="Georgia" panose="02040502050405020303" pitchFamily="18" charset="0"/>
                  </a:rPr>
                  <a:t>　</a:t>
                </a:r>
                <a:r>
                  <a:rPr lang="en-US" altLang="ja-JP" sz="3600" b="1" i="1" dirty="0">
                    <a:latin typeface="Georgia" panose="02040502050405020303" pitchFamily="18" charset="0"/>
                  </a:rPr>
                  <a:t>v</a:t>
                </a:r>
                <a:r>
                  <a:rPr lang="en-US" altLang="ja-JP" sz="3600" b="1" dirty="0">
                    <a:latin typeface="+mn-ea"/>
                  </a:rPr>
                  <a:t> </a:t>
                </a:r>
                <a:r>
                  <a:rPr lang="ja-JP" altLang="en-US" sz="3600" b="1" dirty="0">
                    <a:latin typeface="+mn-ea"/>
                  </a:rPr>
                  <a:t>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ja-JP" sz="3600" b="1" i="1">
                            <a:latin typeface="Georgia" panose="02040502050405020303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ja-JP" sz="3600" b="1" i="1" baseline="-25000">
                            <a:latin typeface="Georgia" panose="02040502050405020303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3600" b="1" baseline="30000">
                            <a:latin typeface="Georgia" panose="02040502050405020303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ja-JP" sz="3600" b="1">
                            <a:latin typeface="Georgia" panose="020405020504050203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ja-JP" altLang="en-US" sz="3600" b="1">
                            <a:latin typeface="Georgia" panose="02040502050405020303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ja-JP" sz="3600" b="1" i="1">
                            <a:latin typeface="Georgia" panose="02040502050405020303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ja-JP" sz="3600" b="1" i="1" baseline="-25000">
                            <a:latin typeface="Georgia" panose="02040502050405020303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3600" b="1" baseline="30000">
                            <a:latin typeface="Georgia" panose="02040502050405020303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ja-JP" altLang="en-US" sz="3600" b="1" dirty="0">
                    <a:latin typeface="Georgia" panose="02040502050405020303" pitchFamily="18" charset="0"/>
                  </a:rPr>
                  <a:t>　</a:t>
                </a:r>
                <a:r>
                  <a:rPr lang="ja-JP" altLang="en-US" sz="3600" b="1" i="1" dirty="0">
                    <a:latin typeface="Georgia" panose="02040502050405020303" pitchFamily="18" charset="0"/>
                  </a:rPr>
                  <a:t>　</a:t>
                </a:r>
                <a:r>
                  <a:rPr lang="en-US" altLang="ja-JP" sz="3600" b="1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600" b="1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　　　  </a:t>
                </a:r>
                <a:r>
                  <a:rPr lang="ja-JP" altLang="en-US" sz="36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⑹</a:t>
                </a:r>
                <a:endParaRPr lang="ja-JP" altLang="en-US" sz="3600" b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E389E81-91BB-4E74-ACE1-1C04151B7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6" y="3285207"/>
                <a:ext cx="7644723" cy="2238626"/>
              </a:xfrm>
              <a:prstGeom prst="rect">
                <a:avLst/>
              </a:prstGeom>
              <a:blipFill>
                <a:blip r:embed="rId3"/>
                <a:stretch>
                  <a:fillRect t="-1362" b="-9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1 つの角を丸めた四角形 31">
            <a:extLst>
              <a:ext uri="{FF2B5EF4-FFF2-40B4-BE49-F238E27FC236}">
                <a16:creationId xmlns:a16="http://schemas.microsoft.com/office/drawing/2014/main" id="{B73BF8CE-871A-4ABB-A0EB-27FFCA9C749C}"/>
              </a:ext>
            </a:extLst>
          </p:cNvPr>
          <p:cNvSpPr/>
          <p:nvPr/>
        </p:nvSpPr>
        <p:spPr>
          <a:xfrm flipH="1">
            <a:off x="601166" y="2452602"/>
            <a:ext cx="11212333" cy="60264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7F890A-166C-4B7B-AA7B-F16413029983}"/>
              </a:ext>
            </a:extLst>
          </p:cNvPr>
          <p:cNvSpPr txBox="1"/>
          <p:nvPr/>
        </p:nvSpPr>
        <p:spPr>
          <a:xfrm>
            <a:off x="721469" y="2492523"/>
            <a:ext cx="2548365" cy="528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2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速度の合成</a:t>
            </a:r>
            <a:endParaRPr lang="ja-JP" altLang="ja-JP" sz="28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1" name="角丸四角形 7">
            <a:extLst>
              <a:ext uri="{FF2B5EF4-FFF2-40B4-BE49-F238E27FC236}">
                <a16:creationId xmlns:a16="http://schemas.microsoft.com/office/drawing/2014/main" id="{09FB6F80-7043-4836-9E82-18304B7D7633}"/>
              </a:ext>
            </a:extLst>
          </p:cNvPr>
          <p:cNvSpPr/>
          <p:nvPr/>
        </p:nvSpPr>
        <p:spPr>
          <a:xfrm>
            <a:off x="601168" y="2455732"/>
            <a:ext cx="11212333" cy="3504866"/>
          </a:xfrm>
          <a:prstGeom prst="roundRect">
            <a:avLst>
              <a:gd name="adj" fmla="val 2204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658AE7A7-7AE6-4BDD-82DA-4675C221F4DE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CBBDCE3-0FA3-4F6B-98DD-0008C4289F59}"/>
                  </a:ext>
                </a:extLst>
              </p:cNvPr>
              <p:cNvSpPr txBox="1"/>
              <p:nvPr/>
            </p:nvSpPr>
            <p:spPr>
              <a:xfrm>
                <a:off x="601167" y="989814"/>
                <a:ext cx="11295556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の大きさ（速さ）を </a:t>
                </a:r>
                <a:r>
                  <a:rPr lang="en-US" altLang="ja-JP" sz="3200" i="1" dirty="0" err="1">
                    <a:latin typeface="Georgia" panose="02040502050405020303" pitchFamily="18" charset="0"/>
                  </a:rPr>
                  <a:t>v</a:t>
                </a:r>
                <a:r>
                  <a:rPr lang="en-US" altLang="ja-JP" sz="3200" i="1" baseline="-25000" dirty="0" err="1">
                    <a:latin typeface="Georgia" panose="02040502050405020303" pitchFamily="18" charset="0"/>
                  </a:rPr>
                  <a:t>x</a:t>
                </a:r>
                <a:r>
                  <a:rPr lang="en-US" altLang="ja-JP" sz="3200" i="1" baseline="-25000" dirty="0">
                    <a:latin typeface="Georgia" panose="02040502050405020303" pitchFamily="18" charset="0"/>
                  </a:rPr>
                  <a:t> </a:t>
                </a:r>
                <a:r>
                  <a:rPr lang="ja-JP" altLang="en-US" sz="3200" kern="100" dirty="0" err="1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3200" i="1" dirty="0" err="1">
                    <a:latin typeface="Georgia" panose="02040502050405020303" pitchFamily="18" charset="0"/>
                  </a:rPr>
                  <a:t>v</a:t>
                </a:r>
                <a:r>
                  <a:rPr lang="en-US" altLang="ja-JP" sz="3200" i="1" baseline="-25000" dirty="0" err="1">
                    <a:latin typeface="Georgia" panose="02040502050405020303" pitchFamily="18" charset="0"/>
                  </a:rPr>
                  <a:t>y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 </a:t>
                </a: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x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軸とのなす角を </a:t>
                </a:r>
                <a:r>
                  <a:rPr lang="en-US" altLang="ja-JP" sz="32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θ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すると，</a:t>
                </a:r>
                <a:r>
                  <a:rPr lang="en-US" altLang="ja-JP" sz="3200" i="1" dirty="0">
                    <a:latin typeface="Georgia" panose="02040502050405020303" pitchFamily="18" charset="0"/>
                  </a:rPr>
                  <a:t> </a:t>
                </a:r>
                <a:r>
                  <a:rPr lang="en-US" altLang="ja-JP" sz="3200" i="1" dirty="0" err="1">
                    <a:latin typeface="Georgia" panose="02040502050405020303" pitchFamily="18" charset="0"/>
                  </a:rPr>
                  <a:t>v</a:t>
                </a:r>
                <a:r>
                  <a:rPr lang="en-US" altLang="ja-JP" sz="3200" i="1" baseline="-25000" dirty="0" err="1">
                    <a:latin typeface="Georgia" panose="02040502050405020303" pitchFamily="18" charset="0"/>
                  </a:rPr>
                  <a:t>x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や</a:t>
                </a:r>
                <a:r>
                  <a:rPr lang="en-US" altLang="ja-JP" sz="3200" i="1" dirty="0" err="1">
                    <a:latin typeface="Georgia" panose="02040502050405020303" pitchFamily="18" charset="0"/>
                  </a:rPr>
                  <a:t>v</a:t>
                </a:r>
                <a:r>
                  <a:rPr lang="en-US" altLang="ja-JP" sz="3200" i="1" baseline="-25000" dirty="0" err="1">
                    <a:latin typeface="Georgia" panose="02040502050405020303" pitchFamily="18" charset="0"/>
                  </a:rPr>
                  <a:t>y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</a:t>
                </a:r>
                <a:r>
                  <a:rPr lang="en-US" altLang="ja-JP" sz="3200" i="1" dirty="0">
                    <a:latin typeface="Georgia" panose="02040502050405020303" pitchFamily="18" charset="0"/>
                  </a:rPr>
                  <a:t>v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との間には次の関係がある。</a:t>
                </a:r>
                <a:endParaRPr lang="en-US" altLang="ja-JP" sz="32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CBBDCE3-0FA3-4F6B-98DD-0008C4289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67" y="989814"/>
                <a:ext cx="11295556" cy="1231106"/>
              </a:xfrm>
              <a:prstGeom prst="rect">
                <a:avLst/>
              </a:prstGeom>
              <a:blipFill>
                <a:blip r:embed="rId4"/>
                <a:stretch>
                  <a:fillRect l="-1403" t="-7426" b="-15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1C34E5-AA5C-4BF8-8AE5-DB8A7962C4E6}"/>
                  </a:ext>
                </a:extLst>
              </p:cNvPr>
              <p:cNvSpPr txBox="1"/>
              <p:nvPr/>
            </p:nvSpPr>
            <p:spPr>
              <a:xfrm>
                <a:off x="7988789" y="3363495"/>
                <a:ext cx="366160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ja-JP" sz="2400" b="1" i="1" dirty="0" err="1">
                    <a:latin typeface="Georgia" panose="02040502050405020303" pitchFamily="18" charset="0"/>
                  </a:rPr>
                  <a:t>v</a:t>
                </a:r>
                <a:r>
                  <a:rPr lang="en-US" altLang="ja-JP" sz="2400" b="1" i="1" baseline="-25000" dirty="0" err="1">
                    <a:latin typeface="Georgia" panose="02040502050405020303" pitchFamily="18" charset="0"/>
                  </a:rPr>
                  <a:t>x</a:t>
                </a:r>
                <a:r>
                  <a:rPr lang="en-US" altLang="ja-JP" sz="2400" b="1" i="1" baseline="-25000" dirty="0">
                    <a:latin typeface="Georgia" panose="02040502050405020303" pitchFamily="18" charset="0"/>
                  </a:rPr>
                  <a:t> </a:t>
                </a:r>
                <a:r>
                  <a:rPr lang="ja-JP" altLang="en-US" sz="2400" b="1" i="1" baseline="-25000" dirty="0">
                    <a:latin typeface="Georgia" panose="02040502050405020303" pitchFamily="18" charset="0"/>
                  </a:rPr>
                  <a:t>　　　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速度の </a:t>
                </a:r>
                <a:r>
                  <a:rPr lang="en-US" altLang="ja-JP" sz="24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成分</a:t>
                </a:r>
                <a:endParaRPr lang="en-US" altLang="ja-JP" sz="2400" b="1" i="1" baseline="-25000" dirty="0">
                  <a:latin typeface="Georgia" panose="02040502050405020303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b="1" i="1" dirty="0" err="1">
                    <a:latin typeface="Georgia" panose="02040502050405020303" pitchFamily="18" charset="0"/>
                  </a:rPr>
                  <a:t>v</a:t>
                </a:r>
                <a:r>
                  <a:rPr lang="en-US" altLang="ja-JP" sz="2400" b="1" i="1" baseline="-25000" dirty="0" err="1">
                    <a:latin typeface="Georgia" panose="02040502050405020303" pitchFamily="18" charset="0"/>
                  </a:rPr>
                  <a:t>y</a:t>
                </a:r>
                <a:r>
                  <a:rPr lang="en-US" altLang="ja-JP" sz="2400" b="1" i="1" baseline="-25000" dirty="0">
                    <a:latin typeface="Georgia" panose="02040502050405020303" pitchFamily="18" charset="0"/>
                  </a:rPr>
                  <a:t> </a:t>
                </a:r>
                <a:r>
                  <a:rPr lang="ja-JP" altLang="en-US" sz="2400" b="1" i="1" kern="100" baseline="-250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　　　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速度の </a:t>
                </a:r>
                <a:r>
                  <a:rPr lang="en-US" altLang="ja-JP" sz="24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成分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i="1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ja-JP" altLang="en-US" sz="2400" i="1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400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速さ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ja-JP" altLang="en-US" sz="24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　　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4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と</a:t>
                </a:r>
                <a:r>
                  <a:rPr lang="en-US" altLang="ja-JP" sz="24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軸のなす角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1C34E5-AA5C-4BF8-8AE5-DB8A7962C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789" y="3363495"/>
                <a:ext cx="3661605" cy="2031325"/>
              </a:xfrm>
              <a:prstGeom prst="rect">
                <a:avLst/>
              </a:prstGeom>
              <a:blipFill>
                <a:blip r:embed="rId5"/>
                <a:stretch>
                  <a:fillRect l="-2496" t="-3003" b="-60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91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1" y="607520"/>
            <a:ext cx="4937414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4651872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１ 位置ベクトル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C9A2F9-8047-4663-8715-D4A0EDC89642}"/>
              </a:ext>
            </a:extLst>
          </p:cNvPr>
          <p:cNvSpPr txBox="1"/>
          <p:nvPr/>
        </p:nvSpPr>
        <p:spPr>
          <a:xfrm>
            <a:off x="629744" y="1621431"/>
            <a:ext cx="112193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物体の</a:t>
            </a:r>
            <a:r>
              <a:rPr lang="en-US" altLang="ja-JP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位置</a:t>
            </a:r>
            <a:r>
              <a:rPr lang="en-US" altLang="ja-JP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は，座標で表すことができる。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座標のとり方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・物体が直線上を運動するとき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　直線に沿って </a:t>
            </a:r>
            <a:r>
              <a:rPr lang="en-US" altLang="ja-JP" sz="3200" i="1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x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軸をとる。　例：</a:t>
            </a:r>
            <a:r>
              <a:rPr lang="en-US" altLang="ja-JP" sz="3200" i="1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x 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= 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m</a:t>
            </a: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・物体が平面内を運動するとき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　平面内に</a:t>
            </a:r>
            <a:r>
              <a:rPr lang="en-US" altLang="ja-JP" sz="3200" i="1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x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軸と</a:t>
            </a:r>
            <a:r>
              <a:rPr lang="en-US" altLang="ja-JP" sz="3200" i="1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y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軸をとる。 例：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en-US" altLang="ja-JP" sz="3200" i="1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x, y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) = (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m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,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m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1397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F288D4-6E4C-40C4-AF95-19C45EAB710E}"/>
              </a:ext>
            </a:extLst>
          </p:cNvPr>
          <p:cNvGrpSpPr/>
          <p:nvPr/>
        </p:nvGrpSpPr>
        <p:grpSpPr>
          <a:xfrm>
            <a:off x="291704" y="824675"/>
            <a:ext cx="1019307" cy="796238"/>
            <a:chOff x="-1408112" y="808306"/>
            <a:chExt cx="1019307" cy="79623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F71CD03-F926-2740-8E80-8E35068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112" y="926296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-944076" y="808306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５</a:t>
              </a:r>
              <a:endParaRPr kumimoji="1" lang="ja-JP" altLang="en-US" sz="30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3" y="891568"/>
            <a:ext cx="10462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飛行機が，水平から 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°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上へ一定の速さ 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m/s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で飛行している。図の水平方向では右向きを正，鉛直方向では上向きを正とする。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⑴ 飛行機の速度の水平成分，鉛直成分を求めよ。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⑵ 飛行機が，時間 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6.0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s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の間に上昇した高さを求めよ。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タイトル 1">
            <a:extLst>
              <a:ext uri="{FF2B5EF4-FFF2-40B4-BE49-F238E27FC236}">
                <a16:creationId xmlns:a16="http://schemas.microsoft.com/office/drawing/2014/main" id="{13F629CF-7D48-4DFB-BF1C-2CDAF974E674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00F4AC-681C-4744-B74C-F056F4E33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7" y="3446113"/>
            <a:ext cx="39338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3" y="967182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900000"/>
            <a:ext cx="1072603" cy="547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/>
              <p:nvPr/>
            </p:nvSpPr>
            <p:spPr>
              <a:xfrm>
                <a:off x="1364306" y="985581"/>
                <a:ext cx="10312796" cy="428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⑴ 飛行機の速さを</a:t>
                </a:r>
                <a:r>
                  <a:rPr lang="en-US" altLang="ja-JP" sz="3200" i="1" kern="100" dirty="0" err="1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kern="100" dirty="0" err="1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 err="1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速度の水平成分</a:t>
                </a: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</a:t>
                </a:r>
                <a:r>
                  <a:rPr lang="en-US" altLang="ja-JP" sz="3200" i="1" dirty="0" err="1">
                    <a:latin typeface="Georgia" panose="02040502050405020303" pitchFamily="18" charset="0"/>
                  </a:rPr>
                  <a:t>v</a:t>
                </a:r>
                <a:r>
                  <a:rPr lang="en-US" altLang="ja-JP" sz="3200" i="1" baseline="-25000" dirty="0" err="1">
                    <a:latin typeface="Georgia" panose="02040502050405020303" pitchFamily="18" charset="0"/>
                  </a:rPr>
                  <a:t>x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 err="1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鉛直成分を</a:t>
                </a:r>
                <a:r>
                  <a:rPr lang="en-US" altLang="ja-JP" sz="3200" i="1" dirty="0" err="1">
                    <a:latin typeface="Georgia" panose="02040502050405020303" pitchFamily="18" charset="0"/>
                  </a:rPr>
                  <a:t>v</a:t>
                </a:r>
                <a:r>
                  <a:rPr lang="en-US" altLang="ja-JP" sz="3200" i="1" baseline="-25000" dirty="0" err="1">
                    <a:latin typeface="Georgia" panose="02040502050405020303" pitchFamily="18" charset="0"/>
                  </a:rPr>
                  <a:t>y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とすると，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式⑸より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m:rPr>
                          <m:nor/>
                        </m:rPr>
                        <a:rPr lang="en-US" altLang="ja-JP" sz="3200" i="1" baseline="-25000" dirty="0">
                          <a:latin typeface="Georgia" panose="02040502050405020303" pitchFamily="18" charset="0"/>
                        </a:rPr>
                        <m:t>x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3200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m:rPr>
                          <m:nor/>
                        </m:rPr>
                        <a:rPr lang="en-US" altLang="ja-JP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3200" kern="100" dirty="0">
                          <a:latin typeface="Georgia" panose="02040502050405020303" pitchFamily="18" charset="0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ja-JP" sz="3200" kern="100" dirty="0">
                          <a:latin typeface="Georgia" panose="02040502050405020303" pitchFamily="18" charset="0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ja-JP" sz="3200" kern="100" dirty="0">
                          <a:latin typeface="Georgia" panose="02040502050405020303" pitchFamily="18" charset="0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b="0" i="0" kern="100" dirty="0" smtClean="0">
                          <a:latin typeface="Cambria Math" panose="02040503050406030204" pitchFamily="18" charset="0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3200" b="0" i="1" kern="1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altLang="ja-JP" sz="3200" b="0" i="1" kern="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sz="3200" b="0" i="1" kern="1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3200" b="0" i="1" kern="1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ja-JP" sz="3200" b="0" i="1" kern="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b="0" i="1" kern="1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=25.9⋯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3200" kern="100" dirty="0">
                          <a:latin typeface="Georgia" panose="02040502050405020303" pitchFamily="18" charset="0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ja-JP" sz="3200" kern="100" dirty="0">
                          <a:latin typeface="Georgia" panose="02040502050405020303" pitchFamily="18" charset="0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ja-JP" sz="3200" kern="100" dirty="0">
                          <a:latin typeface="Georgia" panose="02040502050405020303" pitchFamily="18" charset="0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　　　≒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26 m/s</a:t>
                </a:r>
              </a:p>
              <a:p>
                <a:pPr>
                  <a:tabLst>
                    <a:tab pos="271463" algn="l"/>
                  </a:tabLst>
                </a:pP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200" i="1" kern="100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nor/>
                      </m:rPr>
                      <a:rPr lang="en-US" altLang="ja-JP" sz="3200" b="0" i="1" baseline="-25000" dirty="0" smtClean="0">
                        <a:latin typeface="Georgia" panose="02040502050405020303" pitchFamily="18" charset="0"/>
                      </a:rPr>
                      <m:t>y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altLang="ja-JP" sz="32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2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°=30</m:t>
                        </m:r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altLang="ja-JP" sz="3200" b="0" i="1" kern="100" dirty="0" smtClean="0">
                            <a:latin typeface="Cambria Math" panose="02040503050406030204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3200" b="0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 </m:t>
                        </m:r>
                        <m:f>
                          <m:fPr>
                            <m:ctrlPr>
                              <a:rPr lang="en-US" altLang="ja-JP" sz="3200" b="0" i="1" kern="1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3200" b="0" i="1" kern="1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3200" b="0" i="1" kern="1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3200" b="0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=15 </m:t>
                        </m:r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func>
                  </m:oMath>
                </a14:m>
                <a:endParaRPr lang="ja-JP" altLang="en-US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06" y="985581"/>
                <a:ext cx="10312796" cy="4282711"/>
              </a:xfrm>
              <a:prstGeom prst="rect">
                <a:avLst/>
              </a:prstGeom>
              <a:blipFill>
                <a:blip r:embed="rId5"/>
                <a:stretch>
                  <a:fillRect l="-1537" t="-21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510904" y="5877405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⑴ 水平成分：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26 m/s</a:t>
            </a:r>
            <a:r>
              <a:rPr lang="ja-JP" altLang="en-US" sz="3200" kern="1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鉛直成分：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15 m/s</a:t>
            </a: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13F629CF-7D48-4DFB-BF1C-2CDAF974E674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64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3" y="967182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900000"/>
            <a:ext cx="1072603" cy="547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/>
              <p:nvPr/>
            </p:nvSpPr>
            <p:spPr>
              <a:xfrm>
                <a:off x="1364306" y="985581"/>
                <a:ext cx="103127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⑵ 鉛直方向の変位は，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:endParaRPr lang="en-US" altLang="ja-JP" sz="3200" i="1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en-US" altLang="ja-JP" sz="3200" i="1" dirty="0">
                    <a:latin typeface="Cambria Math" panose="02040503050406030204" pitchFamily="18" charset="0"/>
                  </a:rPr>
                  <a:t>	</a:t>
                </a:r>
                <a:r>
                  <a:rPr lang="ja-JP" altLang="en-US" sz="3200" i="1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nor/>
                      </m:rPr>
                      <a:rPr lang="en-US" altLang="ja-JP" sz="3200" b="0" i="1" baseline="-25000" dirty="0" smtClean="0">
                        <a:latin typeface="Georgia" panose="02040502050405020303" pitchFamily="18" charset="0"/>
                      </a:rPr>
                      <m:t>y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6.0</m:t>
                    </m:r>
                    <m:r>
                      <m:rPr>
                        <m:sty m:val="p"/>
                      </m:rPr>
                      <a:rPr lang="en-US" altLang="ja-JP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32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en-US" altLang="ja-JP" sz="32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altLang="ja-JP" sz="3200" b="0" i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sz="32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fName>
                      <m:e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3200" b="0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×6.0 </m:t>
                        </m:r>
                        <m:r>
                          <m:rPr>
                            <m:sty m:val="p"/>
                          </m:rPr>
                          <a:rPr lang="en-US" altLang="ja-JP" sz="3200" b="0" i="0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altLang="ja-JP" sz="3200" b="0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=90 </m:t>
                        </m:r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func>
                  </m:oMath>
                </a14:m>
                <a:endParaRPr lang="ja-JP" altLang="en-US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06" y="985581"/>
                <a:ext cx="10312796" cy="1569660"/>
              </a:xfrm>
              <a:prstGeom prst="rect">
                <a:avLst/>
              </a:prstGeom>
              <a:blipFill>
                <a:blip r:embed="rId5"/>
                <a:stretch>
                  <a:fillRect l="-1537" t="-46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510904" y="5877405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⑵ 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90 m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13F629CF-7D48-4DFB-BF1C-2CDAF974E674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494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/>
              <p:nvPr/>
            </p:nvSpPr>
            <p:spPr>
              <a:xfrm>
                <a:off x="443235" y="1528040"/>
                <a:ext cx="11536040" cy="527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ベクトルの和と差はベクトルを </a:t>
                </a:r>
                <a:r>
                  <a:rPr lang="en-US" altLang="ja-JP" sz="32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軸，</a:t>
                </a:r>
                <a:r>
                  <a:rPr lang="en-US" altLang="ja-JP" sz="32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軸方向の成分に分解し，成分ごとに計算することもできる。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ja-JP" altLang="en-US" sz="3200" kern="100" dirty="0">
                        <a:latin typeface="+mn-ea"/>
                        <a:cs typeface="Times New Roman" panose="02020603050405020304" pitchFamily="18" charset="0"/>
                      </a:rPr>
                      <m:t>と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 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x</m:t>
                    </m:r>
                    <m:r>
                      <a:rPr lang="en-US" altLang="ja-JP" sz="3200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y</m:t>
                    </m:r>
                    <m:r>
                      <a:rPr lang="en-US" altLang="ja-JP" sz="32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 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x</m:t>
                    </m:r>
                    <m:r>
                      <a:rPr lang="en-US" altLang="ja-JP" sz="32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320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y</m:t>
                    </m:r>
                    <m:r>
                      <a:rPr lang="en-US" altLang="ja-JP" sz="32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であるとすると，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① ベクトルの和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b="0" i="1" kern="100" smtClean="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b="0" i="1" kern="100" smtClean="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altLang="ja-JP" sz="3200" b="0" i="1" dirty="0" smtClean="0">
                        <a:latin typeface="Georgia" panose="020405020504050203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x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ja-JP" sz="3200" b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x</m:t>
                    </m:r>
                    <m:r>
                      <a:rPr lang="en-US" altLang="ja-JP" sz="3200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en-US" altLang="ja-JP" sz="3200" i="1" dirty="0" smtClean="0">
                        <a:latin typeface="Georgia" panose="020405020504050203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3200" b="0" i="1" baseline="-25000" dirty="0" smtClean="0">
                        <a:latin typeface="Georgia" panose="02040502050405020303" pitchFamily="18" charset="0"/>
                      </a:rPr>
                      <m:t>y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ja-JP" sz="3200" b="0" i="1" baseline="-25000" dirty="0" smtClean="0">
                        <a:latin typeface="Georgia" panose="02040502050405020303" pitchFamily="18" charset="0"/>
                      </a:rPr>
                      <m:t>y</m:t>
                    </m:r>
                    <m:r>
                      <a:rPr lang="en-US" altLang="ja-JP" sz="3200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② ベクトルの差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x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x</m:t>
                    </m:r>
                    <m:r>
                      <a:rPr lang="en-US" altLang="ja-JP" sz="32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y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320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y</m:t>
                    </m:r>
                    <m:r>
                      <a:rPr lang="en-US" altLang="ja-JP" sz="3200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5" y="1528040"/>
                <a:ext cx="11536040" cy="5276253"/>
              </a:xfrm>
              <a:prstGeom prst="rect">
                <a:avLst/>
              </a:prstGeom>
              <a:blipFill>
                <a:blip r:embed="rId4"/>
                <a:stretch>
                  <a:fillRect l="-1374" t="-1734" r="-4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5"/>
                </a:solidFill>
                <a:latin typeface="Georgia" panose="02040502050405020303" pitchFamily="18" charset="0"/>
              </a:rPr>
              <a:t>ベクトルの差（成分で求める方法）</a:t>
            </a:r>
            <a:endParaRPr kumimoji="1" lang="en-US" altLang="ja-JP" sz="32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4539DC-843C-4571-BDB5-820BE17F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6473865-E8FC-4C8E-AE9D-77C3A82CCF3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速度の合成と分解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(p.13-14)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E03109-3025-44ED-BE01-C5DAE90C1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91" y="3573096"/>
            <a:ext cx="3773639" cy="290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2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2" y="607516"/>
            <a:ext cx="4137159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37530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 相対速度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C9A2F9-8047-4663-8715-D4A0EDC89642}"/>
              </a:ext>
            </a:extLst>
          </p:cNvPr>
          <p:cNvSpPr txBox="1"/>
          <p:nvPr/>
        </p:nvSpPr>
        <p:spPr>
          <a:xfrm>
            <a:off x="629744" y="1621431"/>
            <a:ext cx="109526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自転車に乗って地面に対して速度で進んでいる人 </a:t>
            </a:r>
            <a:r>
              <a:rPr lang="en-US" altLang="ja-JP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から，</a:t>
            </a:r>
            <a:endParaRPr lang="en-US" altLang="ja-JP" sz="32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速度で進む自動車 </a:t>
            </a:r>
            <a:r>
              <a:rPr lang="en-US" altLang="ja-JP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B</a:t>
            </a:r>
            <a:r>
              <a:rPr lang="en-US" altLang="ja-JP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を見る。</a:t>
            </a:r>
            <a:endParaRPr lang="en-US" altLang="ja-JP" sz="32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A1DEE83-98D0-424F-8E41-A36C8478547D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866AF0-0127-42B7-A961-5DA971D04C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0"/>
          <a:stretch/>
        </p:blipFill>
        <p:spPr>
          <a:xfrm>
            <a:off x="1061330" y="3074936"/>
            <a:ext cx="4852910" cy="309334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B36B045-C3A7-4830-9559-729B845FE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33765"/>
          <a:stretch/>
        </p:blipFill>
        <p:spPr>
          <a:xfrm>
            <a:off x="6277760" y="3039111"/>
            <a:ext cx="4852910" cy="30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11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C9A2F9-8047-4663-8715-D4A0EDC89642}"/>
              </a:ext>
            </a:extLst>
          </p:cNvPr>
          <p:cNvSpPr txBox="1"/>
          <p:nvPr/>
        </p:nvSpPr>
        <p:spPr>
          <a:xfrm>
            <a:off x="619672" y="989814"/>
            <a:ext cx="109526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の速度によって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B</a:t>
            </a: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が離れていくように見えたり，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止まって見えたり，近づいてくるように見えたりする。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99F08DF-9DDF-4837-B8DA-A6841D5456A1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1962178-EDE3-4FD8-A50E-D4D3B0BFF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33765"/>
          <a:stretch/>
        </p:blipFill>
        <p:spPr>
          <a:xfrm>
            <a:off x="619672" y="3090407"/>
            <a:ext cx="4852910" cy="30933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FE6163E-CF1B-4DC8-BA8B-B204EA70F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68319" r="-443" b="-789"/>
          <a:stretch/>
        </p:blipFill>
        <p:spPr>
          <a:xfrm>
            <a:off x="6215441" y="3101701"/>
            <a:ext cx="4852910" cy="30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35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C9A2F9-8047-4663-8715-D4A0EDC89642}"/>
              </a:ext>
            </a:extLst>
          </p:cNvPr>
          <p:cNvSpPr txBox="1"/>
          <p:nvPr/>
        </p:nvSpPr>
        <p:spPr>
          <a:xfrm>
            <a:off x="619672" y="989814"/>
            <a:ext cx="10952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観測者の運動状態によって，相手の運動の見え方に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違いが生じ，地面に対する速度と異なる速度で見える。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動く観測者 </a:t>
            </a:r>
            <a:r>
              <a:rPr lang="en-US" altLang="ja-JP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 </a:t>
            </a:r>
            <a:r>
              <a:rPr lang="ja-JP" altLang="en-US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から見た相手 </a:t>
            </a:r>
            <a:r>
              <a:rPr lang="en-US" altLang="ja-JP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 </a:t>
            </a:r>
            <a:r>
              <a:rPr lang="ja-JP" altLang="en-US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の速度を</a:t>
            </a:r>
            <a:endParaRPr lang="en-US" altLang="ja-JP" sz="3200" b="1" kern="100" dirty="0">
              <a:latin typeface="Georgia" panose="02040502050405020303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 </a:t>
            </a:r>
            <a:r>
              <a:rPr lang="ja-JP" altLang="en-US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に対する </a:t>
            </a:r>
            <a:r>
              <a:rPr lang="en-US" altLang="ja-JP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 </a:t>
            </a:r>
            <a:r>
              <a:rPr lang="ja-JP" altLang="en-US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の相対速度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6E016662-0A4B-4B2A-A004-1F59353568D6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4646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C9A2F9-8047-4663-8715-D4A0EDC89642}"/>
              </a:ext>
            </a:extLst>
          </p:cNvPr>
          <p:cNvSpPr txBox="1"/>
          <p:nvPr/>
        </p:nvSpPr>
        <p:spPr>
          <a:xfrm>
            <a:off x="619672" y="989814"/>
            <a:ext cx="1095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en-US" altLang="ja-JP" sz="32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と </a:t>
            </a:r>
            <a:r>
              <a:rPr lang="en-US" altLang="ja-JP" sz="3200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の速度の向きが直線状にない場合も成り立つ。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6E016662-0A4B-4B2A-A004-1F59353568D6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E9D5F5-0A83-4FC4-B566-0D692E5E5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55" y="1677912"/>
            <a:ext cx="56292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23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角丸四角形 33">
            <a:extLst>
              <a:ext uri="{FF2B5EF4-FFF2-40B4-BE49-F238E27FC236}">
                <a16:creationId xmlns:a16="http://schemas.microsoft.com/office/drawing/2014/main" id="{FE8D2983-50B6-4977-80ED-29F73CE6CC2E}"/>
              </a:ext>
            </a:extLst>
          </p:cNvPr>
          <p:cNvSpPr/>
          <p:nvPr/>
        </p:nvSpPr>
        <p:spPr>
          <a:xfrm>
            <a:off x="629743" y="1138151"/>
            <a:ext cx="11212333" cy="4659423"/>
          </a:xfrm>
          <a:prstGeom prst="roundRect">
            <a:avLst>
              <a:gd name="adj" fmla="val 2204"/>
            </a:avLst>
          </a:prstGeom>
          <a:solidFill>
            <a:srgbClr val="FFFC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E389E81-91BB-4E74-ACE1-1C04151B7C5B}"/>
                  </a:ext>
                </a:extLst>
              </p:cNvPr>
              <p:cNvSpPr txBox="1"/>
              <p:nvPr/>
            </p:nvSpPr>
            <p:spPr>
              <a:xfrm>
                <a:off x="994452" y="2006082"/>
                <a:ext cx="7797123" cy="240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3500"/>
                  </a:lnSpc>
                  <a:spcBef>
                    <a:spcPts val="1200"/>
                  </a:spcBef>
                </a:pPr>
                <a:r>
                  <a:rPr lang="ja-JP" altLang="en-US" sz="3600" b="1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3600" b="1" i="1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600" b="1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600" b="1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6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600" b="1" i="0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3600" b="1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ja-JP" altLang="en-US" sz="3600" b="1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6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6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600" b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3600" b="1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ja-JP" sz="3600" b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6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6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600" b="1" i="0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e>
                    </m:acc>
                    <m:r>
                      <a:rPr lang="en-US" altLang="ja-JP" sz="36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600" b="1" dirty="0">
                    <a:latin typeface="Georgia" panose="02040502050405020303" pitchFamily="18" charset="0"/>
                  </a:rPr>
                  <a:t> </a:t>
                </a:r>
                <a:r>
                  <a:rPr lang="ja-JP" altLang="en-US" sz="3600" b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3600" b="1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6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⑺</a:t>
                </a:r>
                <a:endParaRPr lang="en-US" altLang="ja-JP" sz="36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altLang="ja-JP" sz="9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4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24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2400" b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2400" b="1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〔m/s〕	A </a:t>
                </a:r>
                <a:r>
                  <a:rPr lang="ja-JP" altLang="en-US" sz="2400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に対する </a:t>
                </a:r>
                <a:r>
                  <a:rPr lang="en-US" altLang="ja-JP" sz="2400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ja-JP" altLang="en-US" sz="2400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の相対速度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4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24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2400" b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e>
                    </m:acc>
                    <m:r>
                      <a:rPr lang="en-US" altLang="ja-JP" sz="24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〔m/s〕	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地面（基準）に対する </a:t>
                </a:r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の速度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4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24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2400" b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</m:e>
                    </m:acc>
                    <m:r>
                      <a:rPr lang="en-US" altLang="ja-JP" sz="24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〔m/s〕	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地面（基準）に対する </a:t>
                </a:r>
                <a:r>
                  <a:rPr lang="en-US" altLang="ja-JP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ja-JP" altLang="en-US" sz="24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の速度</a:t>
                </a:r>
                <a:endParaRPr lang="en-US" altLang="ja-JP" sz="24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E389E81-91BB-4E74-ACE1-1C04151B7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52" y="2006082"/>
                <a:ext cx="7797123" cy="2403222"/>
              </a:xfrm>
              <a:prstGeom prst="rect">
                <a:avLst/>
              </a:prstGeom>
              <a:blipFill>
                <a:blip r:embed="rId3"/>
                <a:stretch>
                  <a:fillRect t="-8376" b="-50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1 つの角を丸めた四角形 30">
            <a:extLst>
              <a:ext uri="{FF2B5EF4-FFF2-40B4-BE49-F238E27FC236}">
                <a16:creationId xmlns:a16="http://schemas.microsoft.com/office/drawing/2014/main" id="{F74CDE4B-624B-4DC2-835B-B52DC7A95588}"/>
              </a:ext>
            </a:extLst>
          </p:cNvPr>
          <p:cNvSpPr/>
          <p:nvPr/>
        </p:nvSpPr>
        <p:spPr>
          <a:xfrm>
            <a:off x="7972425" y="1141281"/>
            <a:ext cx="3869652" cy="602637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4" name="1 つの角を丸めた四角形 31">
            <a:extLst>
              <a:ext uri="{FF2B5EF4-FFF2-40B4-BE49-F238E27FC236}">
                <a16:creationId xmlns:a16="http://schemas.microsoft.com/office/drawing/2014/main" id="{B73BF8CE-871A-4ABB-A0EB-27FFCA9C749C}"/>
              </a:ext>
            </a:extLst>
          </p:cNvPr>
          <p:cNvSpPr/>
          <p:nvPr/>
        </p:nvSpPr>
        <p:spPr>
          <a:xfrm flipH="1">
            <a:off x="629742" y="1138152"/>
            <a:ext cx="7342682" cy="60264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7F890A-166C-4B7B-AA7B-F16413029983}"/>
              </a:ext>
            </a:extLst>
          </p:cNvPr>
          <p:cNvSpPr txBox="1"/>
          <p:nvPr/>
        </p:nvSpPr>
        <p:spPr>
          <a:xfrm>
            <a:off x="750044" y="1178073"/>
            <a:ext cx="2548365" cy="528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2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相対速度</a:t>
            </a:r>
            <a:endParaRPr lang="ja-JP" altLang="ja-JP" sz="28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A2F92F4-45B5-45B2-80B6-E360E9208CA1}"/>
              </a:ext>
            </a:extLst>
          </p:cNvPr>
          <p:cNvSpPr txBox="1"/>
          <p:nvPr/>
        </p:nvSpPr>
        <p:spPr>
          <a:xfrm>
            <a:off x="9020175" y="1263365"/>
            <a:ext cx="265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20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 </a:t>
            </a:r>
            <a:r>
              <a:rPr lang="ja-JP" altLang="en-US" sz="20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から見た </a:t>
            </a:r>
            <a:r>
              <a:rPr lang="en-US" altLang="ja-JP" sz="20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 </a:t>
            </a:r>
            <a:r>
              <a:rPr lang="ja-JP" altLang="en-US" sz="2000" b="1" kern="100" dirty="0">
                <a:latin typeface="Georgia" panose="02040502050405020303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の速度</a:t>
            </a:r>
            <a:endParaRPr lang="ja-JP" altLang="ja-JP" sz="3200" b="1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1" name="角丸四角形 7">
            <a:extLst>
              <a:ext uri="{FF2B5EF4-FFF2-40B4-BE49-F238E27FC236}">
                <a16:creationId xmlns:a16="http://schemas.microsoft.com/office/drawing/2014/main" id="{09FB6F80-7043-4836-9E82-18304B7D7633}"/>
              </a:ext>
            </a:extLst>
          </p:cNvPr>
          <p:cNvSpPr/>
          <p:nvPr/>
        </p:nvSpPr>
        <p:spPr>
          <a:xfrm>
            <a:off x="629743" y="1141281"/>
            <a:ext cx="11212333" cy="4659443"/>
          </a:xfrm>
          <a:prstGeom prst="roundRect">
            <a:avLst>
              <a:gd name="adj" fmla="val 2204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0251C05-1295-46CD-B43B-272895CA756A}"/>
              </a:ext>
            </a:extLst>
          </p:cNvPr>
          <p:cNvSpPr txBox="1"/>
          <p:nvPr/>
        </p:nvSpPr>
        <p:spPr>
          <a:xfrm>
            <a:off x="8384863" y="1304546"/>
            <a:ext cx="585726" cy="317748"/>
          </a:xfrm>
          <a:prstGeom prst="rect">
            <a:avLst/>
          </a:prstGeom>
          <a:solidFill>
            <a:srgbClr val="6AA3DC"/>
          </a:solidFill>
          <a:ln>
            <a:noFill/>
          </a:ln>
        </p:spPr>
        <p:txBody>
          <a:bodyPr wrap="square" lIns="72000" tIns="36000" rIns="36000" bIns="36000" rtlCol="0">
            <a:no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意味</a:t>
            </a:r>
            <a:endParaRPr kumimoji="1" lang="ja-JP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正方形/長方形 8">
            <a:extLst>
              <a:ext uri="{FF2B5EF4-FFF2-40B4-BE49-F238E27FC236}">
                <a16:creationId xmlns:a16="http://schemas.microsoft.com/office/drawing/2014/main" id="{E61E818E-D336-4941-B9FA-5726579694CC}"/>
              </a:ext>
            </a:extLst>
          </p:cNvPr>
          <p:cNvSpPr/>
          <p:nvPr/>
        </p:nvSpPr>
        <p:spPr>
          <a:xfrm>
            <a:off x="3230861" y="4256232"/>
            <a:ext cx="8151226" cy="1297222"/>
          </a:xfrm>
          <a:custGeom>
            <a:avLst/>
            <a:gdLst>
              <a:gd name="connsiteX0" fmla="*/ 0 w 4441295"/>
              <a:gd name="connsiteY0" fmla="*/ 0 h 1673404"/>
              <a:gd name="connsiteX1" fmla="*/ 4441295 w 4441295"/>
              <a:gd name="connsiteY1" fmla="*/ 0 h 1673404"/>
              <a:gd name="connsiteX2" fmla="*/ 4441295 w 4441295"/>
              <a:gd name="connsiteY2" fmla="*/ 1673404 h 1673404"/>
              <a:gd name="connsiteX3" fmla="*/ 0 w 4441295"/>
              <a:gd name="connsiteY3" fmla="*/ 1673404 h 1673404"/>
              <a:gd name="connsiteX4" fmla="*/ 0 w 4441295"/>
              <a:gd name="connsiteY4" fmla="*/ 0 h 1673404"/>
              <a:gd name="connsiteX0" fmla="*/ 0 w 4441295"/>
              <a:gd name="connsiteY0" fmla="*/ 13063 h 1686467"/>
              <a:gd name="connsiteX1" fmla="*/ 3087916 w 4441295"/>
              <a:gd name="connsiteY1" fmla="*/ 0 h 1686467"/>
              <a:gd name="connsiteX2" fmla="*/ 4441295 w 4441295"/>
              <a:gd name="connsiteY2" fmla="*/ 13063 h 1686467"/>
              <a:gd name="connsiteX3" fmla="*/ 4441295 w 4441295"/>
              <a:gd name="connsiteY3" fmla="*/ 1686467 h 1686467"/>
              <a:gd name="connsiteX4" fmla="*/ 0 w 4441295"/>
              <a:gd name="connsiteY4" fmla="*/ 1686467 h 1686467"/>
              <a:gd name="connsiteX5" fmla="*/ 0 w 4441295"/>
              <a:gd name="connsiteY5" fmla="*/ 13063 h 1686467"/>
              <a:gd name="connsiteX0" fmla="*/ 0 w 4441295"/>
              <a:gd name="connsiteY0" fmla="*/ 0 h 1673404"/>
              <a:gd name="connsiteX1" fmla="*/ 2761344 w 4441295"/>
              <a:gd name="connsiteY1" fmla="*/ 65314 h 1673404"/>
              <a:gd name="connsiteX2" fmla="*/ 4441295 w 4441295"/>
              <a:gd name="connsiteY2" fmla="*/ 0 h 1673404"/>
              <a:gd name="connsiteX3" fmla="*/ 4441295 w 4441295"/>
              <a:gd name="connsiteY3" fmla="*/ 1673404 h 1673404"/>
              <a:gd name="connsiteX4" fmla="*/ 0 w 4441295"/>
              <a:gd name="connsiteY4" fmla="*/ 1673404 h 1673404"/>
              <a:gd name="connsiteX5" fmla="*/ 0 w 4441295"/>
              <a:gd name="connsiteY5" fmla="*/ 0 h 1673404"/>
              <a:gd name="connsiteX0" fmla="*/ 0 w 4441295"/>
              <a:gd name="connsiteY0" fmla="*/ 0 h 1673404"/>
              <a:gd name="connsiteX1" fmla="*/ 2774407 w 4441295"/>
              <a:gd name="connsiteY1" fmla="*/ 13063 h 1673404"/>
              <a:gd name="connsiteX2" fmla="*/ 4441295 w 4441295"/>
              <a:gd name="connsiteY2" fmla="*/ 0 h 1673404"/>
              <a:gd name="connsiteX3" fmla="*/ 4441295 w 4441295"/>
              <a:gd name="connsiteY3" fmla="*/ 1673404 h 1673404"/>
              <a:gd name="connsiteX4" fmla="*/ 0 w 4441295"/>
              <a:gd name="connsiteY4" fmla="*/ 1673404 h 1673404"/>
              <a:gd name="connsiteX5" fmla="*/ 0 w 4441295"/>
              <a:gd name="connsiteY5" fmla="*/ 0 h 1673404"/>
              <a:gd name="connsiteX0" fmla="*/ 0 w 4441295"/>
              <a:gd name="connsiteY0" fmla="*/ 78450 h 1751854"/>
              <a:gd name="connsiteX1" fmla="*/ 2774407 w 4441295"/>
              <a:gd name="connsiteY1" fmla="*/ 91513 h 1751854"/>
              <a:gd name="connsiteX2" fmla="*/ 4441295 w 4441295"/>
              <a:gd name="connsiteY2" fmla="*/ 78450 h 1751854"/>
              <a:gd name="connsiteX3" fmla="*/ 4441295 w 4441295"/>
              <a:gd name="connsiteY3" fmla="*/ 1751854 h 1751854"/>
              <a:gd name="connsiteX4" fmla="*/ 0 w 4441295"/>
              <a:gd name="connsiteY4" fmla="*/ 1751854 h 1751854"/>
              <a:gd name="connsiteX5" fmla="*/ 0 w 4441295"/>
              <a:gd name="connsiteY5" fmla="*/ 78450 h 1751854"/>
              <a:gd name="connsiteX0" fmla="*/ 0 w 4441295"/>
              <a:gd name="connsiteY0" fmla="*/ 145768 h 1819172"/>
              <a:gd name="connsiteX1" fmla="*/ 2774407 w 4441295"/>
              <a:gd name="connsiteY1" fmla="*/ 158831 h 1819172"/>
              <a:gd name="connsiteX2" fmla="*/ 4441295 w 4441295"/>
              <a:gd name="connsiteY2" fmla="*/ 2077 h 1819172"/>
              <a:gd name="connsiteX3" fmla="*/ 4441295 w 4441295"/>
              <a:gd name="connsiteY3" fmla="*/ 1819172 h 1819172"/>
              <a:gd name="connsiteX4" fmla="*/ 0 w 4441295"/>
              <a:gd name="connsiteY4" fmla="*/ 1819172 h 1819172"/>
              <a:gd name="connsiteX5" fmla="*/ 0 w 4441295"/>
              <a:gd name="connsiteY5" fmla="*/ 145768 h 1819172"/>
              <a:gd name="connsiteX0" fmla="*/ 0 w 4441295"/>
              <a:gd name="connsiteY0" fmla="*/ 143691 h 1817095"/>
              <a:gd name="connsiteX1" fmla="*/ 2774407 w 4441295"/>
              <a:gd name="connsiteY1" fmla="*/ 156754 h 1817095"/>
              <a:gd name="connsiteX2" fmla="*/ 4441295 w 4441295"/>
              <a:gd name="connsiteY2" fmla="*/ 0 h 1817095"/>
              <a:gd name="connsiteX3" fmla="*/ 4441295 w 4441295"/>
              <a:gd name="connsiteY3" fmla="*/ 1817095 h 1817095"/>
              <a:gd name="connsiteX4" fmla="*/ 0 w 4441295"/>
              <a:gd name="connsiteY4" fmla="*/ 1817095 h 1817095"/>
              <a:gd name="connsiteX5" fmla="*/ 0 w 4441295"/>
              <a:gd name="connsiteY5" fmla="*/ 143691 h 1817095"/>
              <a:gd name="connsiteX0" fmla="*/ 0 w 4441295"/>
              <a:gd name="connsiteY0" fmla="*/ 267175 h 1940579"/>
              <a:gd name="connsiteX1" fmla="*/ 2774407 w 4441295"/>
              <a:gd name="connsiteY1" fmla="*/ 280238 h 1940579"/>
              <a:gd name="connsiteX2" fmla="*/ 3414487 w 4441295"/>
              <a:gd name="connsiteY2" fmla="*/ 175735 h 1940579"/>
              <a:gd name="connsiteX3" fmla="*/ 4441295 w 4441295"/>
              <a:gd name="connsiteY3" fmla="*/ 123484 h 1940579"/>
              <a:gd name="connsiteX4" fmla="*/ 4441295 w 4441295"/>
              <a:gd name="connsiteY4" fmla="*/ 1940579 h 1940579"/>
              <a:gd name="connsiteX5" fmla="*/ 0 w 4441295"/>
              <a:gd name="connsiteY5" fmla="*/ 1940579 h 1940579"/>
              <a:gd name="connsiteX6" fmla="*/ 0 w 4441295"/>
              <a:gd name="connsiteY6" fmla="*/ 267175 h 1940579"/>
              <a:gd name="connsiteX0" fmla="*/ 0 w 4441295"/>
              <a:gd name="connsiteY0" fmla="*/ 288120 h 1961524"/>
              <a:gd name="connsiteX1" fmla="*/ 2774407 w 4441295"/>
              <a:gd name="connsiteY1" fmla="*/ 301183 h 1961524"/>
              <a:gd name="connsiteX2" fmla="*/ 3009538 w 4441295"/>
              <a:gd name="connsiteY2" fmla="*/ 118303 h 1961524"/>
              <a:gd name="connsiteX3" fmla="*/ 4441295 w 4441295"/>
              <a:gd name="connsiteY3" fmla="*/ 144429 h 1961524"/>
              <a:gd name="connsiteX4" fmla="*/ 4441295 w 4441295"/>
              <a:gd name="connsiteY4" fmla="*/ 1961524 h 1961524"/>
              <a:gd name="connsiteX5" fmla="*/ 0 w 4441295"/>
              <a:gd name="connsiteY5" fmla="*/ 1961524 h 1961524"/>
              <a:gd name="connsiteX6" fmla="*/ 0 w 4441295"/>
              <a:gd name="connsiteY6" fmla="*/ 288120 h 1961524"/>
              <a:gd name="connsiteX0" fmla="*/ 0 w 4441295"/>
              <a:gd name="connsiteY0" fmla="*/ 291564 h 1964968"/>
              <a:gd name="connsiteX1" fmla="*/ 2774407 w 4441295"/>
              <a:gd name="connsiteY1" fmla="*/ 304627 h 1964968"/>
              <a:gd name="connsiteX2" fmla="*/ 3009538 w 4441295"/>
              <a:gd name="connsiteY2" fmla="*/ 121747 h 1964968"/>
              <a:gd name="connsiteX3" fmla="*/ 4441295 w 4441295"/>
              <a:gd name="connsiteY3" fmla="*/ 147873 h 1964968"/>
              <a:gd name="connsiteX4" fmla="*/ 4441295 w 4441295"/>
              <a:gd name="connsiteY4" fmla="*/ 1964968 h 1964968"/>
              <a:gd name="connsiteX5" fmla="*/ 0 w 4441295"/>
              <a:gd name="connsiteY5" fmla="*/ 1964968 h 1964968"/>
              <a:gd name="connsiteX6" fmla="*/ 0 w 4441295"/>
              <a:gd name="connsiteY6" fmla="*/ 291564 h 1964968"/>
              <a:gd name="connsiteX0" fmla="*/ 0 w 4441295"/>
              <a:gd name="connsiteY0" fmla="*/ 291564 h 1964968"/>
              <a:gd name="connsiteX1" fmla="*/ 2774407 w 4441295"/>
              <a:gd name="connsiteY1" fmla="*/ 304627 h 1964968"/>
              <a:gd name="connsiteX2" fmla="*/ 3009538 w 4441295"/>
              <a:gd name="connsiteY2" fmla="*/ 121747 h 1964968"/>
              <a:gd name="connsiteX3" fmla="*/ 4441295 w 4441295"/>
              <a:gd name="connsiteY3" fmla="*/ 147873 h 1964968"/>
              <a:gd name="connsiteX4" fmla="*/ 4441295 w 4441295"/>
              <a:gd name="connsiteY4" fmla="*/ 1964968 h 1964968"/>
              <a:gd name="connsiteX5" fmla="*/ 0 w 4441295"/>
              <a:gd name="connsiteY5" fmla="*/ 1964968 h 1964968"/>
              <a:gd name="connsiteX6" fmla="*/ 0 w 4441295"/>
              <a:gd name="connsiteY6" fmla="*/ 291564 h 1964968"/>
              <a:gd name="connsiteX0" fmla="*/ 0 w 4441295"/>
              <a:gd name="connsiteY0" fmla="*/ 291564 h 1964968"/>
              <a:gd name="connsiteX1" fmla="*/ 2774407 w 4441295"/>
              <a:gd name="connsiteY1" fmla="*/ 304627 h 1964968"/>
              <a:gd name="connsiteX2" fmla="*/ 3009538 w 4441295"/>
              <a:gd name="connsiteY2" fmla="*/ 121747 h 1964968"/>
              <a:gd name="connsiteX3" fmla="*/ 4441295 w 4441295"/>
              <a:gd name="connsiteY3" fmla="*/ 147873 h 1964968"/>
              <a:gd name="connsiteX4" fmla="*/ 4441295 w 4441295"/>
              <a:gd name="connsiteY4" fmla="*/ 1964968 h 1964968"/>
              <a:gd name="connsiteX5" fmla="*/ 0 w 4441295"/>
              <a:gd name="connsiteY5" fmla="*/ 1964968 h 1964968"/>
              <a:gd name="connsiteX6" fmla="*/ 0 w 4441295"/>
              <a:gd name="connsiteY6" fmla="*/ 291564 h 1964968"/>
              <a:gd name="connsiteX0" fmla="*/ 0 w 4441295"/>
              <a:gd name="connsiteY0" fmla="*/ 291564 h 1964968"/>
              <a:gd name="connsiteX1" fmla="*/ 2812827 w 4441295"/>
              <a:gd name="connsiteY1" fmla="*/ 291820 h 1964968"/>
              <a:gd name="connsiteX2" fmla="*/ 3009538 w 4441295"/>
              <a:gd name="connsiteY2" fmla="*/ 121747 h 1964968"/>
              <a:gd name="connsiteX3" fmla="*/ 4441295 w 4441295"/>
              <a:gd name="connsiteY3" fmla="*/ 147873 h 1964968"/>
              <a:gd name="connsiteX4" fmla="*/ 4441295 w 4441295"/>
              <a:gd name="connsiteY4" fmla="*/ 1964968 h 1964968"/>
              <a:gd name="connsiteX5" fmla="*/ 0 w 4441295"/>
              <a:gd name="connsiteY5" fmla="*/ 1964968 h 1964968"/>
              <a:gd name="connsiteX6" fmla="*/ 0 w 4441295"/>
              <a:gd name="connsiteY6" fmla="*/ 291564 h 1964968"/>
              <a:gd name="connsiteX0" fmla="*/ 0 w 4441295"/>
              <a:gd name="connsiteY0" fmla="*/ 271434 h 1944838"/>
              <a:gd name="connsiteX1" fmla="*/ 2812827 w 4441295"/>
              <a:gd name="connsiteY1" fmla="*/ 271690 h 1944838"/>
              <a:gd name="connsiteX2" fmla="*/ 3217007 w 4441295"/>
              <a:gd name="connsiteY2" fmla="*/ 173334 h 1944838"/>
              <a:gd name="connsiteX3" fmla="*/ 4441295 w 4441295"/>
              <a:gd name="connsiteY3" fmla="*/ 127743 h 1944838"/>
              <a:gd name="connsiteX4" fmla="*/ 4441295 w 4441295"/>
              <a:gd name="connsiteY4" fmla="*/ 1944838 h 1944838"/>
              <a:gd name="connsiteX5" fmla="*/ 0 w 4441295"/>
              <a:gd name="connsiteY5" fmla="*/ 1944838 h 1944838"/>
              <a:gd name="connsiteX6" fmla="*/ 0 w 4441295"/>
              <a:gd name="connsiteY6" fmla="*/ 271434 h 1944838"/>
              <a:gd name="connsiteX0" fmla="*/ 0 w 4441295"/>
              <a:gd name="connsiteY0" fmla="*/ 289930 h 1963334"/>
              <a:gd name="connsiteX1" fmla="*/ 2812827 w 4441295"/>
              <a:gd name="connsiteY1" fmla="*/ 290186 h 1963334"/>
              <a:gd name="connsiteX2" fmla="*/ 3106870 w 4441295"/>
              <a:gd name="connsiteY2" fmla="*/ 125235 h 1963334"/>
              <a:gd name="connsiteX3" fmla="*/ 4441295 w 4441295"/>
              <a:gd name="connsiteY3" fmla="*/ 146239 h 1963334"/>
              <a:gd name="connsiteX4" fmla="*/ 4441295 w 4441295"/>
              <a:gd name="connsiteY4" fmla="*/ 1963334 h 1963334"/>
              <a:gd name="connsiteX5" fmla="*/ 0 w 4441295"/>
              <a:gd name="connsiteY5" fmla="*/ 1963334 h 1963334"/>
              <a:gd name="connsiteX6" fmla="*/ 0 w 4441295"/>
              <a:gd name="connsiteY6" fmla="*/ 289930 h 1963334"/>
              <a:gd name="connsiteX0" fmla="*/ 0 w 4441295"/>
              <a:gd name="connsiteY0" fmla="*/ 289930 h 1963334"/>
              <a:gd name="connsiteX1" fmla="*/ 2812827 w 4441295"/>
              <a:gd name="connsiteY1" fmla="*/ 290186 h 1963334"/>
              <a:gd name="connsiteX2" fmla="*/ 3106870 w 4441295"/>
              <a:gd name="connsiteY2" fmla="*/ 125235 h 1963334"/>
              <a:gd name="connsiteX3" fmla="*/ 4441295 w 4441295"/>
              <a:gd name="connsiteY3" fmla="*/ 146239 h 1963334"/>
              <a:gd name="connsiteX4" fmla="*/ 4441295 w 4441295"/>
              <a:gd name="connsiteY4" fmla="*/ 1963334 h 1963334"/>
              <a:gd name="connsiteX5" fmla="*/ 0 w 4441295"/>
              <a:gd name="connsiteY5" fmla="*/ 1963334 h 1963334"/>
              <a:gd name="connsiteX6" fmla="*/ 0 w 4441295"/>
              <a:gd name="connsiteY6" fmla="*/ 289930 h 1963334"/>
              <a:gd name="connsiteX0" fmla="*/ 0 w 4441295"/>
              <a:gd name="connsiteY0" fmla="*/ 280896 h 1954300"/>
              <a:gd name="connsiteX1" fmla="*/ 2812827 w 4441295"/>
              <a:gd name="connsiteY1" fmla="*/ 281152 h 1954300"/>
              <a:gd name="connsiteX2" fmla="*/ 3106870 w 4441295"/>
              <a:gd name="connsiteY2" fmla="*/ 116201 h 1954300"/>
              <a:gd name="connsiteX3" fmla="*/ 4441295 w 4441295"/>
              <a:gd name="connsiteY3" fmla="*/ 137205 h 1954300"/>
              <a:gd name="connsiteX4" fmla="*/ 4441295 w 4441295"/>
              <a:gd name="connsiteY4" fmla="*/ 1954300 h 1954300"/>
              <a:gd name="connsiteX5" fmla="*/ 0 w 4441295"/>
              <a:gd name="connsiteY5" fmla="*/ 1954300 h 1954300"/>
              <a:gd name="connsiteX6" fmla="*/ 0 w 4441295"/>
              <a:gd name="connsiteY6" fmla="*/ 280896 h 1954300"/>
              <a:gd name="connsiteX0" fmla="*/ 0 w 4441295"/>
              <a:gd name="connsiteY0" fmla="*/ 164695 h 1838099"/>
              <a:gd name="connsiteX1" fmla="*/ 2812827 w 4441295"/>
              <a:gd name="connsiteY1" fmla="*/ 164951 h 1838099"/>
              <a:gd name="connsiteX2" fmla="*/ 3106870 w 4441295"/>
              <a:gd name="connsiteY2" fmla="*/ 0 h 1838099"/>
              <a:gd name="connsiteX3" fmla="*/ 4441295 w 4441295"/>
              <a:gd name="connsiteY3" fmla="*/ 21004 h 1838099"/>
              <a:gd name="connsiteX4" fmla="*/ 4441295 w 4441295"/>
              <a:gd name="connsiteY4" fmla="*/ 1838099 h 1838099"/>
              <a:gd name="connsiteX5" fmla="*/ 0 w 4441295"/>
              <a:gd name="connsiteY5" fmla="*/ 1838099 h 1838099"/>
              <a:gd name="connsiteX6" fmla="*/ 0 w 4441295"/>
              <a:gd name="connsiteY6" fmla="*/ 164695 h 1838099"/>
              <a:gd name="connsiteX0" fmla="*/ 0 w 4441295"/>
              <a:gd name="connsiteY0" fmla="*/ 164695 h 1838099"/>
              <a:gd name="connsiteX1" fmla="*/ 2812827 w 4441295"/>
              <a:gd name="connsiteY1" fmla="*/ 164951 h 1838099"/>
              <a:gd name="connsiteX2" fmla="*/ 3106870 w 4441295"/>
              <a:gd name="connsiteY2" fmla="*/ 0 h 1838099"/>
              <a:gd name="connsiteX3" fmla="*/ 4441295 w 4441295"/>
              <a:gd name="connsiteY3" fmla="*/ 21004 h 1838099"/>
              <a:gd name="connsiteX4" fmla="*/ 4441295 w 4441295"/>
              <a:gd name="connsiteY4" fmla="*/ 1838099 h 1838099"/>
              <a:gd name="connsiteX5" fmla="*/ 0 w 4441295"/>
              <a:gd name="connsiteY5" fmla="*/ 1838099 h 1838099"/>
              <a:gd name="connsiteX6" fmla="*/ 0 w 4441295"/>
              <a:gd name="connsiteY6" fmla="*/ 164695 h 1838099"/>
              <a:gd name="connsiteX0" fmla="*/ 0 w 4441295"/>
              <a:gd name="connsiteY0" fmla="*/ 164695 h 1838099"/>
              <a:gd name="connsiteX1" fmla="*/ 2812827 w 4441295"/>
              <a:gd name="connsiteY1" fmla="*/ 164951 h 1838099"/>
              <a:gd name="connsiteX2" fmla="*/ 3651984 w 4441295"/>
              <a:gd name="connsiteY2" fmla="*/ 0 h 1838099"/>
              <a:gd name="connsiteX3" fmla="*/ 4441295 w 4441295"/>
              <a:gd name="connsiteY3" fmla="*/ 21004 h 1838099"/>
              <a:gd name="connsiteX4" fmla="*/ 4441295 w 4441295"/>
              <a:gd name="connsiteY4" fmla="*/ 1838099 h 1838099"/>
              <a:gd name="connsiteX5" fmla="*/ 0 w 4441295"/>
              <a:gd name="connsiteY5" fmla="*/ 1838099 h 1838099"/>
              <a:gd name="connsiteX6" fmla="*/ 0 w 4441295"/>
              <a:gd name="connsiteY6" fmla="*/ 164695 h 1838099"/>
              <a:gd name="connsiteX0" fmla="*/ 11723 w 4441295"/>
              <a:gd name="connsiteY0" fmla="*/ 652473 h 1838099"/>
              <a:gd name="connsiteX1" fmla="*/ 2812827 w 4441295"/>
              <a:gd name="connsiteY1" fmla="*/ 164951 h 1838099"/>
              <a:gd name="connsiteX2" fmla="*/ 3651984 w 4441295"/>
              <a:gd name="connsiteY2" fmla="*/ 0 h 1838099"/>
              <a:gd name="connsiteX3" fmla="*/ 4441295 w 4441295"/>
              <a:gd name="connsiteY3" fmla="*/ 21004 h 1838099"/>
              <a:gd name="connsiteX4" fmla="*/ 4441295 w 4441295"/>
              <a:gd name="connsiteY4" fmla="*/ 1838099 h 1838099"/>
              <a:gd name="connsiteX5" fmla="*/ 0 w 4441295"/>
              <a:gd name="connsiteY5" fmla="*/ 1838099 h 1838099"/>
              <a:gd name="connsiteX6" fmla="*/ 11723 w 4441295"/>
              <a:gd name="connsiteY6" fmla="*/ 652473 h 1838099"/>
              <a:gd name="connsiteX0" fmla="*/ 11723 w 4441295"/>
              <a:gd name="connsiteY0" fmla="*/ 652473 h 1838099"/>
              <a:gd name="connsiteX1" fmla="*/ 3357941 w 4441295"/>
              <a:gd name="connsiteY1" fmla="*/ 576513 h 1838099"/>
              <a:gd name="connsiteX2" fmla="*/ 3651984 w 4441295"/>
              <a:gd name="connsiteY2" fmla="*/ 0 h 1838099"/>
              <a:gd name="connsiteX3" fmla="*/ 4441295 w 4441295"/>
              <a:gd name="connsiteY3" fmla="*/ 21004 h 1838099"/>
              <a:gd name="connsiteX4" fmla="*/ 4441295 w 4441295"/>
              <a:gd name="connsiteY4" fmla="*/ 1838099 h 1838099"/>
              <a:gd name="connsiteX5" fmla="*/ 0 w 4441295"/>
              <a:gd name="connsiteY5" fmla="*/ 1838099 h 1838099"/>
              <a:gd name="connsiteX6" fmla="*/ 11723 w 4441295"/>
              <a:gd name="connsiteY6" fmla="*/ 652473 h 1838099"/>
              <a:gd name="connsiteX0" fmla="*/ 11723 w 4441295"/>
              <a:gd name="connsiteY0" fmla="*/ 652473 h 1838099"/>
              <a:gd name="connsiteX1" fmla="*/ 3381387 w 4441295"/>
              <a:gd name="connsiteY1" fmla="*/ 500298 h 1838099"/>
              <a:gd name="connsiteX2" fmla="*/ 3651984 w 4441295"/>
              <a:gd name="connsiteY2" fmla="*/ 0 h 1838099"/>
              <a:gd name="connsiteX3" fmla="*/ 4441295 w 4441295"/>
              <a:gd name="connsiteY3" fmla="*/ 21004 h 1838099"/>
              <a:gd name="connsiteX4" fmla="*/ 4441295 w 4441295"/>
              <a:gd name="connsiteY4" fmla="*/ 1838099 h 1838099"/>
              <a:gd name="connsiteX5" fmla="*/ 0 w 4441295"/>
              <a:gd name="connsiteY5" fmla="*/ 1838099 h 1838099"/>
              <a:gd name="connsiteX6" fmla="*/ 11723 w 4441295"/>
              <a:gd name="connsiteY6" fmla="*/ 652473 h 1838099"/>
              <a:gd name="connsiteX0" fmla="*/ 11723 w 4441295"/>
              <a:gd name="connsiteY0" fmla="*/ 484800 h 1838099"/>
              <a:gd name="connsiteX1" fmla="*/ 3381387 w 4441295"/>
              <a:gd name="connsiteY1" fmla="*/ 500298 h 1838099"/>
              <a:gd name="connsiteX2" fmla="*/ 3651984 w 4441295"/>
              <a:gd name="connsiteY2" fmla="*/ 0 h 1838099"/>
              <a:gd name="connsiteX3" fmla="*/ 4441295 w 4441295"/>
              <a:gd name="connsiteY3" fmla="*/ 21004 h 1838099"/>
              <a:gd name="connsiteX4" fmla="*/ 4441295 w 4441295"/>
              <a:gd name="connsiteY4" fmla="*/ 1838099 h 1838099"/>
              <a:gd name="connsiteX5" fmla="*/ 0 w 4441295"/>
              <a:gd name="connsiteY5" fmla="*/ 1838099 h 1838099"/>
              <a:gd name="connsiteX6" fmla="*/ 11723 w 4441295"/>
              <a:gd name="connsiteY6" fmla="*/ 484800 h 1838099"/>
              <a:gd name="connsiteX0" fmla="*/ 11723 w 4441295"/>
              <a:gd name="connsiteY0" fmla="*/ 484800 h 1838099"/>
              <a:gd name="connsiteX1" fmla="*/ 3381387 w 4441295"/>
              <a:gd name="connsiteY1" fmla="*/ 500298 h 1838099"/>
              <a:gd name="connsiteX2" fmla="*/ 3651984 w 4441295"/>
              <a:gd name="connsiteY2" fmla="*/ 0 h 1838099"/>
              <a:gd name="connsiteX3" fmla="*/ 4441295 w 4441295"/>
              <a:gd name="connsiteY3" fmla="*/ 21004 h 1838099"/>
              <a:gd name="connsiteX4" fmla="*/ 4441295 w 4441295"/>
              <a:gd name="connsiteY4" fmla="*/ 1838099 h 1838099"/>
              <a:gd name="connsiteX5" fmla="*/ 0 w 4441295"/>
              <a:gd name="connsiteY5" fmla="*/ 1838099 h 1838099"/>
              <a:gd name="connsiteX6" fmla="*/ 11723 w 4441295"/>
              <a:gd name="connsiteY6" fmla="*/ 484800 h 1838099"/>
              <a:gd name="connsiteX0" fmla="*/ 11723 w 4441295"/>
              <a:gd name="connsiteY0" fmla="*/ 484800 h 1838099"/>
              <a:gd name="connsiteX1" fmla="*/ 3381387 w 4441295"/>
              <a:gd name="connsiteY1" fmla="*/ 500298 h 1838099"/>
              <a:gd name="connsiteX2" fmla="*/ 3651984 w 4441295"/>
              <a:gd name="connsiteY2" fmla="*/ 0 h 1838099"/>
              <a:gd name="connsiteX3" fmla="*/ 4441295 w 4441295"/>
              <a:gd name="connsiteY3" fmla="*/ 21004 h 1838099"/>
              <a:gd name="connsiteX4" fmla="*/ 4441295 w 4441295"/>
              <a:gd name="connsiteY4" fmla="*/ 1838099 h 1838099"/>
              <a:gd name="connsiteX5" fmla="*/ 0 w 4441295"/>
              <a:gd name="connsiteY5" fmla="*/ 1838099 h 1838099"/>
              <a:gd name="connsiteX6" fmla="*/ 11723 w 4441295"/>
              <a:gd name="connsiteY6" fmla="*/ 484800 h 183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1295" h="1838099">
                <a:moveTo>
                  <a:pt x="11723" y="484800"/>
                </a:moveTo>
                <a:lnTo>
                  <a:pt x="3381387" y="500298"/>
                </a:lnTo>
                <a:cubicBezTo>
                  <a:pt x="3532920" y="301516"/>
                  <a:pt x="3545483" y="181619"/>
                  <a:pt x="3651984" y="0"/>
                </a:cubicBezTo>
                <a:cubicBezTo>
                  <a:pt x="4096792" y="7001"/>
                  <a:pt x="3996487" y="1196"/>
                  <a:pt x="4441295" y="21004"/>
                </a:cubicBezTo>
                <a:lnTo>
                  <a:pt x="4441295" y="1838099"/>
                </a:lnTo>
                <a:lnTo>
                  <a:pt x="0" y="1838099"/>
                </a:lnTo>
                <a:lnTo>
                  <a:pt x="11723" y="4848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8A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Georgia" panose="02040502050405020303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17B1F68-8E4C-4A4D-B54D-C4160C6F691E}"/>
              </a:ext>
            </a:extLst>
          </p:cNvPr>
          <p:cNvSpPr txBox="1"/>
          <p:nvPr/>
        </p:nvSpPr>
        <p:spPr>
          <a:xfrm>
            <a:off x="3152256" y="4832954"/>
            <a:ext cx="8627062" cy="5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28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（相対速度）＝（相手の速度）−（観測者の速度）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89BF104-D205-40AF-81BC-6092BBF99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93" y="4285949"/>
            <a:ext cx="1301745" cy="471414"/>
          </a:xfrm>
          <a:prstGeom prst="rect">
            <a:avLst/>
          </a:prstGeom>
        </p:spPr>
      </p:pic>
      <p:sp>
        <p:nvSpPr>
          <p:cNvPr id="38" name="タイトル 1">
            <a:extLst>
              <a:ext uri="{FF2B5EF4-FFF2-40B4-BE49-F238E27FC236}">
                <a16:creationId xmlns:a16="http://schemas.microsoft.com/office/drawing/2014/main" id="{CE0ADA9A-1A5F-4E98-BD06-2C6DD4E80772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2003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C9A2F9-8047-4663-8715-D4A0EDC89642}"/>
              </a:ext>
            </a:extLst>
          </p:cNvPr>
          <p:cNvSpPr txBox="1"/>
          <p:nvPr/>
        </p:nvSpPr>
        <p:spPr>
          <a:xfrm>
            <a:off x="619672" y="989814"/>
            <a:ext cx="109526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観測者の運動状態により，物体の速度は異なって見える</a:t>
            </a:r>
            <a:endParaRPr lang="en-US" altLang="ja-JP" sz="3200" kern="100" dirty="0">
              <a:effectLst/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ため，物体の速度を表すときは，それがどのような運動</a:t>
            </a:r>
            <a:endParaRPr lang="en-US" altLang="ja-JP" sz="3200" kern="100" dirty="0">
              <a:effectLst/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をしている観測者から見たものであるかを明確に</a:t>
            </a:r>
            <a:r>
              <a:rPr lang="ja-JP" altLang="en-US" sz="3200" kern="100" dirty="0" err="1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しなけ</a:t>
            </a:r>
            <a:endParaRPr lang="en-US" altLang="ja-JP" sz="3200" kern="100" dirty="0">
              <a:effectLst/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れば</a:t>
            </a:r>
            <a:r>
              <a:rPr lang="ja-JP" altLang="en-US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ならない。</a:t>
            </a:r>
            <a:endParaRPr lang="en-US" altLang="ja-JP" sz="3200" kern="100" dirty="0">
              <a:effectLst/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ただし，特に断りがない場合，地面に静止した観測者か</a:t>
            </a:r>
            <a:endParaRPr lang="en-US" altLang="ja-JP" sz="3200" kern="100" dirty="0">
              <a:effectLst/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>
                <a:effectLst/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ら見たものとする。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A52B235-2779-4832-A84B-6076A342BEF3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269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657772" y="989814"/>
                <a:ext cx="10876456" cy="417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原点 </a:t>
                </a:r>
                <a:r>
                  <a:rPr lang="en-US" altLang="ja-JP" sz="3200" kern="100" dirty="0">
                    <a:effectLst/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O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から矢印を引いて 点</a:t>
                </a:r>
                <a:r>
                  <a:rPr lang="en-US" altLang="ja-JP" sz="3200" kern="100" dirty="0">
                    <a:effectLst/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の位置を表す。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  この矢印を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位置ベクトル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という。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物体の位置を，原点から見たときの向きと距離で示す。</a:t>
                </a:r>
                <a:endParaRPr lang="en-US" altLang="ja-JP" sz="32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altLang="ja-JP" sz="800" kern="100" dirty="0"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位置ベクトルを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 smtClean="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と書くと，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3200" b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が向きと大きさを持つ量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r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は距離のみを表す量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2" y="989814"/>
                <a:ext cx="10876456" cy="4176143"/>
              </a:xfrm>
              <a:prstGeom prst="rect">
                <a:avLst/>
              </a:prstGeom>
              <a:blipFill>
                <a:blip r:embed="rId3"/>
                <a:stretch>
                  <a:fillRect l="-1457" t="-2190" r="-392" b="-20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70C8453D-52D1-428A-8316-1898293E3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38" y="2883050"/>
            <a:ext cx="3135464" cy="34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32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/>
              <p:nvPr/>
            </p:nvSpPr>
            <p:spPr>
              <a:xfrm>
                <a:off x="443235" y="1528040"/>
                <a:ext cx="1153604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b="1" kern="100" dirty="0">
                    <a:latin typeface="+mn-ea"/>
                    <a:cs typeface="Times New Roman" panose="02020603050405020304" pitchFamily="18" charset="0"/>
                  </a:rPr>
                  <a:t>① 作図による方法</a:t>
                </a:r>
                <a:endParaRPr lang="en-US" altLang="ja-JP" sz="3200" b="1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b="1" kern="100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b="1" kern="100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STEP 1</a:t>
                </a:r>
                <a:r>
                  <a:rPr lang="ja-JP" altLang="en-US" sz="3200" b="1" kern="100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速度ベクトルを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　　　　平行移動させて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　　　　始点を一致させる。</a:t>
                </a:r>
              </a:p>
              <a:p>
                <a:endParaRPr lang="en-US" altLang="ja-JP" sz="3200" b="1" kern="100" dirty="0">
                  <a:solidFill>
                    <a:schemeClr val="accent5">
                      <a:lumMod val="75000"/>
                    </a:schemeClr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en-US" altLang="ja-JP" sz="3200" b="1" kern="100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STEP 2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200" b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e>
                    </m:acc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 の終点から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　　　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200" b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</m:e>
                    </m:acc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 の終点への矢印を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　　　  作図する。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5" y="1528040"/>
                <a:ext cx="11536040" cy="4524315"/>
              </a:xfrm>
              <a:prstGeom prst="rect">
                <a:avLst/>
              </a:prstGeom>
              <a:blipFill>
                <a:blip r:embed="rId4"/>
                <a:stretch>
                  <a:fillRect l="-1374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5"/>
                </a:solidFill>
                <a:latin typeface="Georgia" panose="02040502050405020303" pitchFamily="18" charset="0"/>
              </a:rPr>
              <a:t>相対速度の求め方</a:t>
            </a:r>
            <a:endParaRPr kumimoji="1" lang="en-US" altLang="ja-JP" sz="32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4539DC-843C-4571-BDB5-820BE17F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B795B3A-7B46-46EF-B7E6-4ADC85BB98B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A4EEE4-488E-4468-904F-B21983EF0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92" y="1357519"/>
            <a:ext cx="4749111" cy="47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5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B44FB5F-AD21-4E0C-8A5D-EBB6C1F4B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9" y="1416624"/>
            <a:ext cx="4749111" cy="47893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/>
              <p:nvPr/>
            </p:nvSpPr>
            <p:spPr>
              <a:xfrm>
                <a:off x="490860" y="1604014"/>
                <a:ext cx="11536040" cy="4587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b="1" kern="100" dirty="0">
                    <a:latin typeface="+mn-ea"/>
                    <a:cs typeface="Times New Roman" panose="02020603050405020304" pitchFamily="18" charset="0"/>
                  </a:rPr>
                  <a:t>② 成分による方法</a:t>
                </a:r>
                <a:endParaRPr lang="en-US" altLang="ja-JP" sz="3200" b="1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b="1" kern="100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b="1" kern="100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STEP 1   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それぞれの速度を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　　　  成分に分解</a:t>
                </a:r>
                <a14:m>
                  <m:oMath xmlns:m="http://schemas.openxmlformats.org/officeDocument/2006/math">
                    <m:r>
                      <a:rPr lang="ja-JP" altLang="en-US" sz="32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する</m:t>
                    </m:r>
                    <m:r>
                      <a:rPr lang="ja-JP" altLang="en-US" sz="32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。</m:t>
                    </m:r>
                  </m:oMath>
                </a14:m>
                <a:endParaRPr lang="en-US" altLang="ja-JP" sz="3200" i="1" kern="1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3200" i="1" kern="1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ja-JP" sz="3200" b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200" b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e>
                    </m:acc>
                    <m:r>
                      <a:rPr lang="en-US" altLang="ja-JP" sz="32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3200" b="1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3200" b="0" i="1" dirty="0" smtClean="0">
                            <a:latin typeface="Georgia" panose="02040502050405020303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ja-JP" sz="3200" b="0" i="1" baseline="-25000" dirty="0" smtClean="0">
                            <a:latin typeface="Georgia" panose="02040502050405020303" pitchFamily="18" charset="0"/>
                          </a:rPr>
                          <m:t>Ax</m:t>
                        </m:r>
                        <m:r>
                          <a:rPr lang="en-US" altLang="ja-JP" sz="3200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m:rPr>
                            <m:nor/>
                          </m:rPr>
                          <a:rPr lang="en-US" altLang="ja-JP" sz="3200" b="0" i="1" dirty="0" smtClean="0">
                            <a:latin typeface="Georgia" panose="02040502050405020303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ja-JP" sz="3200" b="0" i="1" baseline="-25000" dirty="0" smtClean="0">
                            <a:latin typeface="Georgia" panose="02040502050405020303" pitchFamily="18" charset="0"/>
                          </a:rPr>
                          <m:t>Ay</m:t>
                        </m:r>
                      </m:e>
                    </m:d>
                  </m:oMath>
                </a14:m>
                <a:endParaRPr lang="en-US" altLang="ja-JP" sz="3200" b="1" i="1" kern="100" baseline="-25000" dirty="0">
                  <a:latin typeface="Cambria Math" panose="02040503050406030204" pitchFamily="18" charset="0"/>
                </a:endParaRPr>
              </a:p>
              <a:p>
                <a:r>
                  <a:rPr lang="en-US" altLang="ja-JP" sz="3200" b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ja-JP" altLang="en-US" sz="3200" b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2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32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　</m:t>
                    </m:r>
                    <m:acc>
                      <m:accPr>
                        <m:chr m:val="⃗"/>
                        <m:ctrlPr>
                          <a:rPr lang="en-US" altLang="ja-JP" sz="3200" b="1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200" b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</m:e>
                    </m:acc>
                    <m:r>
                      <a:rPr lang="en-US" altLang="ja-JP" sz="32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Bx</m:t>
                    </m:r>
                    <m:r>
                      <a:rPr lang="en-US" altLang="ja-JP" sz="32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By</m:t>
                    </m:r>
                    <m:r>
                      <a:rPr lang="en-US" altLang="ja-JP" sz="32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3200" b="1" kern="100" dirty="0">
                  <a:solidFill>
                    <a:schemeClr val="accent5">
                      <a:lumMod val="75000"/>
                    </a:schemeClr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endParaRPr lang="en-US" altLang="ja-JP" sz="3200" b="1" kern="100" dirty="0">
                  <a:solidFill>
                    <a:schemeClr val="accent5">
                      <a:lumMod val="75000"/>
                    </a:schemeClr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en-US" altLang="ja-JP" sz="3200" b="1" kern="100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STEP 2   </a:t>
                </a:r>
                <a14:m>
                  <m:oMath xmlns:m="http://schemas.openxmlformats.org/officeDocument/2006/math">
                    <m:r>
                      <a:rPr lang="ja-JP" altLang="en-US" sz="32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成分</m:t>
                    </m:r>
                    <m:r>
                      <a:rPr lang="ja-JP" altLang="en-US" sz="32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ごと</m:t>
                    </m:r>
                    <m:r>
                      <a:rPr lang="ja-JP" altLang="en-US" sz="32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に</m:t>
                    </m:r>
                    <m:r>
                      <a:rPr lang="ja-JP" altLang="en-US" sz="32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引き算する。</m:t>
                    </m:r>
                  </m:oMath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ja-JP" sz="3200" b="1" i="1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b="1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b="1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200" b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3200" b="1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Bx</m:t>
                    </m:r>
                    <m:r>
                      <a:rPr lang="en-US" altLang="ja-JP" sz="32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Ax</m:t>
                    </m:r>
                    <m:r>
                      <a:rPr lang="en-US" altLang="ja-JP" sz="32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By</m:t>
                    </m:r>
                    <m:r>
                      <a:rPr lang="en-US" altLang="ja-JP" sz="32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Ay</m:t>
                    </m:r>
                    <m:r>
                      <a:rPr lang="en-US" altLang="ja-JP" sz="3200" b="1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60" y="1604014"/>
                <a:ext cx="11536040" cy="4587794"/>
              </a:xfrm>
              <a:prstGeom prst="rect">
                <a:avLst/>
              </a:prstGeom>
              <a:blipFill>
                <a:blip r:embed="rId5"/>
                <a:stretch>
                  <a:fillRect l="-1374" t="-17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5"/>
                </a:solidFill>
                <a:latin typeface="Georgia" panose="02040502050405020303" pitchFamily="18" charset="0"/>
              </a:rPr>
              <a:t>相対速度の求め方</a:t>
            </a:r>
            <a:endParaRPr kumimoji="1" lang="en-US" altLang="ja-JP" sz="32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4539DC-843C-4571-BDB5-820BE17F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B795B3A-7B46-46EF-B7E6-4ADC85BB98B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1546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6C54401-484C-425A-AE03-11151FC4B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3" y="698894"/>
            <a:ext cx="11320245" cy="58672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DA7BEF-6B3B-4419-9138-4B2F3346C6AC}"/>
              </a:ext>
            </a:extLst>
          </p:cNvPr>
          <p:cNvSpPr txBox="1"/>
          <p:nvPr/>
        </p:nvSpPr>
        <p:spPr>
          <a:xfrm>
            <a:off x="515644" y="1333438"/>
            <a:ext cx="5852884" cy="469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風がなく，雨粒が鉛直下向きに降っているとき，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m/s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の速さで水平に走っている電車の中から外を見たところ，雨粒が鉛直方向に対して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60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°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の角をなして前方から降ってくるように見えた。このとき，地上に対して雨粒が落下する速さは何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m/s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か。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84159FB-5A94-4BAA-8C25-5E39B7B3D5F1}"/>
              </a:ext>
            </a:extLst>
          </p:cNvPr>
          <p:cNvCxnSpPr>
            <a:cxnSpLocks/>
          </p:cNvCxnSpPr>
          <p:nvPr/>
        </p:nvCxnSpPr>
        <p:spPr>
          <a:xfrm>
            <a:off x="309733" y="1276138"/>
            <a:ext cx="0" cy="490057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A2075CC-F63D-479E-84CF-1E83C6EEDF24}"/>
              </a:ext>
            </a:extLst>
          </p:cNvPr>
          <p:cNvSpPr txBox="1"/>
          <p:nvPr/>
        </p:nvSpPr>
        <p:spPr>
          <a:xfrm>
            <a:off x="1399504" y="716203"/>
            <a:ext cx="10205699" cy="5913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b="1" kern="100" dirty="0">
                <a:solidFill>
                  <a:srgbClr val="00559F"/>
                </a:solidFill>
                <a:latin typeface="+mn-ea"/>
                <a:cs typeface="Times New Roman" panose="02020603050405020304" pitchFamily="18" charset="0"/>
              </a:rPr>
              <a:t>車窓から見た雨粒の相対速度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2927561-A640-4AAF-8DFE-BBF99AB09583}"/>
              </a:ext>
            </a:extLst>
          </p:cNvPr>
          <p:cNvGrpSpPr/>
          <p:nvPr/>
        </p:nvGrpSpPr>
        <p:grpSpPr>
          <a:xfrm>
            <a:off x="201090" y="593193"/>
            <a:ext cx="1065168" cy="796238"/>
            <a:chOff x="-1199941" y="777581"/>
            <a:chExt cx="1065168" cy="796238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9A3FD301-A54F-430B-A643-584900E21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9941" y="938315"/>
              <a:ext cx="1032090" cy="441199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5DEEF1ED-B0B8-4F10-84E1-556D57B0B4F6}"/>
                </a:ext>
              </a:extLst>
            </p:cNvPr>
            <p:cNvSpPr/>
            <p:nvPr/>
          </p:nvSpPr>
          <p:spPr>
            <a:xfrm>
              <a:off x="-608764" y="777581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➊</a:t>
              </a:r>
              <a:endParaRPr kumimoji="1" lang="ja-JP" altLang="en-US" sz="24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C05E15A-1491-4039-A38A-0516948478CD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C2C339-0F54-421E-B04A-ADB95CF81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38" y="1396139"/>
            <a:ext cx="5101919" cy="29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80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86F0A2C-0173-46D4-9A46-7CE9C1C7FD75}"/>
                  </a:ext>
                </a:extLst>
              </p:cNvPr>
              <p:cNvSpPr txBox="1"/>
              <p:nvPr/>
            </p:nvSpPr>
            <p:spPr>
              <a:xfrm>
                <a:off x="515642" y="1793235"/>
                <a:ext cx="11271918" cy="374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電車の速度を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b="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e>
                    </m:acc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 ，雨粒の速度を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とする。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電車に対する雨粒の相対速度を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b="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sub>
                        </m:sSub>
                      </m:e>
                    </m:acc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とすると，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式⑺より，</a:t>
                </a:r>
                <a:r>
                  <a:rPr lang="en-US" altLang="ja-JP" sz="3200" b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b="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3200" i="1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ja-JP" altLang="en-US" sz="3200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b="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3200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b="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e>
                    </m:acc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 で，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図のような関係にある。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よって，雨粒が落下する速さ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i="1" dirty="0" smtClean="0">
                        <a:latin typeface="Georgia" panose="02040502050405020303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i="1" baseline="-25000" dirty="0" smtClean="0">
                        <a:latin typeface="Georgia" panose="02040502050405020303" pitchFamily="18" charset="0"/>
                      </a:rPr>
                      <m:t>B</m:t>
                    </m:r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 は，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i="1" dirty="0">
                        <a:latin typeface="Georgia" panose="02040502050405020303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i="1" baseline="-25000" dirty="0">
                        <a:latin typeface="Georgia" panose="02040502050405020303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ja-JP" sz="3200" b="0" i="1" baseline="-25000" dirty="0" smtClean="0">
                        <a:latin typeface="Georgia" panose="020405020504050203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3200" b="0" i="1" dirty="0" smtClean="0">
                        <a:latin typeface="Georgia" panose="02040502050405020303" pitchFamily="18" charset="0"/>
                      </a:rPr>
                      <m:t>= </m:t>
                    </m:r>
                    <m:f>
                      <m:fPr>
                        <m:ctrlP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3200" i="1" dirty="0">
                            <a:latin typeface="Georgia" panose="02040502050405020303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ja-JP" sz="3200" b="0" i="1" baseline="-25000" dirty="0" smtClean="0">
                            <a:latin typeface="Georgia" panose="02040502050405020303" pitchFamily="18" charset="0"/>
                          </a:rPr>
                          <m:t>A</m:t>
                        </m:r>
                      </m:num>
                      <m:den>
                        <m:func>
                          <m:funcPr>
                            <m:ctrlPr>
                              <a:rPr lang="en-US" altLang="ja-JP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3200" b="0" i="0" dirty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altLang="ja-JP" sz="3200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  <m:r>
                              <a:rPr lang="en-US" altLang="ja-JP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altLang="ja-JP" sz="32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sz="32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altLang="ja-JP" sz="32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32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3200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sz="3200" dirty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ja-JP" altLang="en-US" sz="3200" i="1" dirty="0" smtClean="0">
                        <a:latin typeface="Cambria Math" panose="02040503050406030204" pitchFamily="18" charset="0"/>
                      </a:rPr>
                      <m:t>≒</m:t>
                    </m:r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b="1" u="sng" kern="100" dirty="0">
                    <a:cs typeface="Times New Roman" panose="02020603050405020304" pitchFamily="18" charset="0"/>
                  </a:rPr>
                  <a:t>5.8</a:t>
                </a:r>
                <a:r>
                  <a:rPr lang="en-US" altLang="ja-JP" sz="3200" b="1" u="sng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86F0A2C-0173-46D4-9A46-7CE9C1C7F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2" y="1793235"/>
                <a:ext cx="11271918" cy="3741665"/>
              </a:xfrm>
              <a:prstGeom prst="rect">
                <a:avLst/>
              </a:prstGeom>
              <a:blipFill>
                <a:blip r:embed="rId3"/>
                <a:stretch>
                  <a:fillRect l="-1406" t="-1792" b="-1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58756CD-953B-43A7-9B95-44494EDEC1C1}"/>
              </a:ext>
            </a:extLst>
          </p:cNvPr>
          <p:cNvGrpSpPr/>
          <p:nvPr/>
        </p:nvGrpSpPr>
        <p:grpSpPr>
          <a:xfrm>
            <a:off x="380263" y="1006133"/>
            <a:ext cx="1366234" cy="599040"/>
            <a:chOff x="380263" y="5243612"/>
            <a:chExt cx="1366234" cy="599040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BC116172-1008-43D5-ADEA-AD0C0C95C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0263" y="5243612"/>
              <a:ext cx="1366234" cy="59904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10ED24-91F4-4051-A533-B1FCC7576495}"/>
                </a:ext>
              </a:extLst>
            </p:cNvPr>
            <p:cNvSpPr txBox="1"/>
            <p:nvPr/>
          </p:nvSpPr>
          <p:spPr>
            <a:xfrm>
              <a:off x="775928" y="5295064"/>
              <a:ext cx="571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latin typeface="Georgia" panose="02040502050405020303" pitchFamily="18" charset="0"/>
                </a:rPr>
                <a:t>解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D149C0E-BF5F-43C4-AA49-0FDF3C0B8B01}"/>
              </a:ext>
            </a:extLst>
          </p:cNvPr>
          <p:cNvGrpSpPr/>
          <p:nvPr/>
        </p:nvGrpSpPr>
        <p:grpSpPr>
          <a:xfrm>
            <a:off x="424358" y="5800414"/>
            <a:ext cx="11454485" cy="661691"/>
            <a:chOff x="424358" y="5880338"/>
            <a:chExt cx="11454485" cy="661691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08542171-65B6-44B7-A15A-B6F56DB2937F}"/>
                </a:ext>
              </a:extLst>
            </p:cNvPr>
            <p:cNvGrpSpPr/>
            <p:nvPr/>
          </p:nvGrpSpPr>
          <p:grpSpPr>
            <a:xfrm>
              <a:off x="424358" y="5880338"/>
              <a:ext cx="11454485" cy="661691"/>
              <a:chOff x="424358" y="6182230"/>
              <a:chExt cx="11454485" cy="661691"/>
            </a:xfrm>
          </p:grpSpPr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0A50E9EE-AA96-45B2-A94A-7BA6D6010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4358" y="6182230"/>
                <a:ext cx="11454485" cy="661691"/>
              </a:xfrm>
              <a:prstGeom prst="rect">
                <a:avLst/>
              </a:prstGeom>
            </p:spPr>
          </p:pic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AC130E4-F519-431B-BA89-26D223AD8898}"/>
                  </a:ext>
                </a:extLst>
              </p:cNvPr>
              <p:cNvSpPr txBox="1"/>
              <p:nvPr/>
            </p:nvSpPr>
            <p:spPr>
              <a:xfrm>
                <a:off x="507680" y="6182231"/>
                <a:ext cx="1107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 dirty="0">
                    <a:solidFill>
                      <a:srgbClr val="0357A1"/>
                    </a:solidFill>
                    <a:latin typeface="Georgia" panose="02040502050405020303" pitchFamily="18" charset="0"/>
                  </a:rPr>
                  <a:t>つながる</a:t>
                </a:r>
                <a:endParaRPr kumimoji="1" lang="en-US" altLang="ja-JP" b="1" dirty="0">
                  <a:solidFill>
                    <a:srgbClr val="0357A1"/>
                  </a:solidFill>
                  <a:latin typeface="Georgia" panose="02040502050405020303" pitchFamily="18" charset="0"/>
                </a:endParaRPr>
              </a:p>
              <a:p>
                <a:pPr algn="ctr"/>
                <a:r>
                  <a:rPr kumimoji="1" lang="ja-JP" altLang="en-US" b="1" dirty="0">
                    <a:solidFill>
                      <a:srgbClr val="0357A1"/>
                    </a:solidFill>
                    <a:latin typeface="Georgia" panose="02040502050405020303" pitchFamily="18" charset="0"/>
                  </a:rPr>
                  <a:t>指針</a:t>
                </a:r>
              </a:p>
            </p:txBody>
          </p: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46508722-F5E2-4438-BE64-1F7B3BBA1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625" y="6318548"/>
                <a:ext cx="0" cy="425472"/>
              </a:xfrm>
              <a:prstGeom prst="line">
                <a:avLst/>
              </a:prstGeom>
              <a:ln w="9525">
                <a:solidFill>
                  <a:srgbClr val="0357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F396B65-4A64-4D42-B62C-194E0817BBE5}"/>
                </a:ext>
              </a:extLst>
            </p:cNvPr>
            <p:cNvSpPr txBox="1"/>
            <p:nvPr/>
          </p:nvSpPr>
          <p:spPr>
            <a:xfrm>
              <a:off x="1796149" y="5972271"/>
              <a:ext cx="9888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en-US" altLang="ja-JP" sz="2400" dirty="0"/>
                <a:t>2</a:t>
              </a:r>
              <a:r>
                <a:rPr lang="ja-JP" altLang="en-US" sz="2400" dirty="0" err="1"/>
                <a:t>つ</a:t>
              </a:r>
              <a:r>
                <a:rPr lang="ja-JP" altLang="en-US" sz="2400" dirty="0" err="1">
                  <a:latin typeface="Georgia" panose="02040502050405020303" pitchFamily="18" charset="0"/>
                </a:rPr>
                <a:t>の</a:t>
              </a:r>
              <a:r>
                <a:rPr lang="ja-JP" altLang="en-US" sz="2400" dirty="0">
                  <a:latin typeface="Georgia" panose="02040502050405020303" pitchFamily="18" charset="0"/>
                </a:rPr>
                <a:t>速度をベクトルで表し，それらの差から相対速度を求める。</a:t>
              </a:r>
              <a:endParaRPr lang="ja-JP" altLang="en-US" sz="24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タイトル 1">
            <a:extLst>
              <a:ext uri="{FF2B5EF4-FFF2-40B4-BE49-F238E27FC236}">
                <a16:creationId xmlns:a16="http://schemas.microsoft.com/office/drawing/2014/main" id="{31B5F9A3-0179-4988-BD60-40A368D49DA2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43A8FD-640D-4161-806A-917308271D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852408"/>
            <a:ext cx="3792694" cy="23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3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1BBFE8C-BA6A-49AD-91B5-C05BCAE3E68B}"/>
              </a:ext>
            </a:extLst>
          </p:cNvPr>
          <p:cNvGrpSpPr/>
          <p:nvPr/>
        </p:nvGrpSpPr>
        <p:grpSpPr>
          <a:xfrm>
            <a:off x="418345" y="1024583"/>
            <a:ext cx="1366234" cy="796238"/>
            <a:chOff x="-2057787" y="1707731"/>
            <a:chExt cx="1366234" cy="796238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CBCA08A9-11A7-4E47-ACD0-F48852C68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7787" y="1774830"/>
              <a:ext cx="1366234" cy="588531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D692C2C-8DC1-432A-8BFB-767C9D32C445}"/>
                </a:ext>
              </a:extLst>
            </p:cNvPr>
            <p:cNvSpPr/>
            <p:nvPr/>
          </p:nvSpPr>
          <p:spPr>
            <a:xfrm>
              <a:off x="-1206488" y="1707731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rgbClr val="00549F"/>
                  </a:solidFill>
                  <a:latin typeface="+mn-ea"/>
                </a:rPr>
                <a:t>➊</a:t>
              </a:r>
              <a:endParaRPr kumimoji="1" lang="ja-JP" altLang="en-US" sz="3200" b="1" dirty="0">
                <a:solidFill>
                  <a:srgbClr val="00549F"/>
                </a:solidFill>
                <a:latin typeface="+mn-ea"/>
              </a:endParaRPr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8815087-0A8D-40F9-BAA1-2F5A36B8EFB0}"/>
              </a:ext>
            </a:extLst>
          </p:cNvPr>
          <p:cNvSpPr txBox="1"/>
          <p:nvPr/>
        </p:nvSpPr>
        <p:spPr>
          <a:xfrm>
            <a:off x="230018" y="1788896"/>
            <a:ext cx="7485232" cy="212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北から吹く風の中を自転車で東向きに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m/s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の速さで走ると，風がちょうど北東から吹くように感じた。地面に対する風速は何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か。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5632C9F-7C8A-4E12-9932-06150D685101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8131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45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86F0A2C-0173-46D4-9A46-7CE9C1C7FD75}"/>
                  </a:ext>
                </a:extLst>
              </p:cNvPr>
              <p:cNvSpPr txBox="1"/>
              <p:nvPr/>
            </p:nvSpPr>
            <p:spPr>
              <a:xfrm>
                <a:off x="515642" y="1793235"/>
                <a:ext cx="11271918" cy="31516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自 転 車 の 速 度 を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 err="1"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風の速度を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ja-JP" sz="3200" b="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とする。自転車に対する風の相対速度は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3200" dirty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e>
                    </m:acc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なので，図の</a:t>
                </a:r>
                <a14:m>
                  <m:oMath xmlns:m="http://schemas.openxmlformats.org/officeDocument/2006/math"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である。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題意より，</a:t>
                </a:r>
                <a:endParaRPr lang="en-US" altLang="ja-JP" sz="3200" kern="100" dirty="0">
                  <a:latin typeface="+mn-ea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△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OAB</a:t>
                </a:r>
                <a:r>
                  <a:rPr lang="ja-JP" altLang="en-US" sz="3200" kern="100" dirty="0">
                    <a:latin typeface="+mn-ea"/>
                    <a:cs typeface="Times New Roman" panose="02020603050405020304" pitchFamily="18" charset="0"/>
                  </a:rPr>
                  <a:t>は直角二等辺三角形だから，</a:t>
                </a:r>
              </a:p>
              <a:p>
                <a:pPr algn="just">
                  <a:lnSpc>
                    <a:spcPts val="4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32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32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320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3200" b="0" i="1" kern="1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altLang="ja-JP" sz="3200" kern="100" dirty="0">
                    <a:latin typeface="+mn-ea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10 m/s</a:t>
                </a:r>
                <a:endParaRPr lang="en-US" altLang="ja-JP" sz="3200" b="1" u="sng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86F0A2C-0173-46D4-9A46-7CE9C1C7F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2" y="1793235"/>
                <a:ext cx="11271918" cy="3151697"/>
              </a:xfrm>
              <a:prstGeom prst="rect">
                <a:avLst/>
              </a:prstGeom>
              <a:blipFill>
                <a:blip r:embed="rId3"/>
                <a:stretch>
                  <a:fillRect l="-1406" t="-2128" r="-4922" b="-5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58756CD-953B-43A7-9B95-44494EDEC1C1}"/>
              </a:ext>
            </a:extLst>
          </p:cNvPr>
          <p:cNvGrpSpPr/>
          <p:nvPr/>
        </p:nvGrpSpPr>
        <p:grpSpPr>
          <a:xfrm>
            <a:off x="380263" y="1006133"/>
            <a:ext cx="1366234" cy="599040"/>
            <a:chOff x="380263" y="5243612"/>
            <a:chExt cx="1366234" cy="599040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BC116172-1008-43D5-ADEA-AD0C0C95C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0263" y="5243612"/>
              <a:ext cx="1366234" cy="59904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10ED24-91F4-4051-A533-B1FCC7576495}"/>
                </a:ext>
              </a:extLst>
            </p:cNvPr>
            <p:cNvSpPr txBox="1"/>
            <p:nvPr/>
          </p:nvSpPr>
          <p:spPr>
            <a:xfrm>
              <a:off x="775928" y="5295064"/>
              <a:ext cx="571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latin typeface="Georgia" panose="02040502050405020303" pitchFamily="18" charset="0"/>
                </a:rPr>
                <a:t>解</a:t>
              </a:r>
            </a:p>
          </p:txBody>
        </p:sp>
      </p:grpSp>
      <p:sp>
        <p:nvSpPr>
          <p:cNvPr id="20" name="タイトル 1">
            <a:extLst>
              <a:ext uri="{FF2B5EF4-FFF2-40B4-BE49-F238E27FC236}">
                <a16:creationId xmlns:a16="http://schemas.microsoft.com/office/drawing/2014/main" id="{31B5F9A3-0179-4988-BD60-40A368D49DA2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A225C4-836B-4A71-8CC7-AB2A2364F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049" y="2952076"/>
            <a:ext cx="2381249" cy="33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91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5"/>
                </a:solidFill>
                <a:latin typeface="Georgia" panose="02040502050405020303" pitchFamily="18" charset="0"/>
              </a:rPr>
              <a:t>ベクトルの差（作図で求める方法）</a:t>
            </a:r>
            <a:endParaRPr kumimoji="1" lang="en-US" altLang="ja-JP" sz="32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4539DC-843C-4571-BDB5-820BE17F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46</a:t>
            </a:fld>
            <a:endParaRPr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FA96B17-FFF4-47A9-8315-CC39A21478E9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F07330-178A-4398-9EE1-CE159F5AA4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1"/>
          <a:stretch/>
        </p:blipFill>
        <p:spPr>
          <a:xfrm>
            <a:off x="419547" y="2031840"/>
            <a:ext cx="10975083" cy="360580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85DDE2-9401-4570-AE2E-A7E272869358}"/>
              </a:ext>
            </a:extLst>
          </p:cNvPr>
          <p:cNvSpPr/>
          <p:nvPr/>
        </p:nvSpPr>
        <p:spPr>
          <a:xfrm>
            <a:off x="10542494" y="3894268"/>
            <a:ext cx="852136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8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5"/>
                </a:solidFill>
                <a:latin typeface="Georgia" panose="02040502050405020303" pitchFamily="18" charset="0"/>
              </a:rPr>
              <a:t>ベクトルの差（作図で求める方法）</a:t>
            </a:r>
            <a:endParaRPr kumimoji="1" lang="en-US" altLang="ja-JP" sz="32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4539DC-843C-4571-BDB5-820BE17F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47</a:t>
            </a:fld>
            <a:endParaRPr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FA96B17-FFF4-47A9-8315-CC39A21478E9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F07330-178A-4398-9EE1-CE159F5AA4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1"/>
          <a:stretch/>
        </p:blipFill>
        <p:spPr>
          <a:xfrm>
            <a:off x="1501439" y="2192571"/>
            <a:ext cx="10119948" cy="326155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92D2827-9821-4667-8656-3B0E6228C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77" b="68935"/>
          <a:stretch/>
        </p:blipFill>
        <p:spPr>
          <a:xfrm>
            <a:off x="1215614" y="2180755"/>
            <a:ext cx="1420010" cy="10197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652C954-C0C9-4319-8681-2E99C81632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68736" r="96263"/>
          <a:stretch/>
        </p:blipFill>
        <p:spPr>
          <a:xfrm>
            <a:off x="1215614" y="4433346"/>
            <a:ext cx="753439" cy="101972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02A981D-8DBA-452F-BC0F-ACC30E7826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76513" b="54722"/>
          <a:stretch/>
        </p:blipFill>
        <p:spPr>
          <a:xfrm>
            <a:off x="1828800" y="2190455"/>
            <a:ext cx="393886" cy="146706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0524F40-EFBB-40E5-A543-FEAF632CE2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63" b="46803"/>
          <a:stretch/>
        </p:blipFill>
        <p:spPr>
          <a:xfrm>
            <a:off x="1327540" y="2180755"/>
            <a:ext cx="720067" cy="17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4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EB4FBE-215E-4113-ADC4-6E14AB2F90FC}"/>
              </a:ext>
            </a:extLst>
          </p:cNvPr>
          <p:cNvSpPr txBox="1"/>
          <p:nvPr/>
        </p:nvSpPr>
        <p:spPr>
          <a:xfrm>
            <a:off x="700967" y="1907389"/>
            <a:ext cx="68027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  <a:tabLst>
                <a:tab pos="271463" algn="l"/>
              </a:tabLst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歩きながら相手の運動を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271463" algn="l"/>
              </a:tabLst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 撮影しよう。</a:t>
            </a:r>
          </a:p>
          <a:p>
            <a:pPr marL="514350" indent="-514350">
              <a:buFont typeface="+mj-ea"/>
              <a:buAutoNum type="circleNumDbPlain"/>
              <a:tabLst>
                <a:tab pos="271463" algn="l"/>
              </a:tabLst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歩く速さや向きを変え，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271463" algn="l"/>
              </a:tabLst>
            </a:pP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相手の運動の見え方が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271463" algn="l"/>
              </a:tabLst>
            </a:pP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どう変化するか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271463" algn="l"/>
              </a:tabLst>
            </a:pPr>
            <a:r>
              <a:rPr lang="en-US" altLang="ja-JP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確認しよう。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E37C1E3-E3C6-43EF-BC27-95B8BC4D6120}"/>
              </a:ext>
            </a:extLst>
          </p:cNvPr>
          <p:cNvSpPr txBox="1">
            <a:spLocks/>
          </p:cNvSpPr>
          <p:nvPr/>
        </p:nvSpPr>
        <p:spPr>
          <a:xfrm>
            <a:off x="3185898" y="722532"/>
            <a:ext cx="3075053" cy="6846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b="1" dirty="0">
                <a:solidFill>
                  <a:srgbClr val="00A8B1"/>
                </a:solidFill>
                <a:latin typeface="+mn-ea"/>
                <a:ea typeface="+mn-ea"/>
              </a:rPr>
              <a:t> 相対速度</a:t>
            </a:r>
            <a:endParaRPr lang="en-US" altLang="ja-JP" sz="4000" b="1" dirty="0">
              <a:solidFill>
                <a:srgbClr val="00A8B1"/>
              </a:solidFill>
              <a:latin typeface="+mn-ea"/>
              <a:ea typeface="+mn-ea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F870F84-AAF3-4154-8345-0CC3BC022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48</a:t>
            </a:fld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EC1700-5AC8-8140-8E12-899F7C5D8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8" y="692715"/>
            <a:ext cx="2653448" cy="646954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1D7FF17-D909-AE42-A190-3F0674B7C325}"/>
              </a:ext>
            </a:extLst>
          </p:cNvPr>
          <p:cNvCxnSpPr>
            <a:cxnSpLocks/>
          </p:cNvCxnSpPr>
          <p:nvPr/>
        </p:nvCxnSpPr>
        <p:spPr>
          <a:xfrm>
            <a:off x="555398" y="6055331"/>
            <a:ext cx="11083324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F2163E-FE0E-FA42-A7FA-C571DFDD07B1}"/>
              </a:ext>
            </a:extLst>
          </p:cNvPr>
          <p:cNvCxnSpPr>
            <a:cxnSpLocks/>
          </p:cNvCxnSpPr>
          <p:nvPr/>
        </p:nvCxnSpPr>
        <p:spPr>
          <a:xfrm>
            <a:off x="5615492" y="1016192"/>
            <a:ext cx="6023230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82A20A8-FED4-47CA-968B-BDE4E4E9CA02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549910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相対速度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(p.15-17)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D4DCFB-1328-47FA-9BEA-315AAE3A8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23" y="2073370"/>
            <a:ext cx="5611099" cy="28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02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49</a:t>
            </a:fld>
            <a:endParaRPr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2" y="607515"/>
            <a:ext cx="3087447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2672813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 加速度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629743" y="1621431"/>
                <a:ext cx="11225183" cy="282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物体が時刻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に点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を速度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で通過し，時刻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に点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を速度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で通過したとき，</a:t>
                </a:r>
                <a:r>
                  <a:rPr lang="ja-JP" altLang="en-US" sz="3200" b="1" kern="100" dirty="0"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単位時間あたりの速度変化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をこの間の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平均の加速度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という。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・経過時間を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(=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，速度の変化を</a:t>
                </a:r>
                <a14:m>
                  <m:oMath xmlns:m="http://schemas.openxmlformats.org/officeDocument/2006/math"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b="0" i="1" kern="100" smtClean="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(=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b="0" i="1" kern="100" smtClean="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b="0" i="1" kern="100" smtClean="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とすると，この間の平均の加速度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は次式で表される。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43" y="1621431"/>
                <a:ext cx="11225183" cy="2823337"/>
              </a:xfrm>
              <a:prstGeom prst="rect">
                <a:avLst/>
              </a:prstGeom>
              <a:blipFill>
                <a:blip r:embed="rId3"/>
                <a:stretch>
                  <a:fillRect l="-1357" t="-3240" r="-1357" b="-43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タイトル 1">
            <a:extLst>
              <a:ext uri="{FF2B5EF4-FFF2-40B4-BE49-F238E27FC236}">
                <a16:creationId xmlns:a16="http://schemas.microsoft.com/office/drawing/2014/main" id="{2DB4DA45-E0E5-4235-B2B5-FE212354C3B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BBAC4D9-3587-49BE-8F7F-F46DDAA4F5F3}"/>
              </a:ext>
            </a:extLst>
          </p:cNvPr>
          <p:cNvGrpSpPr/>
          <p:nvPr/>
        </p:nvGrpSpPr>
        <p:grpSpPr>
          <a:xfrm>
            <a:off x="783868" y="4534204"/>
            <a:ext cx="4799798" cy="1731524"/>
            <a:chOff x="865763" y="2315046"/>
            <a:chExt cx="4799798" cy="1731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960F4070-C2C7-4C5C-90AA-1BF98D278267}"/>
                    </a:ext>
                  </a:extLst>
                </p:cNvPr>
                <p:cNvSpPr txBox="1"/>
                <p:nvPr/>
              </p:nvSpPr>
              <p:spPr>
                <a:xfrm>
                  <a:off x="1143397" y="2610555"/>
                  <a:ext cx="4392625" cy="10538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36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ja-JP" altLang="en-US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altLang="ja-JP" sz="3600" b="0" i="1" kern="100" smtClean="0">
                                  <a:latin typeface="Georgia" panose="02040502050405020303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</m:acc>
                      <m:r>
                        <a:rPr lang="en-US" altLang="ja-JP" sz="3600" b="1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sz="36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3600" b="0" i="1" kern="100" smtClean="0">
                                      <a:latin typeface="Georgia" panose="02040502050405020303" pitchFamily="18" charset="0"/>
                                      <a:cs typeface="Times New Roman" panose="02020603050405020304" pitchFamily="18" charset="0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sz="36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3600" b="0" i="1" kern="10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3600" b="0" i="1" kern="100" smtClean="0">
                                      <a:latin typeface="Georgia" panose="02040502050405020303" pitchFamily="18" charset="0"/>
                                      <a:cs typeface="Times New Roman" panose="02020603050405020304" pitchFamily="18" charset="0"/>
                                    </a:rPr>
                                    <m:t>v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ja-JP" sz="36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3600" b="1" i="1" kern="1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6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ja-JP" altLang="en-US" sz="3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altLang="ja-JP" sz="3600" b="0" i="1" kern="100" smtClean="0">
                                  <a:latin typeface="Georgia" panose="02040502050405020303" pitchFamily="18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</m:acc>
                        </m:num>
                        <m:den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ja-JP" sz="36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kumimoji="1" lang="ja-JP" altLang="en-US" sz="3600" b="1" dirty="0">
                      <a:latin typeface="Georgia" panose="02040502050405020303" pitchFamily="18" charset="0"/>
                    </a:rPr>
                    <a:t>　</a:t>
                  </a:r>
                  <a:r>
                    <a:rPr kumimoji="1" lang="ja-JP" altLang="en-US" sz="3600" dirty="0">
                      <a:latin typeface="+mn-ea"/>
                    </a:rPr>
                    <a:t>⑻</a:t>
                  </a:r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960F4070-C2C7-4C5C-90AA-1BF98D2782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397" y="2610555"/>
                  <a:ext cx="4392625" cy="1053815"/>
                </a:xfrm>
                <a:prstGeom prst="rect">
                  <a:avLst/>
                </a:prstGeom>
                <a:blipFill>
                  <a:blip r:embed="rId4"/>
                  <a:stretch>
                    <a:fillRect r="-1110" b="-57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角丸四角形 1">
              <a:extLst>
                <a:ext uri="{FF2B5EF4-FFF2-40B4-BE49-F238E27FC236}">
                  <a16:creationId xmlns:a16="http://schemas.microsoft.com/office/drawing/2014/main" id="{5DE38A03-DA93-4C4F-ACC1-305AAD79785D}"/>
                </a:ext>
              </a:extLst>
            </p:cNvPr>
            <p:cNvSpPr/>
            <p:nvPr/>
          </p:nvSpPr>
          <p:spPr>
            <a:xfrm>
              <a:off x="865763" y="2315046"/>
              <a:ext cx="4799798" cy="1731524"/>
            </a:xfrm>
            <a:prstGeom prst="roundRect">
              <a:avLst>
                <a:gd name="adj" fmla="val 9364"/>
              </a:avLst>
            </a:prstGeom>
            <a:noFill/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83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F288D4-6E4C-40C4-AF95-19C45EAB710E}"/>
              </a:ext>
            </a:extLst>
          </p:cNvPr>
          <p:cNvGrpSpPr/>
          <p:nvPr/>
        </p:nvGrpSpPr>
        <p:grpSpPr>
          <a:xfrm>
            <a:off x="291704" y="824675"/>
            <a:ext cx="1019307" cy="796238"/>
            <a:chOff x="-1408112" y="808306"/>
            <a:chExt cx="1019307" cy="79623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F71CD03-F926-2740-8E80-8E35068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112" y="926296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-944076" y="808306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１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10312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図中の船の位置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( </a:t>
            </a:r>
            <a:r>
              <a:rPr lang="en-US" altLang="ja-JP" sz="3200" i="1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x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altLang="ja-JP" sz="3200" i="1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y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)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を表せ。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また船の位置を表す位置ベクトルの大きさ </a:t>
            </a:r>
            <a:r>
              <a:rPr lang="en-US" altLang="ja-JP" sz="3200" i="1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r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を求めよ。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B28668E-FFDA-443A-9E54-4D874671E068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DB1FA7-A5C5-431A-8834-B63052529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88" y="2284330"/>
            <a:ext cx="5167424" cy="36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20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50</a:t>
            </a:fld>
            <a:endParaRPr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573663" y="898373"/>
                <a:ext cx="11225183" cy="192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平均の加速度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</m:acc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もベクトルであり，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en-US" altLang="ja-JP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 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その向きは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en-US" altLang="ja-JP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 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速度の変化 </a:t>
                </a:r>
                <a14:m>
                  <m:oMath xmlns:m="http://schemas.openxmlformats.org/officeDocument/2006/math"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の向きに一致する。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63" y="898373"/>
                <a:ext cx="11225183" cy="1924886"/>
              </a:xfrm>
              <a:prstGeom prst="rect">
                <a:avLst/>
              </a:prstGeom>
              <a:blipFill>
                <a:blip r:embed="rId3"/>
                <a:stretch>
                  <a:fillRect l="-1357" t="-949" b="-9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タイトル 1">
            <a:extLst>
              <a:ext uri="{FF2B5EF4-FFF2-40B4-BE49-F238E27FC236}">
                <a16:creationId xmlns:a16="http://schemas.microsoft.com/office/drawing/2014/main" id="{2DB4DA45-E0E5-4235-B2B5-FE212354C3B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0CEB6A-C290-415A-85B1-CEE2E4DE4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47" y="989814"/>
            <a:ext cx="4331800" cy="47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3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51</a:t>
            </a:fld>
            <a:endParaRPr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657771" y="852777"/>
                <a:ext cx="11238953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kern="100" dirty="0" err="1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近づけて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を限りなく </a:t>
                </a:r>
                <a:r>
                  <a:rPr lang="en-US" altLang="ja-JP" sz="3200" kern="100" dirty="0">
                    <a:effectLst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0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に近づけると，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 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2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は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 </a:t>
                </a:r>
                <a:r>
                  <a:rPr lang="ja-JP" altLang="en-US" sz="3200" kern="100" dirty="0">
                    <a:effectLst/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に近づくので，式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⑻ は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3200" kern="100" baseline="-250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1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を通過する時刻の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 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瞬間の加速度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b="0" i="1" kern="100" smtClean="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を表す。</a:t>
                </a:r>
                <a:endParaRPr lang="en-US" altLang="ja-JP" sz="3200" kern="100" dirty="0"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は物体の速度が，その瞬間にどの向きにどんな割合で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変化しているのかを表す。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・一般に，加速度と言えば，瞬間の加速度をさす。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加速度の大きさ </a:t>
                </a: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a 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</m:d>
                  </m:oMath>
                </a14:m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であり，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b="1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200" b="1" kern="1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加速度の向きは，その瞬間の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〔</a:t>
                </a:r>
                <a:r>
                  <a:rPr lang="ja-JP" altLang="en-US" sz="3200" b="1" kern="100" dirty="0">
                    <a:solidFill>
                      <a:srgbClr val="FF0000"/>
                    </a:solidFill>
                    <a:latin typeface="Georgia" panose="02040502050405020303" pitchFamily="18" charset="0"/>
                    <a:cs typeface="Times New Roman" panose="02020603050405020304" pitchFamily="18" charset="0"/>
                  </a:rPr>
                  <a:t>速度の変化の向き</a:t>
                </a:r>
                <a:r>
                  <a:rPr lang="en-US" altLang="ja-JP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b="1" kern="1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である。</a:t>
                </a:r>
                <a:endParaRPr lang="en-US" altLang="ja-JP" sz="3200" b="1" kern="1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1" y="852777"/>
                <a:ext cx="11238953" cy="5109091"/>
              </a:xfrm>
              <a:prstGeom prst="rect">
                <a:avLst/>
              </a:prstGeom>
              <a:blipFill>
                <a:blip r:embed="rId3"/>
                <a:stretch>
                  <a:fillRect l="-1410" t="-2029" r="-5043" b="-29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D71FA6AD-FA51-4D0E-9C45-0B5FA762BA93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3425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F288D4-6E4C-40C4-AF95-19C45EAB710E}"/>
              </a:ext>
            </a:extLst>
          </p:cNvPr>
          <p:cNvGrpSpPr/>
          <p:nvPr/>
        </p:nvGrpSpPr>
        <p:grpSpPr>
          <a:xfrm>
            <a:off x="291704" y="824675"/>
            <a:ext cx="1019307" cy="796238"/>
            <a:chOff x="-1408112" y="808306"/>
            <a:chExt cx="1019307" cy="79623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F71CD03-F926-2740-8E80-8E35068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112" y="926296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-944076" y="808306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６</a:t>
              </a:r>
              <a:endParaRPr kumimoji="1" lang="ja-JP" altLang="en-US" sz="30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3" y="891568"/>
            <a:ext cx="10462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東向きに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5.0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m/s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で進む船が，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s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後に北向きに</a:t>
            </a:r>
            <a:r>
              <a:rPr lang="en-US" altLang="ja-JP" sz="3200" kern="100" dirty="0"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5.0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m/s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となった。</a:t>
            </a:r>
            <a:endParaRPr lang="en-US" altLang="ja-JP" sz="3200" kern="100" dirty="0">
              <a:latin typeface="Georgia" panose="02040502050405020303" pitchFamily="18" charset="0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この間の平均の加速度はどちら向きに何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m/s</a:t>
            </a:r>
            <a:r>
              <a:rPr lang="en-US" altLang="ja-JP" sz="3200" kern="100" baseline="300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か。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52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53B03E2-297A-46BC-B2DF-2C21D7C2FCD4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5865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53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3" y="980856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900000"/>
            <a:ext cx="1072603" cy="547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/>
              <p:nvPr/>
            </p:nvSpPr>
            <p:spPr>
              <a:xfrm>
                <a:off x="1510904" y="980856"/>
                <a:ext cx="10576322" cy="495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東向きの速度を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kern="100" dirty="0" err="1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北向きの速度を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とすると，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図のように直角二等辺三角形であるから，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この間の速度の変化 </a:t>
                </a:r>
                <a14:m>
                  <m:oMath xmlns:m="http://schemas.openxmlformats.org/officeDocument/2006/math">
                    <m:r>
                      <a:rPr lang="ja-JP" altLang="en-US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 は北西の向き</a:t>
                </a: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で，その大きさは，</a:t>
                </a:r>
              </a:p>
              <a:p>
                <a:pPr>
                  <a:tabLst>
                    <a:tab pos="271463" algn="l"/>
                  </a:tabLst>
                </a:pP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e>
                    </m:d>
                    <m:r>
                      <a:rPr lang="en-US" altLang="ja-JP" sz="3200" b="0" i="1" kern="100" dirty="0" smtClean="0">
                        <a:latin typeface="Cambria Math" panose="02040503050406030204" pitchFamily="18" charset="0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rPr>
                      <m:t>=5.0 </m:t>
                    </m:r>
                    <m:r>
                      <a:rPr lang="en-US" altLang="ja-JP" sz="3200" b="0" i="1" kern="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 </m:t>
                    </m:r>
                    <m:rad>
                      <m:radPr>
                        <m:degHide m:val="on"/>
                        <m:ctrlPr>
                          <a:rPr lang="en-US" altLang="ja-JP" sz="3200" b="0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3200" b="0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en-US" altLang="ja-JP" sz="3200" b="0" i="0" kern="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3200" kern="100" dirty="0">
                        <a:latin typeface="Georgia" panose="02040502050405020303" pitchFamily="18" charset="0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altLang="ja-JP" sz="3200" kern="100" dirty="0">
                        <a:latin typeface="Georgia" panose="02040502050405020303" pitchFamily="18" charset="0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ja-JP" sz="3200" kern="100" dirty="0">
                        <a:latin typeface="Georgia" panose="02040502050405020303" pitchFamily="18" charset="0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altLang="ja-JP" sz="3200" b="0" i="1" kern="100" dirty="0" smtClean="0">
                        <a:latin typeface="Cambria Math" panose="02040503050406030204" pitchFamily="18" charset="0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3200" b="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平均の加速度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</m:acc>
                  </m:oMath>
                </a14:m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 は，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単位時間あたりの速度の変化より，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:endParaRPr lang="ja-JP" altLang="en-US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tabLst>
                    <a:tab pos="271463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</m:acc>
                    <m:r>
                      <a:rPr lang="en-US" altLang="ja-JP" sz="32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</m:acc>
                      </m:num>
                      <m:den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altLang="ja-JP" sz="3200" b="1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5.0 </m:t>
                        </m:r>
                        <m:r>
                          <a:rPr lang="en-US" altLang="ja-JP" sz="3200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 </m:t>
                        </m:r>
                        <m:rad>
                          <m:radPr>
                            <m:degHide m:val="on"/>
                            <m:ctrlPr>
                              <a:rPr lang="en-US" altLang="ja-JP" sz="3200" i="1" kern="1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3200" i="1" kern="1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2 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altLang="ja-JP" sz="3200" kern="100" dirty="0">
                            <a:latin typeface="Georgia" panose="02040502050405020303" pitchFamily="18" charset="0"/>
                            <a:ea typeface="UD デジタル 教科書体 NP-R" panose="02020400000000000000" pitchFamily="18" charset="-128"/>
                            <a:cs typeface="Times New Roman" panose="02020603050405020304" pitchFamily="18" charset="0"/>
                          </a:rPr>
                          <m:t>s</m:t>
                        </m:r>
                      </m:num>
                      <m:den>
                        <m: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10 </m:t>
                        </m:r>
                        <m: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altLang="ja-JP" sz="32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=0.705⋯</m:t>
                    </m:r>
                    <m:r>
                      <m:rPr>
                        <m:sty m:val="p"/>
                      </m:rPr>
                      <a:rPr lang="en-US" altLang="ja-JP" sz="32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ja-JP" sz="32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32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≒</m:t>
                    </m:r>
                  </m:oMath>
                </a14:m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kern="100" dirty="0"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0.71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ja-JP" sz="320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200" i="0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ja-JP" sz="3200" i="0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04" y="980856"/>
                <a:ext cx="10576322" cy="4951099"/>
              </a:xfrm>
              <a:prstGeom prst="rect">
                <a:avLst/>
              </a:prstGeom>
              <a:blipFill>
                <a:blip r:embed="rId5"/>
                <a:stretch>
                  <a:fillRect l="-1499" t="-1478" b="-6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510904" y="5877405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北向きに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0.71 m/s</a:t>
            </a:r>
            <a:r>
              <a:rPr lang="en-US" altLang="ja-JP" sz="3200" kern="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D53B03E2-297A-46BC-B2DF-2C21D7C2FCD4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加速度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A03196-2ADC-4663-8865-2CD8B4829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330" y="1766796"/>
            <a:ext cx="2623738" cy="30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B4C8B0D-0F06-4BB3-80CF-6B2FFF03AE37}"/>
              </a:ext>
            </a:extLst>
          </p:cNvPr>
          <p:cNvSpPr txBox="1"/>
          <p:nvPr/>
        </p:nvSpPr>
        <p:spPr>
          <a:xfrm>
            <a:off x="823578" y="1563275"/>
            <a:ext cx="1050568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b="1" kern="100" dirty="0">
                <a:solidFill>
                  <a:srgbClr val="4C8F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□</a:t>
            </a:r>
            <a:r>
              <a:rPr lang="ja-JP" altLang="en-US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直進する</a:t>
            </a:r>
            <a:r>
              <a:rPr lang="en-US" altLang="ja-JP" sz="3200" kern="100" dirty="0">
                <a:cs typeface="Times New Roman" panose="02020603050405020304" pitchFamily="18" charset="0"/>
              </a:rPr>
              <a:t>2</a:t>
            </a:r>
            <a:r>
              <a:rPr lang="ja-JP" altLang="en-US" sz="3200" kern="1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つの</a:t>
            </a:r>
            <a:r>
              <a:rPr lang="ja-JP" altLang="en-US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船に衝突の恐れがあるとき，互いに相手の運動はどのように見えるか。</a:t>
            </a:r>
            <a:endParaRPr lang="en-US" altLang="ja-JP" sz="3200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654434" y="566057"/>
            <a:ext cx="5240215" cy="709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この節の振り返り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8C639FB-8A2B-4B7F-9979-F470F104D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54</a:t>
            </a:fld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6B9650B-FA7D-43DB-9C2B-4D166DCE9A1B}"/>
              </a:ext>
            </a:extLst>
          </p:cNvPr>
          <p:cNvGrpSpPr/>
          <p:nvPr/>
        </p:nvGrpSpPr>
        <p:grpSpPr>
          <a:xfrm>
            <a:off x="491099" y="5916565"/>
            <a:ext cx="11209801" cy="480550"/>
            <a:chOff x="491099" y="5916565"/>
            <a:chExt cx="11209801" cy="480550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272D4623-591F-44E2-BAEB-F966F29797E9}"/>
                </a:ext>
              </a:extLst>
            </p:cNvPr>
            <p:cNvCxnSpPr>
              <a:cxnSpLocks/>
            </p:cNvCxnSpPr>
            <p:nvPr/>
          </p:nvCxnSpPr>
          <p:spPr>
            <a:xfrm>
              <a:off x="491099" y="6397115"/>
              <a:ext cx="11209801" cy="0"/>
            </a:xfrm>
            <a:prstGeom prst="line">
              <a:avLst/>
            </a:prstGeom>
            <a:ln w="285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1C88F3E-7135-46A3-AA87-3C0851035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425" y="5916565"/>
              <a:ext cx="0" cy="480550"/>
            </a:xfrm>
            <a:prstGeom prst="line">
              <a:avLst/>
            </a:prstGeom>
            <a:ln w="285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E1575AA3-D9DD-4368-9D14-8DD64DE09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84031" y="5916565"/>
              <a:ext cx="0" cy="480550"/>
            </a:xfrm>
            <a:prstGeom prst="line">
              <a:avLst/>
            </a:prstGeom>
            <a:ln w="285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345926F7-E64F-7D42-9CA2-F14D3822C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" y="307784"/>
            <a:ext cx="1170678" cy="1120862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6EFA5D-4CED-45A1-9F4E-52E047396FC2}"/>
              </a:ext>
            </a:extLst>
          </p:cNvPr>
          <p:cNvGrpSpPr/>
          <p:nvPr/>
        </p:nvGrpSpPr>
        <p:grpSpPr>
          <a:xfrm>
            <a:off x="516984" y="307783"/>
            <a:ext cx="1170678" cy="1120862"/>
            <a:chOff x="4898387" y="932318"/>
            <a:chExt cx="1170678" cy="112086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8AD3D08-E397-844C-9F7A-78ABD81A0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387" y="932318"/>
              <a:ext cx="1170678" cy="1120862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6050EEF-08FC-4A45-AEFC-3697FC753610}"/>
                </a:ext>
              </a:extLst>
            </p:cNvPr>
            <p:cNvSpPr/>
            <p:nvPr/>
          </p:nvSpPr>
          <p:spPr>
            <a:xfrm>
              <a:off x="5246730" y="1096623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１</a:t>
              </a: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508F2D6A-78C7-486F-8EE5-F6C847606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6" y="3782221"/>
            <a:ext cx="755116" cy="38542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3E14F2-1F99-4EEC-BA49-5D7B63A0F629}"/>
              </a:ext>
            </a:extLst>
          </p:cNvPr>
          <p:cNvSpPr txBox="1"/>
          <p:nvPr/>
        </p:nvSpPr>
        <p:spPr>
          <a:xfrm>
            <a:off x="843158" y="3795545"/>
            <a:ext cx="1050568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8525" algn="just">
              <a:lnSpc>
                <a:spcPts val="3500"/>
              </a:lnSpc>
              <a:spcBef>
                <a:spcPts val="1200"/>
              </a:spcBef>
            </a:pPr>
            <a:r>
              <a:rPr lang="en-US" altLang="ja-JP" sz="3200" kern="100" dirty="0">
                <a:cs typeface="Times New Roman" panose="02020603050405020304" pitchFamily="18" charset="0"/>
              </a:rPr>
              <a:t>2</a:t>
            </a:r>
            <a:r>
              <a:rPr lang="ja-JP" altLang="en-US" sz="3200" kern="1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つの</a:t>
            </a:r>
            <a:r>
              <a:rPr lang="ja-JP" altLang="en-US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船の相対速度は視線の方向となり，相手が自分へ等速で近づくように見える。</a:t>
            </a:r>
            <a:endParaRPr lang="en-US" altLang="ja-JP" sz="3200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C65844E-6465-4CA1-A61A-809B9274CEA1}"/>
              </a:ext>
            </a:extLst>
          </p:cNvPr>
          <p:cNvSpPr txBox="1"/>
          <p:nvPr/>
        </p:nvSpPr>
        <p:spPr>
          <a:xfrm>
            <a:off x="816224" y="2580846"/>
            <a:ext cx="1050568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b="1" kern="100" dirty="0">
                <a:solidFill>
                  <a:srgbClr val="4C8F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□</a:t>
            </a:r>
            <a:r>
              <a:rPr lang="ja-JP" altLang="en-US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日常は常に太陽に向けるが，雨傘は歩く速度に応じてどのように向きを変えるか。</a:t>
            </a:r>
            <a:endParaRPr lang="en-US" altLang="ja-JP" sz="3200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3F2703B-6E0A-4FF1-83FF-07360DDC59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6" y="4847082"/>
            <a:ext cx="755116" cy="38542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B03D34-4A92-41F5-BA0D-9C0BAD678D55}"/>
              </a:ext>
            </a:extLst>
          </p:cNvPr>
          <p:cNvSpPr txBox="1"/>
          <p:nvPr/>
        </p:nvSpPr>
        <p:spPr>
          <a:xfrm>
            <a:off x="865327" y="4858512"/>
            <a:ext cx="1050568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8525"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雨傘は人に対する雨粒の相対速度の方向に向ける。日傘にその必要がないのは，歩く速度に比べて光速が非常に大きいためである。</a:t>
            </a:r>
            <a:endParaRPr lang="en-US" altLang="ja-JP" sz="3200" kern="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1048997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900000"/>
            <a:ext cx="1072603" cy="547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/>
              <p:nvPr/>
            </p:nvSpPr>
            <p:spPr>
              <a:xfrm>
                <a:off x="1510904" y="1048997"/>
                <a:ext cx="10312796" cy="256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位置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( </a:t>
                </a: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x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y 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は，位置ベクトルの終点の座標から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en-US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sz="3200" i="1" kern="100">
                              <a:latin typeface="Georgia" panose="02040502050405020303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</m:acc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=(4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ja-JP" altLang="en-US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，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200" i="1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tabLst>
                    <a:tab pos="271463" algn="l"/>
                  </a:tabLst>
                </a:pPr>
                <a:r>
                  <a:rPr lang="en-US" altLang="ja-JP" sz="3200" i="1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また，位置ベクトルの大きさは，三平方の定理から，</a:t>
                </a:r>
                <a:endParaRPr lang="en-US" altLang="ja-JP" sz="3200" kern="100" dirty="0">
                  <a:latin typeface="Georgia" panose="02040502050405020303" pitchFamily="18" charset="0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tabLst>
                    <a:tab pos="271463" algn="l"/>
                  </a:tabLst>
                </a:pP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4 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b="0" i="0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sz="32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b="0" i="0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2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= </a:t>
                </a:r>
                <a:r>
                  <a:rPr lang="en-US" altLang="ja-JP" sz="3200" kern="100" dirty="0"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5</a:t>
                </a:r>
                <a:r>
                  <a:rPr lang="en-US" altLang="ja-JP" sz="3200" kern="100" dirty="0">
                    <a:latin typeface="Georgia" panose="02040502050405020303" pitchFamily="18" charset="0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AD2CF-FE41-42B8-B4B1-9D5AEA0A9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04" y="1048997"/>
                <a:ext cx="10312796" cy="2561342"/>
              </a:xfrm>
              <a:prstGeom prst="rect">
                <a:avLst/>
              </a:prstGeom>
              <a:blipFill>
                <a:blip r:embed="rId5"/>
                <a:stretch>
                  <a:fillRect l="-1537" t="-3571" r="-650" b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510904" y="5877405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(4 m</a:t>
            </a:r>
            <a:r>
              <a:rPr lang="ja-JP" altLang="en-US" sz="3200" kern="1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 m)</a:t>
            </a:r>
            <a:r>
              <a:rPr lang="ja-JP" altLang="en-US" sz="3200" kern="1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3200" i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3200" i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= 5 m 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B28668E-FFDA-443A-9E54-4D874671E068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779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1" y="607518"/>
            <a:ext cx="2428876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eorgia" panose="02040502050405020303" pitchFamily="18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2276685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 変位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C9A2F9-8047-4663-8715-D4A0EDC89642}"/>
              </a:ext>
            </a:extLst>
          </p:cNvPr>
          <p:cNvSpPr txBox="1"/>
          <p:nvPr/>
        </p:nvSpPr>
        <p:spPr>
          <a:xfrm>
            <a:off x="629744" y="1621431"/>
            <a:ext cx="88190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移動した物体の </a:t>
            </a:r>
            <a:endParaRPr lang="en-US" altLang="ja-JP" sz="32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初めの位置 から 終わり位置 </a:t>
            </a:r>
            <a:endParaRPr lang="en-US" altLang="ja-JP" sz="32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に向かって引いた矢印（　　）は，</a:t>
            </a:r>
            <a:endParaRPr lang="en-US" altLang="ja-JP" sz="32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物体の位置の変化を表している。</a:t>
            </a:r>
            <a:endParaRPr lang="en-US" altLang="ja-JP" sz="3200" kern="100" dirty="0"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これを</a:t>
            </a:r>
            <a:r>
              <a:rPr lang="en-US" altLang="ja-JP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変位（変位ベクトル）</a:t>
            </a:r>
            <a:r>
              <a:rPr lang="en-US" altLang="ja-JP" sz="3200" kern="100" dirty="0">
                <a:latin typeface="Georgia" panose="02040502050405020303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といい，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位置が変化した向きと変化の大きさを表す。</a:t>
            </a:r>
            <a:endParaRPr lang="en-US" altLang="ja-JP" sz="3200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B96023-A10E-4BFD-AE60-0932635F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54" y="1152822"/>
            <a:ext cx="3839537" cy="34183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8A9F8B6-F0E1-49D0-AF23-843A1C3F4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95" y="2940759"/>
            <a:ext cx="8001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1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1318752D-8D93-473E-BD0D-35318D98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Georgia" panose="02040502050405020303" pitchFamily="18" charset="0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2276685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変位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/>
              <p:nvPr/>
            </p:nvSpPr>
            <p:spPr>
              <a:xfrm>
                <a:off x="650168" y="1570839"/>
                <a:ext cx="8819056" cy="323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ja-JP" altLang="ja-JP" sz="3200" kern="100" dirty="0">
                    <a:effectLst/>
                    <a:latin typeface="Georgia" panose="02040502050405020303" pitchFamily="18" charset="0"/>
                    <a:cs typeface="Times New Roman" panose="02020603050405020304" pitchFamily="18" charset="0"/>
                  </a:rPr>
                  <a:t>・</a:t>
                </a: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変位と位置ベクトルの関係は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3200" kern="100" dirty="0">
                    <a:latin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20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320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ja-JP" altLang="en-US" sz="32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3200" i="1" kern="100">
                            <a:latin typeface="Georgia" panose="02040502050405020303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acc>
                    <m:r>
                      <a:rPr lang="en-US" altLang="ja-JP" sz="32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</m:acc>
                      </m:e>
                      <m:sub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2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3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ja-JP" altLang="en-US" sz="32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3200" i="1" kern="100">
                                <a:latin typeface="Georgia" panose="02040502050405020303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</m:acc>
                      </m:e>
                      <m:sub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　で表される。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ja-JP" altLang="en-US" sz="3200" kern="1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Times New Roman" panose="02020603050405020304" pitchFamily="18" charset="0"/>
                  </a:rPr>
                  <a:t>・変位は途中の経路に関係しない。</a:t>
                </a:r>
                <a:endParaRPr lang="en-US" altLang="ja-JP" sz="3200" kern="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BC9A2F9-8047-4663-8715-D4A0EDC89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8" y="1570839"/>
                <a:ext cx="8819056" cy="3230243"/>
              </a:xfrm>
              <a:prstGeom prst="rect">
                <a:avLst/>
              </a:prstGeom>
              <a:blipFill>
                <a:blip r:embed="rId3"/>
                <a:stretch>
                  <a:fillRect l="-1798" t="-2453" b="-52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DF59E04B-F49B-4F91-8DC8-4CB23B4C9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99" y="1548206"/>
            <a:ext cx="45148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7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F288D4-6E4C-40C4-AF95-19C45EAB710E}"/>
              </a:ext>
            </a:extLst>
          </p:cNvPr>
          <p:cNvGrpSpPr/>
          <p:nvPr/>
        </p:nvGrpSpPr>
        <p:grpSpPr>
          <a:xfrm>
            <a:off x="291704" y="824675"/>
            <a:ext cx="1019307" cy="796238"/>
            <a:chOff x="-1408112" y="808306"/>
            <a:chExt cx="1019307" cy="79623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F71CD03-F926-2740-8E80-8E35068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112" y="926296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-944076" y="808306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２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10312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白球が点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P</a:t>
            </a:r>
            <a:r>
              <a:rPr lang="en-US" altLang="ja-JP" sz="3200" kern="100" baseline="-250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から点 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O 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を経由して，点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P</a:t>
            </a:r>
            <a:r>
              <a:rPr lang="en-US" altLang="ja-JP" sz="3200" kern="100" baseline="-250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ja-JP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 err="1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まで</a:t>
            </a:r>
            <a:r>
              <a:rPr lang="ja-JP" altLang="en-US" sz="3200" kern="100" dirty="0">
                <a:latin typeface="Georgia" panose="02040502050405020303" pitchFamily="18" charset="0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移動したとき，移動距離，変位の大きさをそれぞれ求めよ。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B28668E-FFDA-443A-9E54-4D874671E068}"/>
              </a:ext>
            </a:extLst>
          </p:cNvPr>
          <p:cNvSpPr txBox="1">
            <a:spLocks/>
          </p:cNvSpPr>
          <p:nvPr/>
        </p:nvSpPr>
        <p:spPr>
          <a:xfrm>
            <a:off x="-22225" y="64892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位置と変位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(p.10-12)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02A3C63-5B42-476B-973C-D5B0C0852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90" y="2128837"/>
            <a:ext cx="6649020" cy="38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35258"/>
      </p:ext>
    </p:extLst>
  </p:cSld>
  <p:clrMapOvr>
    <a:masterClrMapping/>
  </p:clrMapOvr>
</p:sld>
</file>

<file path=ppt/theme/theme1.xml><?xml version="1.0" encoding="utf-8"?>
<a:theme xmlns:a="http://schemas.openxmlformats.org/drawingml/2006/main" name="R08物理基礎スライ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08物理基礎スライド">
      <a:majorFont>
        <a:latin typeface="メイリオ"/>
        <a:ea typeface="メイリオ"/>
        <a:cs typeface=""/>
      </a:majorFont>
      <a:minorFont>
        <a:latin typeface="Century Schoolbook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08物理基礎スライド" id="{68AB176E-23A9-4764-88EE-7DE95E25AAB2}" vid="{3528A685-50CD-41DD-9A1B-94DB816486E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R08物理基礎スライド</Template>
  <TotalTime>9089</TotalTime>
  <Words>4648</Words>
  <Application>Microsoft Office PowerPoint</Application>
  <PresentationFormat>ワイド画面</PresentationFormat>
  <Paragraphs>528</Paragraphs>
  <Slides>54</Slides>
  <Notes>54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4" baseType="lpstr">
      <vt:lpstr>UD デジタル 教科書体 NP-R</vt:lpstr>
      <vt:lpstr>Meiryo</vt:lpstr>
      <vt:lpstr>Meiryo</vt:lpstr>
      <vt:lpstr>游ゴシック</vt:lpstr>
      <vt:lpstr>Arial</vt:lpstr>
      <vt:lpstr>Cambria Math</vt:lpstr>
      <vt:lpstr>Century Schoolbook</vt:lpstr>
      <vt:lpstr>Georgia</vt:lpstr>
      <vt:lpstr>Times New Roman</vt:lpstr>
      <vt:lpstr>R08物理基礎スライド</vt:lpstr>
      <vt:lpstr>1部 1章  物体の運動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1部 ４章  円運動と単振動</dc:title>
  <dc:creator>真粉 夏穂</dc:creator>
  <cp:lastModifiedBy>真粉 夏穂</cp:lastModifiedBy>
  <cp:revision>53</cp:revision>
  <cp:lastPrinted>2025-01-20T11:07:26Z</cp:lastPrinted>
  <dcterms:created xsi:type="dcterms:W3CDTF">2021-02-12T11:07:27Z</dcterms:created>
  <dcterms:modified xsi:type="dcterms:W3CDTF">2026-04-24T06:14:48Z</dcterms:modified>
</cp:coreProperties>
</file>