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5"/>
  </p:notesMasterIdLst>
  <p:handoutMasterIdLst>
    <p:handoutMasterId r:id="rId46"/>
  </p:handoutMasterIdLst>
  <p:sldIdLst>
    <p:sldId id="317" r:id="rId2"/>
    <p:sldId id="299" r:id="rId3"/>
    <p:sldId id="318" r:id="rId4"/>
    <p:sldId id="372" r:id="rId5"/>
    <p:sldId id="373" r:id="rId6"/>
    <p:sldId id="374" r:id="rId7"/>
    <p:sldId id="387" r:id="rId8"/>
    <p:sldId id="375" r:id="rId9"/>
    <p:sldId id="335" r:id="rId10"/>
    <p:sldId id="336" r:id="rId11"/>
    <p:sldId id="376" r:id="rId12"/>
    <p:sldId id="338" r:id="rId13"/>
    <p:sldId id="377" r:id="rId14"/>
    <p:sldId id="378" r:id="rId15"/>
    <p:sldId id="379" r:id="rId16"/>
    <p:sldId id="380" r:id="rId17"/>
    <p:sldId id="381" r:id="rId18"/>
    <p:sldId id="382" r:id="rId19"/>
    <p:sldId id="383" r:id="rId20"/>
    <p:sldId id="384" r:id="rId21"/>
    <p:sldId id="385" r:id="rId22"/>
    <p:sldId id="347" r:id="rId23"/>
    <p:sldId id="569" r:id="rId24"/>
    <p:sldId id="402" r:id="rId25"/>
    <p:sldId id="403" r:id="rId26"/>
    <p:sldId id="404" r:id="rId27"/>
    <p:sldId id="388" r:id="rId28"/>
    <p:sldId id="389" r:id="rId29"/>
    <p:sldId id="351" r:id="rId30"/>
    <p:sldId id="392" r:id="rId31"/>
    <p:sldId id="390" r:id="rId32"/>
    <p:sldId id="409" r:id="rId33"/>
    <p:sldId id="567" r:id="rId34"/>
    <p:sldId id="410" r:id="rId35"/>
    <p:sldId id="568" r:id="rId36"/>
    <p:sldId id="393" r:id="rId37"/>
    <p:sldId id="394" r:id="rId38"/>
    <p:sldId id="395" r:id="rId39"/>
    <p:sldId id="355" r:id="rId40"/>
    <p:sldId id="356" r:id="rId41"/>
    <p:sldId id="357" r:id="rId42"/>
    <p:sldId id="396" r:id="rId43"/>
    <p:sldId id="397" r:id="rId44"/>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紙本 拓也" initials="紙本" lastIdx="1" clrIdx="0">
    <p:extLst>
      <p:ext uri="{19B8F6BF-5375-455C-9EA6-DF929625EA0E}">
        <p15:presenceInfo xmlns:p15="http://schemas.microsoft.com/office/powerpoint/2012/main" userId="S-1-5-21-3178451276-2870524919-828692511-4234" providerId="AD"/>
      </p:ext>
    </p:extLst>
  </p:cmAuthor>
  <p:cmAuthor id="2" name="塚原 絢子" initials="塚原" lastIdx="2" clrIdx="1">
    <p:extLst>
      <p:ext uri="{19B8F6BF-5375-455C-9EA6-DF929625EA0E}">
        <p15:presenceInfo xmlns:p15="http://schemas.microsoft.com/office/powerpoint/2012/main" userId="S-1-5-21-3178451276-2870524919-828692511-28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7F"/>
    <a:srgbClr val="00549F"/>
    <a:srgbClr val="0357A1"/>
    <a:srgbClr val="4C8FC0"/>
    <a:srgbClr val="E6E6E6"/>
    <a:srgbClr val="1483DE"/>
    <a:srgbClr val="84C2F4"/>
    <a:srgbClr val="167014"/>
    <a:srgbClr val="1B8218"/>
    <a:srgbClr val="1CB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7" autoAdjust="0"/>
    <p:restoredTop sz="77126" autoAdjust="0"/>
  </p:normalViewPr>
  <p:slideViewPr>
    <p:cSldViewPr snapToGrid="0">
      <p:cViewPr varScale="1">
        <p:scale>
          <a:sx n="48" d="100"/>
          <a:sy n="48" d="100"/>
        </p:scale>
        <p:origin x="20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30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301A4783-7530-4355-9F25-081B61AD97B1}" type="datetimeFigureOut">
              <a:rPr kumimoji="1" lang="ja-JP" altLang="en-US" smtClean="0"/>
              <a:t>2026/4/24</a:t>
            </a:fld>
            <a:endParaRPr kumimoji="1" lang="ja-JP" altLang="en-US" dirty="0"/>
          </a:p>
        </p:txBody>
      </p:sp>
      <p:sp>
        <p:nvSpPr>
          <p:cNvPr id="4" name="フッター プレースホルダー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dirty="0"/>
          </a:p>
        </p:txBody>
      </p:sp>
      <p:sp>
        <p:nvSpPr>
          <p:cNvPr id="5" name="スライド番号プレースホルダー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1EFA4128-D88A-454C-B59A-7ED8C385117E}" type="slidenum">
              <a:rPr kumimoji="1" lang="ja-JP" altLang="en-US" smtClean="0"/>
              <a:t>‹#›</a:t>
            </a:fld>
            <a:endParaRPr kumimoji="1" lang="ja-JP" altLang="en-US" dirty="0"/>
          </a:p>
        </p:txBody>
      </p:sp>
    </p:spTree>
    <p:extLst>
      <p:ext uri="{BB962C8B-B14F-4D97-AF65-F5344CB8AC3E}">
        <p14:creationId xmlns:p14="http://schemas.microsoft.com/office/powerpoint/2010/main" val="15722732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ADF55A73-E438-4208-BF63-4A50B1151D98}" type="datetimeFigureOut">
              <a:rPr kumimoji="1" lang="ja-JP" altLang="en-US" smtClean="0"/>
              <a:t>2026/4/24</a:t>
            </a:fld>
            <a:endParaRPr kumimoji="1" lang="ja-JP" altLang="en-US" dirty="0"/>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dirty="0"/>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F550374-6F3F-4C40-927F-627EF3EA8AEC}" type="slidenum">
              <a:rPr kumimoji="1" lang="ja-JP" altLang="en-US" smtClean="0"/>
              <a:t>‹#›</a:t>
            </a:fld>
            <a:endParaRPr kumimoji="1" lang="ja-JP" altLang="en-US" dirty="0"/>
          </a:p>
        </p:txBody>
      </p:sp>
    </p:spTree>
    <p:extLst>
      <p:ext uri="{BB962C8B-B14F-4D97-AF65-F5344CB8AC3E}">
        <p14:creationId xmlns:p14="http://schemas.microsoft.com/office/powerpoint/2010/main" val="36512952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BF550374-6F3F-4C40-927F-627EF3EA8AEC}" type="slidenum">
              <a:rPr kumimoji="1" lang="ja-JP" altLang="en-US" smtClean="0"/>
              <a:t>1</a:t>
            </a:fld>
            <a:endParaRPr kumimoji="1" lang="ja-JP" altLang="en-US" dirty="0"/>
          </a:p>
        </p:txBody>
      </p:sp>
      <p:sp>
        <p:nvSpPr>
          <p:cNvPr id="6" name="ヘッダー プレースホルダー 4">
            <a:extLst>
              <a:ext uri="{FF2B5EF4-FFF2-40B4-BE49-F238E27FC236}">
                <a16:creationId xmlns:a16="http://schemas.microsoft.com/office/drawing/2014/main" id="{EACB4EB4-1CF0-4603-867B-261A0FE77403}"/>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2289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10</a:t>
            </a:fld>
            <a:endParaRPr kumimoji="1" lang="ja-JP" altLang="en-US" dirty="0"/>
          </a:p>
        </p:txBody>
      </p:sp>
      <p:sp>
        <p:nvSpPr>
          <p:cNvPr id="6" name="ヘッダー プレースホルダー 4">
            <a:extLst>
              <a:ext uri="{FF2B5EF4-FFF2-40B4-BE49-F238E27FC236}">
                <a16:creationId xmlns:a16="http://schemas.microsoft.com/office/drawing/2014/main" id="{6AE91593-5965-49A5-BC35-A46CFD9107A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279066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11</a:t>
            </a:fld>
            <a:endParaRPr kumimoji="1" lang="ja-JP" altLang="en-US" dirty="0"/>
          </a:p>
        </p:txBody>
      </p:sp>
      <p:sp>
        <p:nvSpPr>
          <p:cNvPr id="6" name="ヘッダー プレースホルダー 4">
            <a:extLst>
              <a:ext uri="{FF2B5EF4-FFF2-40B4-BE49-F238E27FC236}">
                <a16:creationId xmlns:a16="http://schemas.microsoft.com/office/drawing/2014/main" id="{C2CD0B33-9AC5-4F22-BC79-ABF4981D0FF0}"/>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94705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動画</a:t>
            </a:r>
            <a:r>
              <a:rPr lang="en-US" altLang="ja-JP" dirty="0"/>
              <a:t>】</a:t>
            </a:r>
          </a:p>
          <a:p>
            <a:r>
              <a:rPr lang="ja-JP" altLang="en-US" dirty="0"/>
              <a:t>「図</a:t>
            </a:r>
            <a:r>
              <a:rPr lang="en-US" altLang="ja-JP" dirty="0"/>
              <a:t>2 </a:t>
            </a:r>
            <a:r>
              <a:rPr lang="ja-JP" altLang="en-US" dirty="0"/>
              <a:t>等速直線運動をする模型自動車」を視聴してもよい</a:t>
            </a:r>
            <a:r>
              <a:rPr lang="en-US" altLang="ja-JP" dirty="0"/>
              <a:t>(</a:t>
            </a:r>
            <a:r>
              <a:rPr lang="ja-JP" altLang="en-US" dirty="0"/>
              <a:t>紙面掲載の</a:t>
            </a:r>
            <a:r>
              <a:rPr lang="en-US" altLang="ja-JP" dirty="0"/>
              <a:t>QR</a:t>
            </a:r>
            <a:r>
              <a:rPr lang="ja-JP" altLang="en-US" dirty="0"/>
              <a:t>コードからも視聴可</a:t>
            </a:r>
            <a:r>
              <a:rPr lang="en-US" altLang="ja-JP" dirty="0"/>
              <a:t>) </a:t>
            </a:r>
            <a:r>
              <a:rPr lang="ja-JP" altLang="en-US" dirty="0"/>
              <a:t>。</a:t>
            </a:r>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12</a:t>
            </a:fld>
            <a:endParaRPr kumimoji="1" lang="ja-JP" altLang="en-US" dirty="0"/>
          </a:p>
        </p:txBody>
      </p:sp>
      <p:sp>
        <p:nvSpPr>
          <p:cNvPr id="6" name="ヘッダー プレースホルダー 4">
            <a:extLst>
              <a:ext uri="{FF2B5EF4-FFF2-40B4-BE49-F238E27FC236}">
                <a16:creationId xmlns:a16="http://schemas.microsoft.com/office/drawing/2014/main" id="{FD674B7E-5B0F-4F35-899C-92D15F9BAEFB}"/>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910936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13</a:t>
            </a:fld>
            <a:endParaRPr kumimoji="1" lang="ja-JP" altLang="en-US" dirty="0"/>
          </a:p>
        </p:txBody>
      </p:sp>
      <p:sp>
        <p:nvSpPr>
          <p:cNvPr id="6" name="ヘッダー プレースホルダー 4">
            <a:extLst>
              <a:ext uri="{FF2B5EF4-FFF2-40B4-BE49-F238E27FC236}">
                <a16:creationId xmlns:a16="http://schemas.microsoft.com/office/drawing/2014/main" id="{9F0D0B0F-AD9C-4ED4-9746-6BDEA3DDC266}"/>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30149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14</a:t>
            </a:fld>
            <a:endParaRPr kumimoji="1" lang="ja-JP" altLang="en-US" dirty="0"/>
          </a:p>
        </p:txBody>
      </p:sp>
      <p:sp>
        <p:nvSpPr>
          <p:cNvPr id="6" name="ヘッダー プレースホルダー 4">
            <a:extLst>
              <a:ext uri="{FF2B5EF4-FFF2-40B4-BE49-F238E27FC236}">
                <a16:creationId xmlns:a16="http://schemas.microsoft.com/office/drawing/2014/main" id="{5FD85455-181C-4B5D-AFF3-2749E0F0D01B}"/>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67189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15</a:t>
            </a:fld>
            <a:endParaRPr kumimoji="1" lang="ja-JP" altLang="en-US" dirty="0"/>
          </a:p>
        </p:txBody>
      </p:sp>
      <p:sp>
        <p:nvSpPr>
          <p:cNvPr id="6" name="ヘッダー プレースホルダー 4">
            <a:extLst>
              <a:ext uri="{FF2B5EF4-FFF2-40B4-BE49-F238E27FC236}">
                <a16:creationId xmlns:a16="http://schemas.microsoft.com/office/drawing/2014/main" id="{A0AAA6F1-333F-4D2D-A21E-8C2AFBAC7F46}"/>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528770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16</a:t>
            </a:fld>
            <a:endParaRPr kumimoji="1" lang="ja-JP" altLang="en-US" dirty="0"/>
          </a:p>
        </p:txBody>
      </p:sp>
      <p:sp>
        <p:nvSpPr>
          <p:cNvPr id="6" name="ヘッダー プレースホルダー 4">
            <a:extLst>
              <a:ext uri="{FF2B5EF4-FFF2-40B4-BE49-F238E27FC236}">
                <a16:creationId xmlns:a16="http://schemas.microsoft.com/office/drawing/2014/main" id="{13913171-ACD0-4BD8-B8CB-217B95D427B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667822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17</a:t>
            </a:fld>
            <a:endParaRPr kumimoji="1" lang="ja-JP" altLang="en-US" dirty="0"/>
          </a:p>
        </p:txBody>
      </p:sp>
      <p:sp>
        <p:nvSpPr>
          <p:cNvPr id="6" name="ヘッダー プレースホルダー 4">
            <a:extLst>
              <a:ext uri="{FF2B5EF4-FFF2-40B4-BE49-F238E27FC236}">
                <a16:creationId xmlns:a16="http://schemas.microsoft.com/office/drawing/2014/main" id="{AB3F84EF-CDA4-4107-9079-5737A9DE9E23}"/>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065250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18</a:t>
            </a:fld>
            <a:endParaRPr kumimoji="1" lang="ja-JP" altLang="en-US" dirty="0"/>
          </a:p>
        </p:txBody>
      </p:sp>
      <p:sp>
        <p:nvSpPr>
          <p:cNvPr id="6" name="ヘッダー プレースホルダー 4">
            <a:extLst>
              <a:ext uri="{FF2B5EF4-FFF2-40B4-BE49-F238E27FC236}">
                <a16:creationId xmlns:a16="http://schemas.microsoft.com/office/drawing/2014/main" id="{778B9C7D-02E4-4B25-AFBC-285D7A4F86A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695144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19</a:t>
            </a:fld>
            <a:endParaRPr kumimoji="1" lang="ja-JP" altLang="en-US" dirty="0"/>
          </a:p>
        </p:txBody>
      </p:sp>
      <p:sp>
        <p:nvSpPr>
          <p:cNvPr id="6" name="ヘッダー プレースホルダー 4">
            <a:extLst>
              <a:ext uri="{FF2B5EF4-FFF2-40B4-BE49-F238E27FC236}">
                <a16:creationId xmlns:a16="http://schemas.microsoft.com/office/drawing/2014/main" id="{1461DDF3-D0E1-449F-A87C-E00BAE1E4B0B}"/>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99520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導入例</a:t>
            </a:r>
            <a:r>
              <a:rPr kumimoji="1" lang="en-US" altLang="ja-JP" dirty="0"/>
              <a:t>】</a:t>
            </a:r>
          </a:p>
          <a:p>
            <a:r>
              <a:rPr kumimoji="1" lang="ja-JP" altLang="en-US" dirty="0"/>
              <a:t>・</a:t>
            </a:r>
            <a:r>
              <a:rPr kumimoji="1" lang="en-US" altLang="ja-JP" dirty="0"/>
              <a:t>｢</a:t>
            </a:r>
            <a:r>
              <a:rPr kumimoji="1" lang="ja-JP" altLang="en-US" dirty="0"/>
              <a:t>いろいろな物体の運動の速さを比較してみよう」という問いかけから始め，速さの定義として，</a:t>
            </a:r>
            <a:r>
              <a:rPr kumimoji="1" lang="en-US" altLang="ja-JP" dirty="0"/>
              <a:t>｢</a:t>
            </a:r>
            <a:r>
              <a:rPr kumimoji="1" lang="ja-JP" altLang="en-US" dirty="0"/>
              <a:t>移動距離／経過時間」が適切であることを確認する。単位は，距離は</a:t>
            </a:r>
            <a:r>
              <a:rPr kumimoji="1" lang="en-US" altLang="ja-JP" dirty="0">
                <a:latin typeface="Century Schoolbook" panose="02040604050505020304" pitchFamily="18" charset="0"/>
              </a:rPr>
              <a:t>m</a:t>
            </a:r>
            <a:r>
              <a:rPr kumimoji="1" lang="ja-JP" altLang="en-US" dirty="0"/>
              <a:t>，時間は</a:t>
            </a:r>
            <a:r>
              <a:rPr kumimoji="1" lang="en-US" altLang="ja-JP" dirty="0"/>
              <a:t>s</a:t>
            </a:r>
            <a:r>
              <a:rPr kumimoji="1" lang="ja-JP" altLang="en-US" dirty="0"/>
              <a:t> を使うことが基本であることを伝え，速さの単位は</a:t>
            </a:r>
            <a:r>
              <a:rPr kumimoji="1" lang="en-US" altLang="ja-JP" dirty="0">
                <a:latin typeface="Century Schoolbook" panose="02040604050505020304" pitchFamily="18" charset="0"/>
              </a:rPr>
              <a:t>m</a:t>
            </a:r>
            <a:r>
              <a:rPr kumimoji="1" lang="en-US" altLang="ja-JP" baseline="0" dirty="0">
                <a:latin typeface="Century Schoolbook" panose="02040604050505020304" pitchFamily="18" charset="0"/>
              </a:rPr>
              <a:t> </a:t>
            </a:r>
            <a:r>
              <a:rPr kumimoji="1" lang="en-US" altLang="ja-JP" dirty="0">
                <a:latin typeface="Century Schoolbook" panose="02040604050505020304" pitchFamily="18" charset="0"/>
              </a:rPr>
              <a:t>/s</a:t>
            </a:r>
            <a:r>
              <a:rPr kumimoji="1" lang="ja-JP" altLang="en-US" dirty="0">
                <a:latin typeface="Century Schoolbook" panose="02040604050505020304" pitchFamily="18" charset="0"/>
              </a:rPr>
              <a:t> </a:t>
            </a:r>
            <a:r>
              <a:rPr kumimoji="1" lang="ja-JP" altLang="en-US" dirty="0"/>
              <a:t>となることを教える。</a:t>
            </a:r>
            <a:endParaRPr kumimoji="1" lang="en-US" altLang="ja-JP" dirty="0"/>
          </a:p>
          <a:p>
            <a:r>
              <a:rPr kumimoji="1" lang="ja-JP" altLang="en-US" dirty="0"/>
              <a:t>・速さを比較するには同じ単位で表すことが必要であることから，単位の換算について練習するとよい。</a:t>
            </a:r>
            <a:endParaRPr kumimoji="1"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a:t>
            </a:fld>
            <a:endParaRPr kumimoji="1" lang="ja-JP" altLang="en-US" dirty="0"/>
          </a:p>
        </p:txBody>
      </p:sp>
      <p:sp>
        <p:nvSpPr>
          <p:cNvPr id="5" name="ヘッダー プレースホルダー 4"/>
          <p:cNvSpPr>
            <a:spLocks noGrp="1"/>
          </p:cNvSpPr>
          <p:nvPr>
            <p:ph type="hdr" sz="quarter" idx="11"/>
          </p:nvPr>
        </p:nvSpPr>
        <p:spPr>
          <a:xfrm>
            <a:off x="0" y="0"/>
            <a:ext cx="4404575" cy="513508"/>
          </a:xfrm>
        </p:spPr>
        <p:txBody>
          <a:bodyPr/>
          <a:lstStyle/>
          <a:p>
            <a:r>
              <a:rPr kumimoji="1" lang="ja-JP" altLang="en-US" dirty="0"/>
              <a:t>啓林館・高等学校物理基礎改訂版</a:t>
            </a:r>
            <a:r>
              <a:rPr kumimoji="1" lang="en-US" altLang="ja-JP" dirty="0"/>
              <a:t>_</a:t>
            </a:r>
            <a:r>
              <a:rPr kumimoji="1" lang="ja-JP" altLang="en-US" dirty="0"/>
              <a:t>授業用スライド</a:t>
            </a:r>
          </a:p>
        </p:txBody>
      </p:sp>
    </p:spTree>
    <p:extLst>
      <p:ext uri="{BB962C8B-B14F-4D97-AF65-F5344CB8AC3E}">
        <p14:creationId xmlns:p14="http://schemas.microsoft.com/office/powerpoint/2010/main" val="1829470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20</a:t>
            </a:fld>
            <a:endParaRPr kumimoji="1" lang="ja-JP" altLang="en-US" dirty="0"/>
          </a:p>
        </p:txBody>
      </p:sp>
      <p:sp>
        <p:nvSpPr>
          <p:cNvPr id="6" name="ヘッダー プレースホルダー 4">
            <a:extLst>
              <a:ext uri="{FF2B5EF4-FFF2-40B4-BE49-F238E27FC236}">
                <a16:creationId xmlns:a16="http://schemas.microsoft.com/office/drawing/2014/main" id="{633B617E-0F81-4C2D-ACCA-34146766D674}"/>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276961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21</a:t>
            </a:fld>
            <a:endParaRPr kumimoji="1" lang="ja-JP" altLang="en-US" dirty="0"/>
          </a:p>
        </p:txBody>
      </p:sp>
      <p:sp>
        <p:nvSpPr>
          <p:cNvPr id="6" name="ヘッダー プレースホルダー 4">
            <a:extLst>
              <a:ext uri="{FF2B5EF4-FFF2-40B4-BE49-F238E27FC236}">
                <a16:creationId xmlns:a16="http://schemas.microsoft.com/office/drawing/2014/main" id="{E9E4F897-D5D6-4C22-BD26-BA0019C7C16F}"/>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770934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22</a:t>
            </a:fld>
            <a:endParaRPr kumimoji="1" lang="ja-JP" altLang="en-US" dirty="0"/>
          </a:p>
        </p:txBody>
      </p:sp>
      <p:sp>
        <p:nvSpPr>
          <p:cNvPr id="6" name="ヘッダー プレースホルダー 4">
            <a:extLst>
              <a:ext uri="{FF2B5EF4-FFF2-40B4-BE49-F238E27FC236}">
                <a16:creationId xmlns:a16="http://schemas.microsoft.com/office/drawing/2014/main" id="{250BAD03-C8ED-4C26-A592-A5BEBCB938F9}"/>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389493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23</a:t>
            </a:fld>
            <a:endParaRPr kumimoji="1" lang="ja-JP" altLang="en-US" dirty="0"/>
          </a:p>
        </p:txBody>
      </p:sp>
      <p:sp>
        <p:nvSpPr>
          <p:cNvPr id="6" name="ヘッダー プレースホルダー 4">
            <a:extLst>
              <a:ext uri="{FF2B5EF4-FFF2-40B4-BE49-F238E27FC236}">
                <a16:creationId xmlns:a16="http://schemas.microsoft.com/office/drawing/2014/main" id="{D4726DB9-F1C2-4983-8119-E66E329B6E9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49076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24</a:t>
            </a:fld>
            <a:endParaRPr kumimoji="1" lang="ja-JP" altLang="en-US" dirty="0"/>
          </a:p>
        </p:txBody>
      </p:sp>
      <p:sp>
        <p:nvSpPr>
          <p:cNvPr id="6" name="ヘッダー プレースホルダー 4">
            <a:extLst>
              <a:ext uri="{FF2B5EF4-FFF2-40B4-BE49-F238E27FC236}">
                <a16:creationId xmlns:a16="http://schemas.microsoft.com/office/drawing/2014/main" id="{D4726DB9-F1C2-4983-8119-E66E329B6E9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995868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25</a:t>
            </a:fld>
            <a:endParaRPr kumimoji="1" lang="ja-JP" altLang="en-US" dirty="0"/>
          </a:p>
        </p:txBody>
      </p:sp>
      <p:sp>
        <p:nvSpPr>
          <p:cNvPr id="6" name="ヘッダー プレースホルダー 4">
            <a:extLst>
              <a:ext uri="{FF2B5EF4-FFF2-40B4-BE49-F238E27FC236}">
                <a16:creationId xmlns:a16="http://schemas.microsoft.com/office/drawing/2014/main" id="{D4726DB9-F1C2-4983-8119-E66E329B6E9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827292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26</a:t>
            </a:fld>
            <a:endParaRPr kumimoji="1" lang="ja-JP" altLang="en-US" dirty="0"/>
          </a:p>
        </p:txBody>
      </p:sp>
      <p:sp>
        <p:nvSpPr>
          <p:cNvPr id="6" name="ヘッダー プレースホルダー 4">
            <a:extLst>
              <a:ext uri="{FF2B5EF4-FFF2-40B4-BE49-F238E27FC236}">
                <a16:creationId xmlns:a16="http://schemas.microsoft.com/office/drawing/2014/main" id="{D4726DB9-F1C2-4983-8119-E66E329B6E9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76663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27</a:t>
            </a:fld>
            <a:endParaRPr kumimoji="1" lang="ja-JP" altLang="en-US" dirty="0"/>
          </a:p>
        </p:txBody>
      </p:sp>
      <p:sp>
        <p:nvSpPr>
          <p:cNvPr id="6" name="ヘッダー プレースホルダー 4">
            <a:extLst>
              <a:ext uri="{FF2B5EF4-FFF2-40B4-BE49-F238E27FC236}">
                <a16:creationId xmlns:a16="http://schemas.microsoft.com/office/drawing/2014/main" id="{6E1E2724-DD60-440B-A6AE-5044FF84A5E6}"/>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462536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28</a:t>
            </a:fld>
            <a:endParaRPr kumimoji="1" lang="ja-JP" altLang="en-US" dirty="0"/>
          </a:p>
        </p:txBody>
      </p:sp>
      <p:sp>
        <p:nvSpPr>
          <p:cNvPr id="6" name="ヘッダー プレースホルダー 4">
            <a:extLst>
              <a:ext uri="{FF2B5EF4-FFF2-40B4-BE49-F238E27FC236}">
                <a16:creationId xmlns:a16="http://schemas.microsoft.com/office/drawing/2014/main" id="{D9A3B411-D91F-4002-82CF-DDF0B1C17F8F}"/>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050653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29</a:t>
            </a:fld>
            <a:endParaRPr kumimoji="1" lang="ja-JP" altLang="en-US" dirty="0"/>
          </a:p>
        </p:txBody>
      </p:sp>
      <p:sp>
        <p:nvSpPr>
          <p:cNvPr id="6" name="ヘッダー プレースホルダー 4">
            <a:extLst>
              <a:ext uri="{FF2B5EF4-FFF2-40B4-BE49-F238E27FC236}">
                <a16:creationId xmlns:a16="http://schemas.microsoft.com/office/drawing/2014/main" id="{9629B296-5C1F-4234-B800-A1112061D267}"/>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12497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a:t>
            </a:fld>
            <a:endParaRPr kumimoji="1" lang="ja-JP" altLang="en-US" dirty="0"/>
          </a:p>
        </p:txBody>
      </p:sp>
      <p:sp>
        <p:nvSpPr>
          <p:cNvPr id="6" name="ヘッダー プレースホルダー 4">
            <a:extLst>
              <a:ext uri="{FF2B5EF4-FFF2-40B4-BE49-F238E27FC236}">
                <a16:creationId xmlns:a16="http://schemas.microsoft.com/office/drawing/2014/main" id="{D4726DB9-F1C2-4983-8119-E66E329B6E9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490768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30</a:t>
            </a:fld>
            <a:endParaRPr kumimoji="1" lang="ja-JP" altLang="en-US" dirty="0"/>
          </a:p>
        </p:txBody>
      </p:sp>
      <p:sp>
        <p:nvSpPr>
          <p:cNvPr id="6" name="ヘッダー プレースホルダー 4">
            <a:extLst>
              <a:ext uri="{FF2B5EF4-FFF2-40B4-BE49-F238E27FC236}">
                <a16:creationId xmlns:a16="http://schemas.microsoft.com/office/drawing/2014/main" id="{C71E9E47-4828-4AE2-B6CE-6C87938A2824}"/>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880143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31</a:t>
            </a:fld>
            <a:endParaRPr kumimoji="1" lang="ja-JP" altLang="en-US" dirty="0"/>
          </a:p>
        </p:txBody>
      </p:sp>
      <p:sp>
        <p:nvSpPr>
          <p:cNvPr id="6" name="ヘッダー プレースホルダー 4">
            <a:extLst>
              <a:ext uri="{FF2B5EF4-FFF2-40B4-BE49-F238E27FC236}">
                <a16:creationId xmlns:a16="http://schemas.microsoft.com/office/drawing/2014/main" id="{6A7D922A-1531-41A4-BD91-B3B3DE6B478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297549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32</a:t>
            </a:fld>
            <a:endParaRPr kumimoji="1" lang="ja-JP" altLang="en-US" dirty="0"/>
          </a:p>
        </p:txBody>
      </p:sp>
      <p:sp>
        <p:nvSpPr>
          <p:cNvPr id="6" name="ヘッダー プレースホルダー 4">
            <a:extLst>
              <a:ext uri="{FF2B5EF4-FFF2-40B4-BE49-F238E27FC236}">
                <a16:creationId xmlns:a16="http://schemas.microsoft.com/office/drawing/2014/main" id="{D4726DB9-F1C2-4983-8119-E66E329B6E9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968851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動画</a:t>
            </a:r>
            <a:r>
              <a:rPr lang="en-US" altLang="ja-JP" dirty="0"/>
              <a:t>】</a:t>
            </a:r>
          </a:p>
          <a:p>
            <a:r>
              <a:rPr lang="ja-JP" altLang="en-US" dirty="0"/>
              <a:t>「図</a:t>
            </a:r>
            <a:r>
              <a:rPr lang="en-US" altLang="ja-JP" dirty="0"/>
              <a:t>2 </a:t>
            </a:r>
            <a:r>
              <a:rPr lang="ja-JP" altLang="en-US" dirty="0"/>
              <a:t>等速直線運動をする模型自動車」を視聴してもよい</a:t>
            </a:r>
            <a:r>
              <a:rPr lang="en-US" altLang="ja-JP" dirty="0"/>
              <a:t>(</a:t>
            </a:r>
            <a:r>
              <a:rPr lang="ja-JP" altLang="en-US" dirty="0"/>
              <a:t>紙面掲載の</a:t>
            </a:r>
            <a:r>
              <a:rPr lang="en-US" altLang="ja-JP" dirty="0"/>
              <a:t>QR</a:t>
            </a:r>
            <a:r>
              <a:rPr lang="ja-JP" altLang="en-US" dirty="0"/>
              <a:t>コードからも視聴可</a:t>
            </a:r>
            <a:r>
              <a:rPr lang="en-US" altLang="ja-JP" dirty="0"/>
              <a:t>) </a:t>
            </a:r>
            <a:r>
              <a:rPr lang="ja-JP" altLang="en-US" dirty="0"/>
              <a:t>。</a:t>
            </a:r>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33</a:t>
            </a:fld>
            <a:endParaRPr kumimoji="1" lang="ja-JP" altLang="en-US" dirty="0"/>
          </a:p>
        </p:txBody>
      </p:sp>
      <p:sp>
        <p:nvSpPr>
          <p:cNvPr id="6" name="ヘッダー プレースホルダー 4">
            <a:extLst>
              <a:ext uri="{FF2B5EF4-FFF2-40B4-BE49-F238E27FC236}">
                <a16:creationId xmlns:a16="http://schemas.microsoft.com/office/drawing/2014/main" id="{FD674B7E-5B0F-4F35-899C-92D15F9BAEFB}"/>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910936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34</a:t>
            </a:fld>
            <a:endParaRPr kumimoji="1" lang="ja-JP" altLang="en-US" dirty="0"/>
          </a:p>
        </p:txBody>
      </p:sp>
      <p:sp>
        <p:nvSpPr>
          <p:cNvPr id="6" name="ヘッダー プレースホルダー 4">
            <a:extLst>
              <a:ext uri="{FF2B5EF4-FFF2-40B4-BE49-F238E27FC236}">
                <a16:creationId xmlns:a16="http://schemas.microsoft.com/office/drawing/2014/main" id="{376F924A-FBFA-41D3-AAB0-667D3C696A92}"/>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366764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35</a:t>
            </a:fld>
            <a:endParaRPr kumimoji="1" lang="ja-JP" altLang="en-US" dirty="0"/>
          </a:p>
        </p:txBody>
      </p:sp>
      <p:sp>
        <p:nvSpPr>
          <p:cNvPr id="6" name="ヘッダー プレースホルダー 4">
            <a:extLst>
              <a:ext uri="{FF2B5EF4-FFF2-40B4-BE49-F238E27FC236}">
                <a16:creationId xmlns:a16="http://schemas.microsoft.com/office/drawing/2014/main" id="{376F924A-FBFA-41D3-AAB0-667D3C696A92}"/>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708379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36</a:t>
            </a:fld>
            <a:endParaRPr kumimoji="1" lang="ja-JP" altLang="en-US" dirty="0"/>
          </a:p>
        </p:txBody>
      </p:sp>
      <p:sp>
        <p:nvSpPr>
          <p:cNvPr id="6" name="ヘッダー プレースホルダー 4">
            <a:extLst>
              <a:ext uri="{FF2B5EF4-FFF2-40B4-BE49-F238E27FC236}">
                <a16:creationId xmlns:a16="http://schemas.microsoft.com/office/drawing/2014/main" id="{325D46D5-6981-4D82-9DF5-EB8A6995164E}"/>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796776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37</a:t>
            </a:fld>
            <a:endParaRPr kumimoji="1" lang="ja-JP" altLang="en-US" dirty="0"/>
          </a:p>
        </p:txBody>
      </p:sp>
      <p:sp>
        <p:nvSpPr>
          <p:cNvPr id="6" name="ヘッダー プレースホルダー 4">
            <a:extLst>
              <a:ext uri="{FF2B5EF4-FFF2-40B4-BE49-F238E27FC236}">
                <a16:creationId xmlns:a16="http://schemas.microsoft.com/office/drawing/2014/main" id="{2ED31F5B-B6B5-4F5F-B8DB-C15336B3A155}"/>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212821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38</a:t>
            </a:fld>
            <a:endParaRPr kumimoji="1" lang="ja-JP" altLang="en-US" dirty="0"/>
          </a:p>
        </p:txBody>
      </p:sp>
      <p:sp>
        <p:nvSpPr>
          <p:cNvPr id="6" name="ヘッダー プレースホルダー 4">
            <a:extLst>
              <a:ext uri="{FF2B5EF4-FFF2-40B4-BE49-F238E27FC236}">
                <a16:creationId xmlns:a16="http://schemas.microsoft.com/office/drawing/2014/main" id="{17169D33-485D-4915-A039-AFDA49F6F36C}"/>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164744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39</a:t>
            </a:fld>
            <a:endParaRPr kumimoji="1" lang="ja-JP" altLang="en-US" dirty="0"/>
          </a:p>
        </p:txBody>
      </p:sp>
      <p:sp>
        <p:nvSpPr>
          <p:cNvPr id="6" name="ヘッダー プレースホルダー 4">
            <a:extLst>
              <a:ext uri="{FF2B5EF4-FFF2-40B4-BE49-F238E27FC236}">
                <a16:creationId xmlns:a16="http://schemas.microsoft.com/office/drawing/2014/main" id="{43CA0337-F063-4AD4-88E7-3F1AC8D3F61F}"/>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9015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4</a:t>
            </a:fld>
            <a:endParaRPr kumimoji="1" lang="ja-JP" altLang="en-US" dirty="0"/>
          </a:p>
        </p:txBody>
      </p:sp>
      <p:sp>
        <p:nvSpPr>
          <p:cNvPr id="6" name="ヘッダー プレースホルダー 4">
            <a:extLst>
              <a:ext uri="{FF2B5EF4-FFF2-40B4-BE49-F238E27FC236}">
                <a16:creationId xmlns:a16="http://schemas.microsoft.com/office/drawing/2014/main" id="{0B3953BC-810A-4F6F-8E80-8DE7677DBDFC}"/>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410230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40</a:t>
            </a:fld>
            <a:endParaRPr kumimoji="1" lang="ja-JP" altLang="en-US" dirty="0"/>
          </a:p>
        </p:txBody>
      </p:sp>
      <p:sp>
        <p:nvSpPr>
          <p:cNvPr id="6" name="ヘッダー プレースホルダー 4">
            <a:extLst>
              <a:ext uri="{FF2B5EF4-FFF2-40B4-BE49-F238E27FC236}">
                <a16:creationId xmlns:a16="http://schemas.microsoft.com/office/drawing/2014/main" id="{4A6D6EEF-03F8-476D-9065-AE4850106D64}"/>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3498259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41</a:t>
            </a:fld>
            <a:endParaRPr kumimoji="1" lang="ja-JP" altLang="en-US" dirty="0"/>
          </a:p>
        </p:txBody>
      </p:sp>
      <p:sp>
        <p:nvSpPr>
          <p:cNvPr id="6" name="ヘッダー プレースホルダー 4">
            <a:extLst>
              <a:ext uri="{FF2B5EF4-FFF2-40B4-BE49-F238E27FC236}">
                <a16:creationId xmlns:a16="http://schemas.microsoft.com/office/drawing/2014/main" id="{5F9DF4AB-6860-49AC-8FCB-35B55DAB61B2}"/>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580793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42</a:t>
            </a:fld>
            <a:endParaRPr kumimoji="1" lang="ja-JP" altLang="en-US" dirty="0"/>
          </a:p>
        </p:txBody>
      </p:sp>
      <p:sp>
        <p:nvSpPr>
          <p:cNvPr id="6" name="ヘッダー プレースホルダー 4">
            <a:extLst>
              <a:ext uri="{FF2B5EF4-FFF2-40B4-BE49-F238E27FC236}">
                <a16:creationId xmlns:a16="http://schemas.microsoft.com/office/drawing/2014/main" id="{0B108730-DE98-4683-9DF2-C934C65A66C1}"/>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33214767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43</a:t>
            </a:fld>
            <a:endParaRPr kumimoji="1" lang="ja-JP" altLang="en-US" dirty="0"/>
          </a:p>
        </p:txBody>
      </p:sp>
      <p:sp>
        <p:nvSpPr>
          <p:cNvPr id="6" name="ヘッダー プレースホルダー 4">
            <a:extLst>
              <a:ext uri="{FF2B5EF4-FFF2-40B4-BE49-F238E27FC236}">
                <a16:creationId xmlns:a16="http://schemas.microsoft.com/office/drawing/2014/main" id="{D29AFE08-72DA-486A-86CD-684E033A577D}"/>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05360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5</a:t>
            </a:fld>
            <a:endParaRPr kumimoji="1" lang="ja-JP" altLang="en-US" dirty="0"/>
          </a:p>
        </p:txBody>
      </p:sp>
      <p:sp>
        <p:nvSpPr>
          <p:cNvPr id="6" name="ヘッダー プレースホルダー 4">
            <a:extLst>
              <a:ext uri="{FF2B5EF4-FFF2-40B4-BE49-F238E27FC236}">
                <a16:creationId xmlns:a16="http://schemas.microsoft.com/office/drawing/2014/main" id="{376F924A-FBFA-41D3-AAB0-667D3C696A92}"/>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3678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6</a:t>
            </a:fld>
            <a:endParaRPr kumimoji="1" lang="ja-JP" altLang="en-US" dirty="0"/>
          </a:p>
        </p:txBody>
      </p:sp>
      <p:sp>
        <p:nvSpPr>
          <p:cNvPr id="6" name="ヘッダー プレースホルダー 4">
            <a:extLst>
              <a:ext uri="{FF2B5EF4-FFF2-40B4-BE49-F238E27FC236}">
                <a16:creationId xmlns:a16="http://schemas.microsoft.com/office/drawing/2014/main" id="{7C771F0E-9FA8-4A40-815F-4D4A73E0378F}"/>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71097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7</a:t>
            </a:fld>
            <a:endParaRPr kumimoji="1" lang="ja-JP" altLang="en-US" dirty="0"/>
          </a:p>
        </p:txBody>
      </p:sp>
      <p:sp>
        <p:nvSpPr>
          <p:cNvPr id="6" name="ヘッダー プレースホルダー 4">
            <a:extLst>
              <a:ext uri="{FF2B5EF4-FFF2-40B4-BE49-F238E27FC236}">
                <a16:creationId xmlns:a16="http://schemas.microsoft.com/office/drawing/2014/main" id="{C9923148-4C7C-45BA-8EFD-032FE6BDF478}"/>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905411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8</a:t>
            </a:fld>
            <a:endParaRPr kumimoji="1" lang="ja-JP" altLang="en-US" dirty="0"/>
          </a:p>
        </p:txBody>
      </p:sp>
      <p:sp>
        <p:nvSpPr>
          <p:cNvPr id="7" name="ヘッダー プレースホルダー 4">
            <a:extLst>
              <a:ext uri="{FF2B5EF4-FFF2-40B4-BE49-F238E27FC236}">
                <a16:creationId xmlns:a16="http://schemas.microsoft.com/office/drawing/2014/main" id="{7370E8E8-3225-435C-B3AD-DE18923FF37E}"/>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204318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9</a:t>
            </a:fld>
            <a:endParaRPr kumimoji="1" lang="ja-JP" altLang="en-US" dirty="0"/>
          </a:p>
        </p:txBody>
      </p:sp>
      <p:sp>
        <p:nvSpPr>
          <p:cNvPr id="6" name="ヘッダー プレースホルダー 4">
            <a:extLst>
              <a:ext uri="{FF2B5EF4-FFF2-40B4-BE49-F238E27FC236}">
                <a16:creationId xmlns:a16="http://schemas.microsoft.com/office/drawing/2014/main" id="{9BE8450B-1F44-4C70-A710-6FA459F116A5}"/>
              </a:ext>
            </a:extLst>
          </p:cNvPr>
          <p:cNvSpPr txBox="1">
            <a:spLocks/>
          </p:cNvSpPr>
          <p:nvPr/>
        </p:nvSpPr>
        <p:spPr>
          <a:xfrm>
            <a:off x="0" y="0"/>
            <a:ext cx="4404575" cy="513508"/>
          </a:xfrm>
          <a:prstGeom prst="rect">
            <a:avLst/>
          </a:prstGeom>
        </p:spPr>
        <p:txBody>
          <a:bodyPr vert="horz" lIns="99048" tIns="49524" rIns="99048" bIns="49524" rtlCol="0"/>
          <a:lstStyle>
            <a:defPPr>
              <a:defRPr lang="ja-JP"/>
            </a:defPPr>
            <a:lvl1pPr marL="0" algn="l"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啓林館・高等学校物理基礎改訂版</a:t>
            </a:r>
            <a:r>
              <a:rPr lang="en-US" altLang="ja-JP" dirty="0"/>
              <a:t>_</a:t>
            </a:r>
            <a:r>
              <a:rPr lang="ja-JP" altLang="en-US" dirty="0"/>
              <a:t>授業用スライド</a:t>
            </a:r>
          </a:p>
        </p:txBody>
      </p:sp>
    </p:spTree>
    <p:extLst>
      <p:ext uri="{BB962C8B-B14F-4D97-AF65-F5344CB8AC3E}">
        <p14:creationId xmlns:p14="http://schemas.microsoft.com/office/powerpoint/2010/main" val="176642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5325FEF-E9D2-E449-BAD9-3DE1AF43F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フッター プレースホルダー 4"/>
          <p:cNvSpPr>
            <a:spLocks noGrp="1"/>
          </p:cNvSpPr>
          <p:nvPr>
            <p:ph type="ftr" sz="quarter" idx="11"/>
          </p:nvPr>
        </p:nvSpPr>
        <p:spPr/>
        <p:txBody>
          <a:bodyPr/>
          <a:lstStyle/>
          <a:p>
            <a:r>
              <a:rPr lang="en-US" altLang="ja-JP" dirty="0"/>
              <a:t>© 2026  KEIRINKAN  ALL Rights Reserved.</a:t>
            </a:r>
            <a:endParaRPr kumimoji="1" lang="ja-JP" altLang="en-US" dirty="0"/>
          </a:p>
        </p:txBody>
      </p:sp>
      <p:sp>
        <p:nvSpPr>
          <p:cNvPr id="4" name="タイトル 3">
            <a:extLst>
              <a:ext uri="{FF2B5EF4-FFF2-40B4-BE49-F238E27FC236}">
                <a16:creationId xmlns:a16="http://schemas.microsoft.com/office/drawing/2014/main" id="{924C7E70-5BFD-43D6-A6AA-4C0A50453C11}"/>
              </a:ext>
            </a:extLst>
          </p:cNvPr>
          <p:cNvSpPr>
            <a:spLocks noGrp="1"/>
          </p:cNvSpPr>
          <p:nvPr>
            <p:ph type="title"/>
          </p:nvPr>
        </p:nvSpPr>
        <p:spPr/>
        <p:txBody>
          <a:bodyPr/>
          <a:lstStyle/>
          <a:p>
            <a:r>
              <a:rPr kumimoji="1" lang="ja-JP" altLang="en-US"/>
              <a:t>マスター タイトルの書式設定</a:t>
            </a:r>
          </a:p>
        </p:txBody>
      </p:sp>
      <p:sp>
        <p:nvSpPr>
          <p:cNvPr id="10" name="スライド番号プレースホルダー 5">
            <a:extLst>
              <a:ext uri="{FF2B5EF4-FFF2-40B4-BE49-F238E27FC236}">
                <a16:creationId xmlns:a16="http://schemas.microsoft.com/office/drawing/2014/main" id="{AE153DEE-A88D-47A0-AD28-19184FC45AD0}"/>
              </a:ext>
            </a:extLst>
          </p:cNvPr>
          <p:cNvSpPr>
            <a:spLocks noGrp="1"/>
          </p:cNvSpPr>
          <p:nvPr>
            <p:ph type="sldNum" sz="quarter" idx="4"/>
          </p:nvPr>
        </p:nvSpPr>
        <p:spPr>
          <a:xfrm>
            <a:off x="9344025" y="6470068"/>
            <a:ext cx="2743200" cy="365125"/>
          </a:xfrm>
          <a:prstGeom prst="rect">
            <a:avLst/>
          </a:prstGeom>
        </p:spPr>
        <p:txBody>
          <a:bodyPr vert="horz" lIns="91440" tIns="45720" rIns="91440" bIns="45720" rtlCol="0" anchor="ctr"/>
          <a:lstStyle>
            <a:lvl1pPr algn="r">
              <a:defRPr sz="1400">
                <a:solidFill>
                  <a:srgbClr val="1483DE"/>
                </a:solidFill>
              </a:defRPr>
            </a:lvl1pPr>
          </a:lstStyle>
          <a:p>
            <a:fld id="{C75C2A70-30D0-4958-BD5F-ACCF7D005EE8}" type="slidenum">
              <a:rPr lang="ja-JP" altLang="en-US" smtClean="0"/>
              <a:pPr/>
              <a:t>‹#›</a:t>
            </a:fld>
            <a:endParaRPr lang="ja-JP" altLang="en-US" dirty="0"/>
          </a:p>
        </p:txBody>
      </p:sp>
      <p:pic>
        <p:nvPicPr>
          <p:cNvPr id="6" name="図 5">
            <a:extLst>
              <a:ext uri="{FF2B5EF4-FFF2-40B4-BE49-F238E27FC236}">
                <a16:creationId xmlns:a16="http://schemas.microsoft.com/office/drawing/2014/main" id="{95DA2483-725A-4FA5-98C5-8A18ED1103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pic>
        <p:nvPicPr>
          <p:cNvPr id="7" name="図 6">
            <a:extLst>
              <a:ext uri="{FF2B5EF4-FFF2-40B4-BE49-F238E27FC236}">
                <a16:creationId xmlns:a16="http://schemas.microsoft.com/office/drawing/2014/main" id="{4470A183-51F1-442F-9AD8-79CDA76208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テキスト ボックス 1">
            <a:extLst>
              <a:ext uri="{FF2B5EF4-FFF2-40B4-BE49-F238E27FC236}">
                <a16:creationId xmlns:a16="http://schemas.microsoft.com/office/drawing/2014/main" id="{BEE6EB78-9AF9-062D-3A4E-5304B41C1064}"/>
              </a:ext>
            </a:extLst>
          </p:cNvPr>
          <p:cNvSpPr txBox="1"/>
          <p:nvPr userDrawn="1"/>
        </p:nvSpPr>
        <p:spPr>
          <a:xfrm>
            <a:off x="10250144" y="180459"/>
            <a:ext cx="1569660" cy="369332"/>
          </a:xfrm>
          <a:prstGeom prst="rect">
            <a:avLst/>
          </a:prstGeom>
          <a:noFill/>
        </p:spPr>
        <p:txBody>
          <a:bodyPr wrap="none" rtlCol="0">
            <a:spAutoFit/>
          </a:bodyPr>
          <a:lstStyle/>
          <a:p>
            <a:r>
              <a:rPr kumimoji="1" lang="ja-JP" altLang="en-US" dirty="0">
                <a:solidFill>
                  <a:srgbClr val="FF0000"/>
                </a:solidFill>
              </a:rPr>
              <a:t>内容解説資料</a:t>
            </a:r>
          </a:p>
        </p:txBody>
      </p:sp>
      <p:sp>
        <p:nvSpPr>
          <p:cNvPr id="3" name="正方形/長方形 2">
            <a:extLst>
              <a:ext uri="{FF2B5EF4-FFF2-40B4-BE49-F238E27FC236}">
                <a16:creationId xmlns:a16="http://schemas.microsoft.com/office/drawing/2014/main" id="{509F442D-C6B8-54EA-4427-E5A00198FB42}"/>
              </a:ext>
            </a:extLst>
          </p:cNvPr>
          <p:cNvSpPr/>
          <p:nvPr userDrawn="1"/>
        </p:nvSpPr>
        <p:spPr>
          <a:xfrm>
            <a:off x="10214811" y="120316"/>
            <a:ext cx="1624263" cy="457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ッター プレースホルダー 4">
            <a:extLst>
              <a:ext uri="{FF2B5EF4-FFF2-40B4-BE49-F238E27FC236}">
                <a16:creationId xmlns:a16="http://schemas.microsoft.com/office/drawing/2014/main" id="{4C57CA76-F2F4-DF4B-1B58-97BC50C3DE48}"/>
              </a:ext>
            </a:extLst>
          </p:cNvPr>
          <p:cNvSpPr txBox="1">
            <a:spLocks/>
          </p:cNvSpPr>
          <p:nvPr userDrawn="1"/>
        </p:nvSpPr>
        <p:spPr>
          <a:xfrm>
            <a:off x="4191000" y="6535513"/>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 2027  KEIRINKAN  ALL Rights Reserved.</a:t>
            </a:r>
            <a:endParaRPr lang="ja-JP" altLang="en-US" dirty="0"/>
          </a:p>
        </p:txBody>
      </p:sp>
    </p:spTree>
    <p:extLst>
      <p:ext uri="{BB962C8B-B14F-4D97-AF65-F5344CB8AC3E}">
        <p14:creationId xmlns:p14="http://schemas.microsoft.com/office/powerpoint/2010/main" val="376524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B021970-FBB9-4517-84BC-CFBAD9249D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pic>
        <p:nvPicPr>
          <p:cNvPr id="18" name="図 17">
            <a:extLst>
              <a:ext uri="{FF2B5EF4-FFF2-40B4-BE49-F238E27FC236}">
                <a16:creationId xmlns:a16="http://schemas.microsoft.com/office/drawing/2014/main" id="{15325FEF-E9D2-E449-BAD9-3DE1AF43FB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フッター プレースホルダー 4"/>
          <p:cNvSpPr>
            <a:spLocks noGrp="1"/>
          </p:cNvSpPr>
          <p:nvPr>
            <p:ph type="ftr" sz="quarter" idx="11"/>
          </p:nvPr>
        </p:nvSpPr>
        <p:spPr/>
        <p:txBody>
          <a:bodyPr/>
          <a:lstStyle/>
          <a:p>
            <a:r>
              <a:rPr lang="en-US" altLang="ja-JP" dirty="0"/>
              <a:t>© 2027  KEIRINKAN  ALL Rights Reserved.</a:t>
            </a:r>
            <a:endParaRPr kumimoji="1" lang="ja-JP" altLang="en-US" dirty="0"/>
          </a:p>
        </p:txBody>
      </p:sp>
      <p:sp>
        <p:nvSpPr>
          <p:cNvPr id="4" name="タイトル 3">
            <a:extLst>
              <a:ext uri="{FF2B5EF4-FFF2-40B4-BE49-F238E27FC236}">
                <a16:creationId xmlns:a16="http://schemas.microsoft.com/office/drawing/2014/main" id="{924C7E70-5BFD-43D6-A6AA-4C0A50453C11}"/>
              </a:ext>
            </a:extLst>
          </p:cNvPr>
          <p:cNvSpPr>
            <a:spLocks noGrp="1"/>
          </p:cNvSpPr>
          <p:nvPr>
            <p:ph type="title"/>
          </p:nvPr>
        </p:nvSpPr>
        <p:spPr/>
        <p:txBody>
          <a:bodyPr/>
          <a:lstStyle/>
          <a:p>
            <a:r>
              <a:rPr kumimoji="1" lang="ja-JP" altLang="en-US"/>
              <a:t>マスター タイトルの書式設定</a:t>
            </a:r>
          </a:p>
        </p:txBody>
      </p:sp>
      <p:sp>
        <p:nvSpPr>
          <p:cNvPr id="10" name="スライド番号プレースホルダー 5">
            <a:extLst>
              <a:ext uri="{FF2B5EF4-FFF2-40B4-BE49-F238E27FC236}">
                <a16:creationId xmlns:a16="http://schemas.microsoft.com/office/drawing/2014/main" id="{AE153DEE-A88D-47A0-AD28-19184FC45AD0}"/>
              </a:ext>
            </a:extLst>
          </p:cNvPr>
          <p:cNvSpPr>
            <a:spLocks noGrp="1"/>
          </p:cNvSpPr>
          <p:nvPr>
            <p:ph type="sldNum" sz="quarter" idx="4"/>
          </p:nvPr>
        </p:nvSpPr>
        <p:spPr>
          <a:xfrm>
            <a:off x="9344025" y="6470068"/>
            <a:ext cx="2743200" cy="365125"/>
          </a:xfrm>
          <a:prstGeom prst="rect">
            <a:avLst/>
          </a:prstGeom>
        </p:spPr>
        <p:txBody>
          <a:bodyPr vert="horz" lIns="91440" tIns="45720" rIns="91440" bIns="45720" rtlCol="0" anchor="ctr"/>
          <a:lstStyle>
            <a:lvl1pPr algn="r">
              <a:defRPr sz="1400">
                <a:solidFill>
                  <a:srgbClr val="1483DE"/>
                </a:solidFill>
              </a:defRPr>
            </a:lvl1pPr>
          </a:lstStyle>
          <a:p>
            <a:fld id="{C75C2A70-30D0-4958-BD5F-ACCF7D005EE8}" type="slidenum">
              <a:rPr lang="ja-JP" altLang="en-US" smtClean="0"/>
              <a:pPr/>
              <a:t>‹#›</a:t>
            </a:fld>
            <a:endParaRPr lang="ja-JP" altLang="en-US" dirty="0"/>
          </a:p>
        </p:txBody>
      </p:sp>
    </p:spTree>
    <p:extLst>
      <p:ext uri="{BB962C8B-B14F-4D97-AF65-F5344CB8AC3E}">
        <p14:creationId xmlns:p14="http://schemas.microsoft.com/office/powerpoint/2010/main" val="1055532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5" name="フッター プレースホルダー 4"/>
          <p:cNvSpPr>
            <a:spLocks noGrp="1"/>
          </p:cNvSpPr>
          <p:nvPr>
            <p:ph type="ftr" sz="quarter" idx="3"/>
          </p:nvPr>
        </p:nvSpPr>
        <p:spPr>
          <a:xfrm>
            <a:off x="4038600" y="647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 2026  KEIRINKAN  ALL Rights Reserved.</a:t>
            </a:r>
            <a:endParaRPr kumimoji="1" lang="ja-JP" altLang="en-US" dirty="0"/>
          </a:p>
        </p:txBody>
      </p:sp>
      <p:sp>
        <p:nvSpPr>
          <p:cNvPr id="7" name="スライド番号プレースホルダー 5">
            <a:extLst>
              <a:ext uri="{FF2B5EF4-FFF2-40B4-BE49-F238E27FC236}">
                <a16:creationId xmlns:a16="http://schemas.microsoft.com/office/drawing/2014/main" id="{4E89C271-9935-4E4E-8228-90D8AEBEDD3C}"/>
              </a:ext>
            </a:extLst>
          </p:cNvPr>
          <p:cNvSpPr>
            <a:spLocks noGrp="1"/>
          </p:cNvSpPr>
          <p:nvPr>
            <p:ph type="sldNum" sz="quarter" idx="4"/>
          </p:nvPr>
        </p:nvSpPr>
        <p:spPr>
          <a:xfrm>
            <a:off x="9382125" y="6492875"/>
            <a:ext cx="2743200" cy="365125"/>
          </a:xfrm>
          <a:prstGeom prst="rect">
            <a:avLst/>
          </a:prstGeom>
        </p:spPr>
        <p:txBody>
          <a:bodyPr vert="horz" lIns="91440" tIns="45720" rIns="91440" bIns="45720" rtlCol="0" anchor="ctr"/>
          <a:lstStyle>
            <a:lvl1pPr algn="r">
              <a:defRPr sz="1400">
                <a:solidFill>
                  <a:srgbClr val="1483DE"/>
                </a:solidFill>
              </a:defRPr>
            </a:lvl1pPr>
          </a:lstStyle>
          <a:p>
            <a:fld id="{C75C2A70-30D0-4958-BD5F-ACCF7D005EE8}" type="slidenum">
              <a:rPr lang="ja-JP" altLang="en-US" smtClean="0"/>
              <a:pPr/>
              <a:t>‹#›</a:t>
            </a:fld>
            <a:endParaRPr lang="ja-JP" altLang="en-US" dirty="0"/>
          </a:p>
        </p:txBody>
      </p:sp>
    </p:spTree>
    <p:extLst>
      <p:ext uri="{BB962C8B-B14F-4D97-AF65-F5344CB8AC3E}">
        <p14:creationId xmlns:p14="http://schemas.microsoft.com/office/powerpoint/2010/main" val="874109147"/>
      </p:ext>
    </p:extLst>
  </p:cSld>
  <p:clrMap bg1="lt1" tx1="dk1" bg2="lt2" tx2="dk2" accent1="accent1" accent2="accent2" accent3="accent3" accent4="accent4" accent5="accent5" accent6="accent6" hlink="hlink" folHlink="folHlink"/>
  <p:sldLayoutIdLst>
    <p:sldLayoutId id="2147483651" r:id="rId1"/>
    <p:sldLayoutId id="2147483649" r:id="rId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2.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6.jp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9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7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90.png"/><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0.png"/><Relationship Id="rId7"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025F30F4-B2EC-4B52-99C0-D3BE5DAEC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図 29">
            <a:extLst>
              <a:ext uri="{FF2B5EF4-FFF2-40B4-BE49-F238E27FC236}">
                <a16:creationId xmlns:a16="http://schemas.microsoft.com/office/drawing/2014/main" id="{41031733-142C-884D-B938-163D22A31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sp>
        <p:nvSpPr>
          <p:cNvPr id="4" name="フッター プレースホルダー 3">
            <a:extLst>
              <a:ext uri="{FF2B5EF4-FFF2-40B4-BE49-F238E27FC236}">
                <a16:creationId xmlns:a16="http://schemas.microsoft.com/office/drawing/2014/main" id="{453030AD-DA1C-408C-A1D5-127CFC63DEE3}"/>
              </a:ext>
            </a:extLst>
          </p:cNvPr>
          <p:cNvSpPr>
            <a:spLocks noGrp="1"/>
          </p:cNvSpPr>
          <p:nvPr>
            <p:ph type="ftr" sz="quarter" idx="11"/>
          </p:nvPr>
        </p:nvSpPr>
        <p:spPr/>
        <p:txBody>
          <a:bodyPr/>
          <a:lstStyle/>
          <a:p>
            <a:r>
              <a:rPr lang="en-US" altLang="ja-JP" dirty="0"/>
              <a:t>© 2027  KEIRINKAN  ALL Rights Reserved.</a:t>
            </a:r>
            <a:endParaRPr kumimoji="1" lang="ja-JP" altLang="en-US" dirty="0"/>
          </a:p>
        </p:txBody>
      </p:sp>
      <p:sp>
        <p:nvSpPr>
          <p:cNvPr id="22" name="タイトル 1">
            <a:extLst>
              <a:ext uri="{FF2B5EF4-FFF2-40B4-BE49-F238E27FC236}">
                <a16:creationId xmlns:a16="http://schemas.microsoft.com/office/drawing/2014/main" id="{BE6447A1-FD07-1B42-9D72-16735A547586}"/>
              </a:ext>
            </a:extLst>
          </p:cNvPr>
          <p:cNvSpPr>
            <a:spLocks noGrp="1"/>
          </p:cNvSpPr>
          <p:nvPr>
            <p:ph type="title"/>
          </p:nvPr>
        </p:nvSpPr>
        <p:spPr>
          <a:xfrm>
            <a:off x="-19455" y="1571049"/>
            <a:ext cx="12207144" cy="1328897"/>
          </a:xfrm>
        </p:spPr>
        <p:txBody>
          <a:bodyPr anchor="ctr">
            <a:normAutofit/>
          </a:bodyPr>
          <a:lstStyle/>
          <a:p>
            <a:pPr algn="ctr">
              <a:lnSpc>
                <a:spcPts val="8000"/>
              </a:lnSpc>
            </a:pPr>
            <a:r>
              <a:rPr lang="en-US" altLang="ja-JP" sz="4400" dirty="0">
                <a:latin typeface="メイリオ" panose="020B0604030504040204" pitchFamily="50" charset="-128"/>
                <a:ea typeface="メイリオ" panose="020B0604030504040204" pitchFamily="50" charset="-128"/>
              </a:rPr>
              <a:t>1</a:t>
            </a:r>
            <a:r>
              <a:rPr lang="ja-JP" altLang="en-US" sz="4400" dirty="0">
                <a:latin typeface="メイリオ" panose="020B0604030504040204" pitchFamily="50" charset="-128"/>
                <a:ea typeface="メイリオ" panose="020B0604030504040204" pitchFamily="50" charset="-128"/>
              </a:rPr>
              <a:t>部 </a:t>
            </a:r>
            <a:r>
              <a:rPr lang="en-US" altLang="ja-JP" sz="4400" dirty="0">
                <a:latin typeface="メイリオ" panose="020B0604030504040204" pitchFamily="50" charset="-128"/>
                <a:ea typeface="メイリオ" panose="020B0604030504040204" pitchFamily="50" charset="-128"/>
              </a:rPr>
              <a:t>1</a:t>
            </a:r>
            <a:r>
              <a:rPr lang="ja-JP" altLang="en-US" sz="4400" dirty="0">
                <a:latin typeface="メイリオ" panose="020B0604030504040204" pitchFamily="50" charset="-128"/>
                <a:ea typeface="メイリオ" panose="020B0604030504040204" pitchFamily="50" charset="-128"/>
              </a:rPr>
              <a:t>章</a:t>
            </a:r>
            <a:r>
              <a:rPr lang="en-US" altLang="ja-JP" sz="4400" dirty="0">
                <a:latin typeface="メイリオ" panose="020B0604030504040204" pitchFamily="50" charset="-128"/>
                <a:ea typeface="メイリオ" panose="020B0604030504040204" pitchFamily="50" charset="-128"/>
              </a:rPr>
              <a:t>  </a:t>
            </a:r>
            <a:r>
              <a:rPr lang="ja-JP" altLang="en-US" sz="4400" b="1" dirty="0">
                <a:latin typeface="メイリオ" panose="020B0604030504040204" pitchFamily="50" charset="-128"/>
                <a:ea typeface="メイリオ" panose="020B0604030504040204" pitchFamily="50" charset="-128"/>
              </a:rPr>
              <a:t>物体の運動</a:t>
            </a:r>
            <a:endParaRPr kumimoji="1" lang="ja-JP" altLang="en-US" sz="4400" b="1" dirty="0">
              <a:latin typeface="メイリオ" panose="020B0604030504040204" pitchFamily="50" charset="-128"/>
              <a:ea typeface="メイリオ" panose="020B0604030504040204" pitchFamily="50" charset="-128"/>
            </a:endParaRPr>
          </a:p>
        </p:txBody>
      </p:sp>
      <p:sp>
        <p:nvSpPr>
          <p:cNvPr id="9" name="スライド番号プレースホルダー 8">
            <a:extLst>
              <a:ext uri="{FF2B5EF4-FFF2-40B4-BE49-F238E27FC236}">
                <a16:creationId xmlns:a16="http://schemas.microsoft.com/office/drawing/2014/main" id="{FFFF74B7-1B7E-44D4-A28A-33EE2778F337}"/>
              </a:ext>
            </a:extLst>
          </p:cNvPr>
          <p:cNvSpPr>
            <a:spLocks noGrp="1"/>
          </p:cNvSpPr>
          <p:nvPr>
            <p:ph type="sldNum" sz="quarter" idx="4"/>
          </p:nvPr>
        </p:nvSpPr>
        <p:spPr/>
        <p:txBody>
          <a:bodyPr/>
          <a:lstStyle/>
          <a:p>
            <a:fld id="{C75C2A70-30D0-4958-BD5F-ACCF7D005EE8}" type="slidenum">
              <a:rPr lang="ja-JP" altLang="en-US" smtClean="0"/>
              <a:pPr/>
              <a:t>1</a:t>
            </a:fld>
            <a:endParaRPr lang="ja-JP" altLang="en-US" dirty="0"/>
          </a:p>
        </p:txBody>
      </p:sp>
      <p:sp>
        <p:nvSpPr>
          <p:cNvPr id="11" name="タイトル 1">
            <a:extLst>
              <a:ext uri="{FF2B5EF4-FFF2-40B4-BE49-F238E27FC236}">
                <a16:creationId xmlns:a16="http://schemas.microsoft.com/office/drawing/2014/main" id="{6B4E30E2-698D-964B-8A14-E35D52BB48ED}"/>
              </a:ext>
            </a:extLst>
          </p:cNvPr>
          <p:cNvSpPr txBox="1">
            <a:spLocks/>
          </p:cNvSpPr>
          <p:nvPr/>
        </p:nvSpPr>
        <p:spPr>
          <a:xfrm>
            <a:off x="407582" y="449534"/>
            <a:ext cx="3376478" cy="496945"/>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200" dirty="0">
                <a:latin typeface="Meiryo" panose="020B0604030504040204" pitchFamily="34" charset="-128"/>
                <a:ea typeface="Meiryo" panose="020B0604030504040204" pitchFamily="34" charset="-128"/>
              </a:rPr>
              <a:t>p. 16~24</a:t>
            </a:r>
            <a:endParaRPr lang="ja-JP" altLang="en-US" sz="3200" dirty="0">
              <a:latin typeface="Meiryo" panose="020B0604030504040204" pitchFamily="34" charset="-128"/>
              <a:ea typeface="Meiryo" panose="020B0604030504040204" pitchFamily="34" charset="-128"/>
            </a:endParaRPr>
          </a:p>
        </p:txBody>
      </p:sp>
      <p:sp>
        <p:nvSpPr>
          <p:cNvPr id="15" name="三角形 14">
            <a:extLst>
              <a:ext uri="{FF2B5EF4-FFF2-40B4-BE49-F238E27FC236}">
                <a16:creationId xmlns:a16="http://schemas.microsoft.com/office/drawing/2014/main" id="{83813883-6472-F44B-8DA9-FE54D674EA1B}"/>
              </a:ext>
            </a:extLst>
          </p:cNvPr>
          <p:cNvSpPr/>
          <p:nvPr/>
        </p:nvSpPr>
        <p:spPr>
          <a:xfrm rot="5400000">
            <a:off x="150693" y="528636"/>
            <a:ext cx="275917" cy="237860"/>
          </a:xfrm>
          <a:prstGeom prst="triangle">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75000"/>
                </a:schemeClr>
              </a:solidFill>
            </a:endParaRPr>
          </a:p>
        </p:txBody>
      </p:sp>
      <p:grpSp>
        <p:nvGrpSpPr>
          <p:cNvPr id="16" name="グループ化 15">
            <a:extLst>
              <a:ext uri="{FF2B5EF4-FFF2-40B4-BE49-F238E27FC236}">
                <a16:creationId xmlns:a16="http://schemas.microsoft.com/office/drawing/2014/main" id="{7D05E17B-AC48-6C43-AB24-EA55273DCC05}"/>
              </a:ext>
            </a:extLst>
          </p:cNvPr>
          <p:cNvGrpSpPr/>
          <p:nvPr/>
        </p:nvGrpSpPr>
        <p:grpSpPr>
          <a:xfrm>
            <a:off x="2133600" y="1648471"/>
            <a:ext cx="7924800" cy="1263786"/>
            <a:chOff x="2133600" y="1648471"/>
            <a:chExt cx="7924800" cy="1263786"/>
          </a:xfrm>
        </p:grpSpPr>
        <p:pic>
          <p:nvPicPr>
            <p:cNvPr id="17" name="図 16">
              <a:extLst>
                <a:ext uri="{FF2B5EF4-FFF2-40B4-BE49-F238E27FC236}">
                  <a16:creationId xmlns:a16="http://schemas.microsoft.com/office/drawing/2014/main" id="{FFD2E4A3-6476-FC4F-A094-92F2E97C1548}"/>
                </a:ext>
              </a:extLst>
            </p:cNvPr>
            <p:cNvPicPr>
              <a:picLocks noChangeAspect="1"/>
            </p:cNvPicPr>
            <p:nvPr/>
          </p:nvPicPr>
          <p:blipFill>
            <a:blip r:embed="rId5"/>
            <a:stretch>
              <a:fillRect/>
            </a:stretch>
          </p:blipFill>
          <p:spPr>
            <a:xfrm>
              <a:off x="2133600" y="1648471"/>
              <a:ext cx="7924800" cy="38100"/>
            </a:xfrm>
            <a:prstGeom prst="rect">
              <a:avLst/>
            </a:prstGeom>
          </p:spPr>
        </p:pic>
        <p:pic>
          <p:nvPicPr>
            <p:cNvPr id="18" name="図 17">
              <a:extLst>
                <a:ext uri="{FF2B5EF4-FFF2-40B4-BE49-F238E27FC236}">
                  <a16:creationId xmlns:a16="http://schemas.microsoft.com/office/drawing/2014/main" id="{D4502480-9CF1-8745-B631-CC8394BD92DD}"/>
                </a:ext>
              </a:extLst>
            </p:cNvPr>
            <p:cNvPicPr>
              <a:picLocks noChangeAspect="1"/>
            </p:cNvPicPr>
            <p:nvPr/>
          </p:nvPicPr>
          <p:blipFill>
            <a:blip r:embed="rId5"/>
            <a:stretch>
              <a:fillRect/>
            </a:stretch>
          </p:blipFill>
          <p:spPr>
            <a:xfrm>
              <a:off x="2133600" y="2874157"/>
              <a:ext cx="7924800" cy="38100"/>
            </a:xfrm>
            <a:prstGeom prst="rect">
              <a:avLst/>
            </a:prstGeom>
          </p:spPr>
        </p:pic>
      </p:grpSp>
      <p:grpSp>
        <p:nvGrpSpPr>
          <p:cNvPr id="19" name="グループ化 18">
            <a:extLst>
              <a:ext uri="{FF2B5EF4-FFF2-40B4-BE49-F238E27FC236}">
                <a16:creationId xmlns:a16="http://schemas.microsoft.com/office/drawing/2014/main" id="{32C09CE3-ACDC-427D-B258-BAFAD88BF431}"/>
              </a:ext>
            </a:extLst>
          </p:cNvPr>
          <p:cNvGrpSpPr/>
          <p:nvPr/>
        </p:nvGrpSpPr>
        <p:grpSpPr>
          <a:xfrm>
            <a:off x="4311" y="2985876"/>
            <a:ext cx="12183378" cy="2048456"/>
            <a:chOff x="4311" y="3053972"/>
            <a:chExt cx="12183378" cy="2048456"/>
          </a:xfrm>
        </p:grpSpPr>
        <p:sp>
          <p:nvSpPr>
            <p:cNvPr id="20" name="角丸四角形 12">
              <a:extLst>
                <a:ext uri="{FF2B5EF4-FFF2-40B4-BE49-F238E27FC236}">
                  <a16:creationId xmlns:a16="http://schemas.microsoft.com/office/drawing/2014/main" id="{822BB497-E4D7-43D8-9726-4BD436BCEA05}"/>
                </a:ext>
              </a:extLst>
            </p:cNvPr>
            <p:cNvSpPr/>
            <p:nvPr/>
          </p:nvSpPr>
          <p:spPr>
            <a:xfrm>
              <a:off x="1885950" y="3364030"/>
              <a:ext cx="2779334" cy="111382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サブタイトル 3">
              <a:extLst>
                <a:ext uri="{FF2B5EF4-FFF2-40B4-BE49-F238E27FC236}">
                  <a16:creationId xmlns:a16="http://schemas.microsoft.com/office/drawing/2014/main" id="{200D734A-6573-4551-818D-2B3186930A5E}"/>
                </a:ext>
              </a:extLst>
            </p:cNvPr>
            <p:cNvSpPr txBox="1">
              <a:spLocks/>
            </p:cNvSpPr>
            <p:nvPr/>
          </p:nvSpPr>
          <p:spPr>
            <a:xfrm>
              <a:off x="4311" y="3053972"/>
              <a:ext cx="12183378" cy="2048456"/>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6600" b="1" dirty="0">
                  <a:solidFill>
                    <a:schemeClr val="bg1"/>
                  </a:solidFill>
                  <a:latin typeface="メイリオ" panose="020B0604030504040204" pitchFamily="50" charset="-128"/>
                  <a:ea typeface="メイリオ" panose="020B0604030504040204" pitchFamily="50" charset="-128"/>
                </a:rPr>
                <a:t>第１節</a:t>
              </a:r>
              <a:r>
                <a:rPr lang="en-US" altLang="ja-JP" sz="6600" dirty="0">
                  <a:latin typeface="メイリオ" panose="020B0604030504040204" pitchFamily="50" charset="-128"/>
                  <a:ea typeface="メイリオ" panose="020B0604030504040204" pitchFamily="50" charset="-128"/>
                </a:rPr>
                <a:t>  </a:t>
              </a:r>
              <a:r>
                <a:rPr lang="ja-JP" altLang="en-US" sz="6600" dirty="0">
                  <a:latin typeface="メイリオ" panose="020B0604030504040204" pitchFamily="50" charset="-128"/>
                  <a:ea typeface="メイリオ" panose="020B0604030504040204" pitchFamily="50" charset="-128"/>
                </a:rPr>
                <a:t>運動の表し方</a:t>
              </a:r>
            </a:p>
          </p:txBody>
        </p:sp>
      </p:grpSp>
      <p:sp>
        <p:nvSpPr>
          <p:cNvPr id="2" name="テキスト ボックス 1">
            <a:extLst>
              <a:ext uri="{FF2B5EF4-FFF2-40B4-BE49-F238E27FC236}">
                <a16:creationId xmlns:a16="http://schemas.microsoft.com/office/drawing/2014/main" id="{F19962C3-5EB1-E069-822C-2D99D1305F65}"/>
              </a:ext>
            </a:extLst>
          </p:cNvPr>
          <p:cNvSpPr txBox="1"/>
          <p:nvPr/>
        </p:nvSpPr>
        <p:spPr>
          <a:xfrm>
            <a:off x="10250144" y="180459"/>
            <a:ext cx="1569660" cy="369332"/>
          </a:xfrm>
          <a:prstGeom prst="rect">
            <a:avLst/>
          </a:prstGeom>
          <a:noFill/>
        </p:spPr>
        <p:txBody>
          <a:bodyPr wrap="none" rtlCol="0">
            <a:spAutoFit/>
          </a:bodyPr>
          <a:lstStyle/>
          <a:p>
            <a:r>
              <a:rPr kumimoji="1" lang="ja-JP" altLang="en-US" dirty="0">
                <a:solidFill>
                  <a:srgbClr val="FF0000"/>
                </a:solidFill>
              </a:rPr>
              <a:t>内容解説資料</a:t>
            </a:r>
          </a:p>
        </p:txBody>
      </p:sp>
      <p:sp>
        <p:nvSpPr>
          <p:cNvPr id="3" name="正方形/長方形 2">
            <a:extLst>
              <a:ext uri="{FF2B5EF4-FFF2-40B4-BE49-F238E27FC236}">
                <a16:creationId xmlns:a16="http://schemas.microsoft.com/office/drawing/2014/main" id="{916BA55E-EB0A-34ED-3EAB-56A15811F650}"/>
              </a:ext>
            </a:extLst>
          </p:cNvPr>
          <p:cNvSpPr/>
          <p:nvPr/>
        </p:nvSpPr>
        <p:spPr>
          <a:xfrm>
            <a:off x="10214811" y="120316"/>
            <a:ext cx="1624263" cy="457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828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BF3094D-DEE4-9E40-A6D8-4C59039F8D49}"/>
              </a:ext>
            </a:extLst>
          </p:cNvPr>
          <p:cNvPicPr>
            <a:picLocks noChangeAspect="1"/>
          </p:cNvPicPr>
          <p:nvPr/>
        </p:nvPicPr>
        <p:blipFill>
          <a:blip r:embed="rId3"/>
          <a:stretch>
            <a:fillRect/>
          </a:stretch>
        </p:blipFill>
        <p:spPr>
          <a:xfrm>
            <a:off x="187070" y="652018"/>
            <a:ext cx="11839830" cy="707053"/>
          </a:xfrm>
          <a:prstGeom prst="rect">
            <a:avLst/>
          </a:prstGeom>
        </p:spPr>
      </p:pic>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FEB4FBE-215E-4113-ADC4-6E14AB2F90FC}"/>
                  </a:ext>
                </a:extLst>
              </p:cNvPr>
              <p:cNvSpPr txBox="1"/>
              <p:nvPr/>
            </p:nvSpPr>
            <p:spPr>
              <a:xfrm>
                <a:off x="341635" y="1579848"/>
                <a:ext cx="11361268" cy="3844066"/>
              </a:xfrm>
              <a:prstGeom prst="rect">
                <a:avLst/>
              </a:prstGeom>
              <a:noFill/>
            </p:spPr>
            <p:txBody>
              <a:bodyPr wrap="square" rtlCol="0">
                <a:spAutoFit/>
              </a:bodyPr>
              <a:lstStyle/>
              <a:p>
                <a:pPr marL="271463" indent="-271463">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・速さの単位は，距離の単位の関係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 km = 〔</a:t>
                </a:r>
                <a:r>
                  <a:rPr lang="en-US" altLang="ja-JP" sz="3200" b="1" kern="100" dirty="0">
                    <a:solidFill>
                      <a:srgbClr val="FF0000"/>
                    </a:solidFill>
                    <a:latin typeface="Century Schoolbook" panose="02040604050505020304" pitchFamily="18" charset="0"/>
                    <a:ea typeface="UD デジタル 教科書体 NP-R" panose="02020400000000000000" pitchFamily="18" charset="-128"/>
                    <a:cs typeface="Times New Roman" panose="02020603050405020304" pitchFamily="18" charset="0"/>
                  </a:rPr>
                  <a:t>1000</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などと，時間の単位の関係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 h = 〔</a:t>
                </a:r>
                <a:r>
                  <a:rPr lang="en-US" altLang="ja-JP" sz="3200" b="1" kern="100" dirty="0">
                    <a:solidFill>
                      <a:srgbClr val="FF0000"/>
                    </a:solidFill>
                    <a:latin typeface="Century Schoolbook" panose="02040604050505020304" pitchFamily="18" charset="0"/>
                    <a:ea typeface="UD デジタル 教科書体 NP-R" panose="02020400000000000000" pitchFamily="18" charset="-128"/>
                    <a:cs typeface="Times New Roman" panose="02020603050405020304" pitchFamily="18" charset="0"/>
                  </a:rPr>
                  <a:t>3600</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などを用いて変換することができる。</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marL="271463" indent="-271463">
                  <a:tabLst>
                    <a:tab pos="271463" algn="l"/>
                  </a:tabLst>
                </a:pP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marL="271463" indent="-271463">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・例えば，</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90 km/h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という速さの単位を次のように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に変換できる。</a:t>
                </a:r>
              </a:p>
              <a:p>
                <a:pPr marL="271463" indent="-271463">
                  <a:tabLst>
                    <a:tab pos="271463" algn="l"/>
                  </a:tabLst>
                </a:pPr>
                <a:r>
                  <a:rPr lang="ja-JP" altLang="en-US" sz="3200" kern="100" dirty="0">
                    <a:cs typeface="Times New Roman" panose="02020603050405020304" pitchFamily="18" charset="0"/>
                  </a:rPr>
                  <a:t>　　</a:t>
                </a:r>
                <a:r>
                  <a:rPr lang="en-US" altLang="ja-JP" sz="3200" kern="100" dirty="0">
                    <a:cs typeface="Times New Roman" panose="02020603050405020304" pitchFamily="18" charset="0"/>
                  </a:rPr>
                  <a:t>90 km/h = 90×</a:t>
                </a:r>
                <a14:m>
                  <m:oMath xmlns:m="http://schemas.openxmlformats.org/officeDocument/2006/math">
                    <m:f>
                      <m:fPr>
                        <m:ctrlPr>
                          <a:rPr lang="en-US" altLang="ja-JP" sz="3200" i="1" kern="100" dirty="0" smtClean="0">
                            <a:latin typeface="Cambria Math" panose="02040503050406030204" pitchFamily="18" charset="0"/>
                            <a:cs typeface="Times New Roman" panose="02020603050405020304" pitchFamily="18" charset="0"/>
                          </a:rPr>
                        </m:ctrlPr>
                      </m:fPr>
                      <m:num>
                        <m:r>
                          <m:rPr>
                            <m:nor/>
                          </m:rPr>
                          <a:rPr lang="en-US" altLang="ja-JP" sz="3200" i="0" kern="100" dirty="0">
                            <a:cs typeface="Times New Roman" panose="02020603050405020304" pitchFamily="18" charset="0"/>
                          </a:rPr>
                          <m:t>1 </m:t>
                        </m:r>
                        <m:r>
                          <m:rPr>
                            <m:nor/>
                          </m:rPr>
                          <a:rPr lang="en-US" altLang="ja-JP" sz="3200" i="0" kern="100" dirty="0">
                            <a:cs typeface="Times New Roman" panose="02020603050405020304" pitchFamily="18" charset="0"/>
                          </a:rPr>
                          <m:t>km</m:t>
                        </m:r>
                      </m:num>
                      <m:den>
                        <m:r>
                          <m:rPr>
                            <m:nor/>
                          </m:rPr>
                          <a:rPr lang="en-US" altLang="ja-JP" sz="3200" i="0" kern="100" dirty="0">
                            <a:cs typeface="Times New Roman" panose="02020603050405020304" pitchFamily="18" charset="0"/>
                          </a:rPr>
                          <m:t>1 </m:t>
                        </m:r>
                        <m:r>
                          <m:rPr>
                            <m:nor/>
                          </m:rPr>
                          <a:rPr lang="en-US" altLang="ja-JP" sz="3200" i="0" kern="100" dirty="0">
                            <a:cs typeface="Times New Roman" panose="02020603050405020304" pitchFamily="18" charset="0"/>
                          </a:rPr>
                          <m:t>h</m:t>
                        </m:r>
                      </m:den>
                    </m:f>
                  </m:oMath>
                </a14:m>
                <a:r>
                  <a:rPr lang="en-US" altLang="ja-JP" sz="3200" kern="100" dirty="0">
                    <a:cs typeface="Times New Roman" panose="02020603050405020304" pitchFamily="18" charset="0"/>
                  </a:rPr>
                  <a:t> = 90×</a:t>
                </a:r>
                <a14:m>
                  <m:oMath xmlns:m="http://schemas.openxmlformats.org/officeDocument/2006/math">
                    <m:f>
                      <m:fPr>
                        <m:ctrlPr>
                          <a:rPr lang="en-US" altLang="ja-JP" sz="3200" i="1" kern="100" dirty="0" smtClean="0">
                            <a:latin typeface="Cambria Math" panose="02040503050406030204" pitchFamily="18" charset="0"/>
                            <a:cs typeface="Times New Roman" panose="02020603050405020304" pitchFamily="18" charset="0"/>
                          </a:rPr>
                        </m:ctrlPr>
                      </m:fPr>
                      <m:num>
                        <m:r>
                          <m:rPr>
                            <m:nor/>
                          </m:rPr>
                          <a:rPr lang="en-US" altLang="ja-JP" sz="3200" i="0" kern="100" dirty="0" smtClean="0">
                            <a:cs typeface="Times New Roman" panose="02020603050405020304" pitchFamily="18" charset="0"/>
                          </a:rPr>
                          <m:t>1000 </m:t>
                        </m:r>
                        <m:r>
                          <m:rPr>
                            <m:nor/>
                          </m:rPr>
                          <a:rPr lang="en-US" altLang="ja-JP" sz="3200" i="0" kern="100" dirty="0" smtClean="0">
                            <a:cs typeface="Times New Roman" panose="02020603050405020304" pitchFamily="18" charset="0"/>
                          </a:rPr>
                          <m:t>m</m:t>
                        </m:r>
                      </m:num>
                      <m:den>
                        <m:r>
                          <m:rPr>
                            <m:nor/>
                          </m:rPr>
                          <a:rPr lang="en-US" altLang="ja-JP" sz="3200" i="0" kern="100" dirty="0" smtClean="0">
                            <a:cs typeface="Times New Roman" panose="02020603050405020304" pitchFamily="18" charset="0"/>
                          </a:rPr>
                          <m:t>3600 </m:t>
                        </m:r>
                        <m:r>
                          <m:rPr>
                            <m:nor/>
                          </m:rPr>
                          <a:rPr lang="en-US" altLang="ja-JP" sz="3200" i="0" kern="100" dirty="0" smtClean="0">
                            <a:cs typeface="Times New Roman" panose="02020603050405020304" pitchFamily="18" charset="0"/>
                          </a:rPr>
                          <m:t>s</m:t>
                        </m:r>
                      </m:den>
                    </m:f>
                  </m:oMath>
                </a14:m>
                <a:r>
                  <a:rPr lang="en-US" altLang="ja-JP" sz="3200" kern="100" dirty="0">
                    <a:cs typeface="Times New Roman" panose="02020603050405020304" pitchFamily="18" charset="0"/>
                  </a:rPr>
                  <a:t> = 25×</a:t>
                </a:r>
                <a14:m>
                  <m:oMath xmlns:m="http://schemas.openxmlformats.org/officeDocument/2006/math">
                    <m:f>
                      <m:fPr>
                        <m:ctrlPr>
                          <a:rPr lang="en-US" altLang="ja-JP" sz="3200" i="1" kern="100" dirty="0" smtClean="0">
                            <a:latin typeface="Cambria Math" panose="02040503050406030204" pitchFamily="18" charset="0"/>
                            <a:cs typeface="Times New Roman" panose="02020603050405020304" pitchFamily="18" charset="0"/>
                          </a:rPr>
                        </m:ctrlPr>
                      </m:fPr>
                      <m:num>
                        <m:r>
                          <m:rPr>
                            <m:nor/>
                          </m:rPr>
                          <a:rPr lang="en-US" altLang="ja-JP" sz="3200" i="0" kern="100" dirty="0">
                            <a:cs typeface="Times New Roman" panose="02020603050405020304" pitchFamily="18" charset="0"/>
                          </a:rPr>
                          <m:t>1 </m:t>
                        </m:r>
                        <m:r>
                          <m:rPr>
                            <m:nor/>
                          </m:rPr>
                          <a:rPr lang="en-US" altLang="ja-JP" sz="3200" i="0" kern="100" dirty="0">
                            <a:cs typeface="Times New Roman" panose="02020603050405020304" pitchFamily="18" charset="0"/>
                          </a:rPr>
                          <m:t>m</m:t>
                        </m:r>
                      </m:num>
                      <m:den>
                        <m:r>
                          <m:rPr>
                            <m:nor/>
                          </m:rPr>
                          <a:rPr lang="en-US" altLang="ja-JP" sz="3200" i="0" kern="100" dirty="0">
                            <a:cs typeface="Times New Roman" panose="02020603050405020304" pitchFamily="18" charset="0"/>
                          </a:rPr>
                          <m:t>1 </m:t>
                        </m:r>
                        <m:r>
                          <m:rPr>
                            <m:nor/>
                          </m:rPr>
                          <a:rPr lang="en-US" altLang="ja-JP" sz="3200" i="0" kern="100" dirty="0">
                            <a:cs typeface="Times New Roman" panose="02020603050405020304" pitchFamily="18" charset="0"/>
                          </a:rPr>
                          <m:t>s</m:t>
                        </m:r>
                      </m:den>
                    </m:f>
                  </m:oMath>
                </a14:m>
                <a:r>
                  <a:rPr lang="en-US" altLang="ja-JP" sz="3200" kern="100" dirty="0">
                    <a:cs typeface="Times New Roman" panose="02020603050405020304" pitchFamily="18" charset="0"/>
                  </a:rPr>
                  <a:t> = 25 m/s</a:t>
                </a:r>
              </a:p>
            </p:txBody>
          </p:sp>
        </mc:Choice>
        <mc:Fallback xmlns="">
          <p:sp>
            <p:nvSpPr>
              <p:cNvPr id="15" name="テキスト ボックス 14">
                <a:extLst>
                  <a:ext uri="{FF2B5EF4-FFF2-40B4-BE49-F238E27FC236}">
                    <a16:creationId xmlns:a16="http://schemas.microsoft.com/office/drawing/2014/main" id="{DFEB4FBE-215E-4113-ADC4-6E14AB2F90FC}"/>
                  </a:ext>
                </a:extLst>
              </p:cNvPr>
              <p:cNvSpPr txBox="1">
                <a:spLocks noRot="1" noChangeAspect="1" noMove="1" noResize="1" noEditPoints="1" noAdjustHandles="1" noChangeArrowheads="1" noChangeShapeType="1" noTextEdit="1"/>
              </p:cNvSpPr>
              <p:nvPr/>
            </p:nvSpPr>
            <p:spPr>
              <a:xfrm>
                <a:off x="341635" y="1579848"/>
                <a:ext cx="11361268" cy="3844066"/>
              </a:xfrm>
              <a:prstGeom prst="rect">
                <a:avLst/>
              </a:prstGeom>
              <a:blipFill>
                <a:blip r:embed="rId4"/>
                <a:stretch>
                  <a:fillRect l="-1341" t="-2694" r="-1395" b="-2219"/>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D8808CF8-CFDF-47F8-89AF-4496934EBE43}"/>
              </a:ext>
            </a:extLst>
          </p:cNvPr>
          <p:cNvSpPr txBox="1"/>
          <p:nvPr/>
        </p:nvSpPr>
        <p:spPr>
          <a:xfrm>
            <a:off x="1587500" y="762480"/>
            <a:ext cx="10115403" cy="584775"/>
          </a:xfrm>
          <a:prstGeom prst="rect">
            <a:avLst/>
          </a:prstGeom>
          <a:noFill/>
        </p:spPr>
        <p:txBody>
          <a:bodyPr wrap="square" rtlCol="0">
            <a:spAutoFit/>
          </a:bodyPr>
          <a:lstStyle/>
          <a:p>
            <a:r>
              <a:rPr lang="ja-JP" altLang="en-US" sz="3200" b="1" dirty="0">
                <a:solidFill>
                  <a:schemeClr val="accent5"/>
                </a:solidFill>
              </a:rPr>
              <a:t>速さの単位の変換</a:t>
            </a:r>
            <a:endParaRPr kumimoji="1" lang="en-US" altLang="ja-JP" sz="3200" b="1" dirty="0">
              <a:solidFill>
                <a:schemeClr val="accent1"/>
              </a:solidFill>
            </a:endParaRPr>
          </a:p>
        </p:txBody>
      </p:sp>
      <p:sp>
        <p:nvSpPr>
          <p:cNvPr id="7" name="スライド番号プレースホルダー 6">
            <a:extLst>
              <a:ext uri="{FF2B5EF4-FFF2-40B4-BE49-F238E27FC236}">
                <a16:creationId xmlns:a16="http://schemas.microsoft.com/office/drawing/2014/main" id="{474539DC-843C-4571-BDB5-820BE17F4B39}"/>
              </a:ext>
            </a:extLst>
          </p:cNvPr>
          <p:cNvSpPr>
            <a:spLocks noGrp="1"/>
          </p:cNvSpPr>
          <p:nvPr>
            <p:ph type="sldNum" sz="quarter" idx="4"/>
          </p:nvPr>
        </p:nvSpPr>
        <p:spPr/>
        <p:txBody>
          <a:bodyPr/>
          <a:lstStyle/>
          <a:p>
            <a:fld id="{C75C2A70-30D0-4958-BD5F-ACCF7D005EE8}" type="slidenum">
              <a:rPr lang="ja-JP" altLang="en-US" smtClean="0"/>
              <a:pPr/>
              <a:t>10</a:t>
            </a:fld>
            <a:endParaRPr lang="ja-JP" altLang="en-US" dirty="0"/>
          </a:p>
        </p:txBody>
      </p:sp>
      <p:sp>
        <p:nvSpPr>
          <p:cNvPr id="10" name="タイトル 1">
            <a:extLst>
              <a:ext uri="{FF2B5EF4-FFF2-40B4-BE49-F238E27FC236}">
                <a16:creationId xmlns:a16="http://schemas.microsoft.com/office/drawing/2014/main" id="{934AD25E-E5CC-48A6-ADB3-0F8F65402196}"/>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spTree>
    <p:extLst>
      <p:ext uri="{BB962C8B-B14F-4D97-AF65-F5344CB8AC3E}">
        <p14:creationId xmlns:p14="http://schemas.microsoft.com/office/powerpoint/2010/main" val="2292721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bg1"/>
                  </a:solidFill>
                </a:rPr>
                <a:t>２</a:t>
              </a:r>
              <a:endParaRPr kumimoji="1" lang="ja-JP" altLang="en-US" sz="3000" b="1" dirty="0">
                <a:solidFill>
                  <a:schemeClr val="bg1"/>
                </a:solidFill>
              </a:endParaRP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4" y="891568"/>
            <a:ext cx="10312796" cy="1105624"/>
          </a:xfrm>
          <a:prstGeom prst="rect">
            <a:avLst/>
          </a:prstGeom>
          <a:noFill/>
        </p:spPr>
        <p:txBody>
          <a:bodyPr wrap="square" rtlCol="0">
            <a:spAutoFit/>
          </a:bodyPr>
          <a:lstStyle/>
          <a:p>
            <a:pPr algn="just">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自転車が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30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間に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150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走ったとき，自転車の平均の速さは何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か。また，何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km/h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か。</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11</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89FF376C-6AE8-C44F-AF81-2A89F884B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2114625"/>
            <a:ext cx="1072603" cy="547474"/>
          </a:xfrm>
          <a:prstGeom prst="rect">
            <a:avLst/>
          </a:prstGeom>
        </p:spPr>
      </p:pic>
      <p:sp>
        <p:nvSpPr>
          <p:cNvPr id="19" name="タイトル 1">
            <a:extLst>
              <a:ext uri="{FF2B5EF4-FFF2-40B4-BE49-F238E27FC236}">
                <a16:creationId xmlns:a16="http://schemas.microsoft.com/office/drawing/2014/main" id="{8AE01916-2F92-4885-AE40-17CA929FB12A}"/>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0A3D0546-30EA-492F-88A9-7C259BB8FB8F}"/>
                  </a:ext>
                </a:extLst>
              </p:cNvPr>
              <p:cNvSpPr txBox="1"/>
              <p:nvPr/>
            </p:nvSpPr>
            <p:spPr>
              <a:xfrm>
                <a:off x="1510904" y="2114625"/>
                <a:ext cx="10312796" cy="3305328"/>
              </a:xfrm>
              <a:prstGeom prst="rect">
                <a:avLst/>
              </a:prstGeom>
              <a:noFill/>
            </p:spPr>
            <p:txBody>
              <a:bodyPr wrap="square" rtlCol="0">
                <a:spAutoFit/>
              </a:bodyPr>
              <a:lstStyle/>
              <a:p>
                <a:pPr>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求める平均の速さを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とすると，</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nSpc>
                    <a:spcPct val="125000"/>
                  </a:lnSpc>
                  <a:tabLst>
                    <a:tab pos="271463" algn="l"/>
                  </a:tabLst>
                </a:pPr>
                <a:r>
                  <a:rPr lang="en-US" altLang="ja-JP" sz="3200" i="1" kern="100" dirty="0">
                    <a:latin typeface="Century Schoolbook" panose="02040604050505020304" pitchFamily="18" charset="0"/>
                    <a:cs typeface="Times New Roman" panose="02020603050405020304" pitchFamily="18" charset="0"/>
                  </a:rPr>
                  <a:t>	v </a:t>
                </a:r>
                <a:r>
                  <a:rPr lang="ja-JP" altLang="en-US" sz="3200" kern="100" dirty="0">
                    <a:latin typeface="Century Schoolbook" panose="02040604050505020304" pitchFamily="18" charset="0"/>
                    <a:cs typeface="Times New Roman" panose="02020603050405020304" pitchFamily="18" charset="0"/>
                  </a:rPr>
                  <a:t>＝</a:t>
                </a:r>
                <a:r>
                  <a:rPr lang="en-US" altLang="ja-JP" sz="3200" kern="100" dirty="0">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b="0" i="0" kern="100" smtClean="0">
                            <a:cs typeface="Times New Roman" panose="02020603050405020304" pitchFamily="18" charset="0"/>
                          </a:rPr>
                          <m:t>150</m:t>
                        </m:r>
                        <m:r>
                          <m:rPr>
                            <m:nor/>
                          </m:rPr>
                          <a:rPr lang="en-US" altLang="ja-JP" sz="3200" kern="100">
                            <a:cs typeface="Times New Roman" panose="02020603050405020304" pitchFamily="18" charset="0"/>
                          </a:rPr>
                          <m:t> </m:t>
                        </m:r>
                        <m:r>
                          <m:rPr>
                            <m:nor/>
                          </m:rPr>
                          <a:rPr lang="en-US" altLang="ja-JP" sz="3200" kern="100">
                            <a:cs typeface="Times New Roman" panose="02020603050405020304" pitchFamily="18" charset="0"/>
                          </a:rPr>
                          <m:t>m</m:t>
                        </m:r>
                      </m:num>
                      <m:den>
                        <m:r>
                          <m:rPr>
                            <m:nor/>
                          </m:rPr>
                          <a:rPr lang="en-US" altLang="ja-JP" sz="3200" b="0" i="0" kern="100" smtClean="0">
                            <a:cs typeface="Times New Roman" panose="02020603050405020304" pitchFamily="18" charset="0"/>
                          </a:rPr>
                          <m:t>30</m:t>
                        </m:r>
                        <m:r>
                          <m:rPr>
                            <m:nor/>
                          </m:rPr>
                          <a:rPr lang="en-US" altLang="ja-JP" sz="3200" kern="100">
                            <a:cs typeface="Times New Roman" panose="02020603050405020304" pitchFamily="18" charset="0"/>
                          </a:rPr>
                          <m:t> </m:t>
                        </m:r>
                        <m:r>
                          <m:rPr>
                            <m:nor/>
                          </m:rPr>
                          <a:rPr lang="en-US" altLang="ja-JP" sz="3200" kern="100">
                            <a:cs typeface="Times New Roman" panose="02020603050405020304" pitchFamily="18" charset="0"/>
                          </a:rPr>
                          <m:t>s</m:t>
                        </m:r>
                      </m:den>
                    </m:f>
                    <m:r>
                      <a:rPr lang="en-US" altLang="ja-JP" sz="3200" i="1" kern="100">
                        <a:latin typeface="Cambria Math" panose="02040503050406030204" pitchFamily="18" charset="0"/>
                        <a:cs typeface="Times New Roman" panose="02020603050405020304" pitchFamily="18" charset="0"/>
                      </a:rPr>
                      <m:t> </m:t>
                    </m:r>
                  </m:oMath>
                </a14:m>
                <a:r>
                  <a:rPr lang="ja-JP" altLang="en-US" sz="3200"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5.0 m/s</a:t>
                </a:r>
                <a:endParaRPr lang="ja-JP" altLang="en-US" sz="3200" kern="100" dirty="0">
                  <a:latin typeface="Century Schoolbook" panose="02040604050505020304" pitchFamily="18" charset="0"/>
                  <a:cs typeface="Times New Roman" panose="02020603050405020304" pitchFamily="18" charset="0"/>
                </a:endParaRPr>
              </a:p>
              <a:p>
                <a:pPr marL="271463" indent="-271463" algn="just">
                  <a:lnSpc>
                    <a:spcPct val="125000"/>
                  </a:lnSpc>
                  <a:tabLst>
                    <a:tab pos="271463" algn="l"/>
                  </a:tabLst>
                </a:pPr>
                <a:r>
                  <a:rPr lang="en-US" altLang="ja-JP" sz="3200" i="1"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5.0 m/s</a:t>
                </a:r>
                <a:r>
                  <a:rPr lang="en-US" altLang="ja-JP" sz="3200" i="1" kern="100" dirty="0">
                    <a:latin typeface="Century Schoolbook" panose="02040604050505020304" pitchFamily="18" charset="0"/>
                    <a:cs typeface="Times New Roman" panose="02020603050405020304" pitchFamily="18" charset="0"/>
                  </a:rPr>
                  <a:t> </a:t>
                </a:r>
                <a:r>
                  <a:rPr lang="ja-JP" altLang="ja-JP" sz="3200" dirty="0"/>
                  <a:t>＝ </a:t>
                </a:r>
                <a14:m>
                  <m:oMath xmlns:m="http://schemas.openxmlformats.org/officeDocument/2006/math">
                    <m:f>
                      <m:fPr>
                        <m:ctrlPr>
                          <a:rPr lang="ja-JP" altLang="ja-JP" sz="3200" i="1">
                            <a:latin typeface="Cambria Math" panose="02040503050406030204" pitchFamily="18" charset="0"/>
                          </a:rPr>
                        </m:ctrlPr>
                      </m:fPr>
                      <m:num>
                        <m:r>
                          <m:rPr>
                            <m:nor/>
                          </m:rPr>
                          <a:rPr lang="en-US" altLang="ja-JP" sz="3200"/>
                          <m:t>5.0</m:t>
                        </m:r>
                        <m:r>
                          <m:rPr>
                            <m:nor/>
                          </m:rPr>
                          <a:rPr lang="en-US" altLang="ja-JP" sz="3200" i="1"/>
                          <m:t> </m:t>
                        </m:r>
                        <m:r>
                          <m:rPr>
                            <m:nor/>
                          </m:rPr>
                          <a:rPr lang="en-US" altLang="ja-JP" sz="3200"/>
                          <m:t>m</m:t>
                        </m:r>
                      </m:num>
                      <m:den>
                        <m:r>
                          <m:rPr>
                            <m:nor/>
                          </m:rPr>
                          <a:rPr lang="en-US" altLang="ja-JP" sz="3200"/>
                          <m:t>1.0</m:t>
                        </m:r>
                        <m:r>
                          <m:rPr>
                            <m:nor/>
                          </m:rPr>
                          <a:rPr lang="en-US" altLang="ja-JP" sz="3200" i="1"/>
                          <m:t> </m:t>
                        </m:r>
                        <m:r>
                          <m:rPr>
                            <m:nor/>
                          </m:rPr>
                          <a:rPr lang="en-US" altLang="ja-JP" sz="3200"/>
                          <m:t>s</m:t>
                        </m:r>
                      </m:den>
                    </m:f>
                    <m:r>
                      <a:rPr lang="en-US" altLang="ja-JP" sz="3200" i="1">
                        <a:latin typeface="Cambria Math" panose="02040503050406030204" pitchFamily="18" charset="0"/>
                      </a:rPr>
                      <m:t> </m:t>
                    </m:r>
                  </m:oMath>
                </a14:m>
                <a:r>
                  <a:rPr lang="ja-JP" altLang="ja-JP" sz="3200" dirty="0"/>
                  <a:t>＝ </a:t>
                </a:r>
                <a14:m>
                  <m:oMath xmlns:m="http://schemas.openxmlformats.org/officeDocument/2006/math">
                    <m:f>
                      <m:fPr>
                        <m:ctrlPr>
                          <a:rPr lang="ja-JP" altLang="ja-JP" sz="3200" i="1">
                            <a:latin typeface="Cambria Math" panose="02040503050406030204" pitchFamily="18" charset="0"/>
                          </a:rPr>
                        </m:ctrlPr>
                      </m:fPr>
                      <m:num>
                        <m:r>
                          <m:rPr>
                            <m:nor/>
                          </m:rPr>
                          <a:rPr lang="en-US" altLang="ja-JP" sz="3200"/>
                          <m:t>5.0×</m:t>
                        </m:r>
                        <m:sSup>
                          <m:sSupPr>
                            <m:ctrlPr>
                              <a:rPr lang="en-US" altLang="ja-JP" sz="3200" i="1" smtClean="0">
                                <a:latin typeface="Cambria Math" panose="02040503050406030204" pitchFamily="18" charset="0"/>
                              </a:rPr>
                            </m:ctrlPr>
                          </m:sSupPr>
                          <m:e>
                            <m:r>
                              <m:rPr>
                                <m:nor/>
                              </m:rPr>
                              <a:rPr lang="en-US" altLang="ja-JP" sz="3200"/>
                              <m:t>10</m:t>
                            </m:r>
                          </m:e>
                          <m:sup>
                            <m:r>
                              <a:rPr lang="en-US" altLang="ja-JP" sz="3200" i="1" smtClean="0">
                                <a:latin typeface="Cambria Math" panose="02040503050406030204" pitchFamily="18" charset="0"/>
                                <a:ea typeface="Cambria Math" panose="02040503050406030204" pitchFamily="18" charset="0"/>
                              </a:rPr>
                              <m:t>−</m:t>
                            </m:r>
                            <m:r>
                              <a:rPr lang="en-US" altLang="ja-JP" sz="3200" b="0" i="1" smtClean="0">
                                <a:latin typeface="Cambria Math" panose="02040503050406030204" pitchFamily="18" charset="0"/>
                                <a:ea typeface="Cambria Math" panose="02040503050406030204" pitchFamily="18" charset="0"/>
                              </a:rPr>
                              <m:t>3</m:t>
                            </m:r>
                          </m:sup>
                        </m:sSup>
                        <m:r>
                          <m:rPr>
                            <m:nor/>
                          </m:rPr>
                          <a:rPr lang="en-US" altLang="ja-JP" sz="3200"/>
                          <m:t>km</m:t>
                        </m:r>
                      </m:num>
                      <m:den>
                        <m:d>
                          <m:dPr>
                            <m:ctrlPr>
                              <a:rPr lang="ja-JP" altLang="ja-JP" sz="3200" i="1">
                                <a:latin typeface="Cambria Math" panose="02040503050406030204" pitchFamily="18" charset="0"/>
                              </a:rPr>
                            </m:ctrlPr>
                          </m:dPr>
                          <m:e>
                            <m:f>
                              <m:fPr>
                                <m:ctrlPr>
                                  <a:rPr lang="ja-JP" altLang="ja-JP" sz="3200" i="1">
                                    <a:latin typeface="Cambria Math" panose="02040503050406030204" pitchFamily="18" charset="0"/>
                                  </a:rPr>
                                </m:ctrlPr>
                              </m:fPr>
                              <m:num>
                                <m:r>
                                  <m:rPr>
                                    <m:nor/>
                                  </m:rPr>
                                  <a:rPr lang="en-US" altLang="ja-JP" sz="3200"/>
                                  <m:t>1.0</m:t>
                                </m:r>
                              </m:num>
                              <m:den>
                                <m:r>
                                  <m:rPr>
                                    <m:nor/>
                                  </m:rPr>
                                  <a:rPr lang="en-US" altLang="ja-JP" sz="3200"/>
                                  <m:t>3600</m:t>
                                </m:r>
                              </m:den>
                            </m:f>
                          </m:e>
                        </m:d>
                        <m:r>
                          <m:rPr>
                            <m:nor/>
                          </m:rPr>
                          <a:rPr lang="en-US" altLang="ja-JP" sz="3200"/>
                          <m:t>h</m:t>
                        </m:r>
                      </m:den>
                    </m:f>
                    <m:r>
                      <a:rPr lang="en-US" altLang="ja-JP" sz="3200" i="1">
                        <a:latin typeface="Cambria Math" panose="02040503050406030204" pitchFamily="18" charset="0"/>
                      </a:rPr>
                      <m:t> </m:t>
                    </m:r>
                    <m:r>
                      <a:rPr lang="en-US" altLang="ja-JP" sz="3200" i="1" kern="100">
                        <a:latin typeface="Cambria Math" panose="02040503050406030204" pitchFamily="18" charset="0"/>
                        <a:cs typeface="Times New Roman" panose="02020603050405020304" pitchFamily="18" charset="0"/>
                      </a:rPr>
                      <m:t> </m:t>
                    </m:r>
                  </m:oMath>
                </a14:m>
                <a:r>
                  <a:rPr lang="ja-JP" altLang="en-US" sz="3200"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18 km/h</a:t>
                </a:r>
              </a:p>
            </p:txBody>
          </p:sp>
        </mc:Choice>
        <mc:Fallback xmlns="">
          <p:sp>
            <p:nvSpPr>
              <p:cNvPr id="24" name="テキスト ボックス 23">
                <a:extLst>
                  <a:ext uri="{FF2B5EF4-FFF2-40B4-BE49-F238E27FC236}">
                    <a16:creationId xmlns:a16="http://schemas.microsoft.com/office/drawing/2014/main" id="{0A3D0546-30EA-492F-88A9-7C259BB8FB8F}"/>
                  </a:ext>
                </a:extLst>
              </p:cNvPr>
              <p:cNvSpPr txBox="1">
                <a:spLocks noRot="1" noChangeAspect="1" noMove="1" noResize="1" noEditPoints="1" noAdjustHandles="1" noChangeArrowheads="1" noChangeShapeType="1" noTextEdit="1"/>
              </p:cNvSpPr>
              <p:nvPr/>
            </p:nvSpPr>
            <p:spPr>
              <a:xfrm>
                <a:off x="1510904" y="2114625"/>
                <a:ext cx="10312796" cy="3305328"/>
              </a:xfrm>
              <a:prstGeom prst="rect">
                <a:avLst/>
              </a:prstGeom>
              <a:blipFill>
                <a:blip r:embed="rId5"/>
                <a:stretch>
                  <a:fillRect l="-1537" t="-3137"/>
                </a:stretch>
              </a:blipFill>
            </p:spPr>
            <p:txBody>
              <a:bodyPr/>
              <a:lstStyle/>
              <a:p>
                <a:r>
                  <a:rPr lang="ja-JP" altLang="en-US">
                    <a:noFill/>
                  </a:rPr>
                  <a:t> </a:t>
                </a:r>
              </a:p>
            </p:txBody>
          </p:sp>
        </mc:Fallback>
      </mc:AlternateContent>
      <p:pic>
        <p:nvPicPr>
          <p:cNvPr id="25" name="図 24">
            <a:extLst>
              <a:ext uri="{FF2B5EF4-FFF2-40B4-BE49-F238E27FC236}">
                <a16:creationId xmlns:a16="http://schemas.microsoft.com/office/drawing/2014/main" id="{CF2C90FB-AE85-4CCD-9FC3-9D97A3962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04" y="5906350"/>
            <a:ext cx="1072603" cy="547474"/>
          </a:xfrm>
          <a:prstGeom prst="rect">
            <a:avLst/>
          </a:prstGeom>
        </p:spPr>
      </p:pic>
      <p:sp>
        <p:nvSpPr>
          <p:cNvPr id="26" name="テキスト ボックス 25">
            <a:extLst>
              <a:ext uri="{FF2B5EF4-FFF2-40B4-BE49-F238E27FC236}">
                <a16:creationId xmlns:a16="http://schemas.microsoft.com/office/drawing/2014/main" id="{3243B713-2B11-4783-BD89-2E546FFC0DEB}"/>
              </a:ext>
            </a:extLst>
          </p:cNvPr>
          <p:cNvSpPr txBox="1"/>
          <p:nvPr/>
        </p:nvSpPr>
        <p:spPr>
          <a:xfrm>
            <a:off x="1510904" y="5883755"/>
            <a:ext cx="10312796" cy="592663"/>
          </a:xfrm>
          <a:prstGeom prst="rect">
            <a:avLst/>
          </a:prstGeom>
          <a:noFill/>
        </p:spPr>
        <p:txBody>
          <a:bodyPr wrap="square" rtlCol="0">
            <a:spAutoFit/>
          </a:bodyPr>
          <a:lstStyle/>
          <a:p>
            <a:pPr marL="271463" indent="-271463" algn="just">
              <a:lnSpc>
                <a:spcPts val="4000"/>
              </a:lnSpc>
              <a:tabLst>
                <a:tab pos="271463" algn="l"/>
              </a:tabLst>
            </a:pPr>
            <a:r>
              <a:rPr lang="en-US" altLang="ja-JP" sz="3200" kern="100" dirty="0">
                <a:solidFill>
                  <a:srgbClr val="FF0000"/>
                </a:solidFill>
                <a:cs typeface="Times New Roman" panose="02020603050405020304" pitchFamily="18" charset="0"/>
              </a:rPr>
              <a:t>5.0 m/s</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18 km/h</a:t>
            </a:r>
          </a:p>
        </p:txBody>
      </p:sp>
    </p:spTree>
    <p:extLst>
      <p:ext uri="{BB962C8B-B14F-4D97-AF65-F5344CB8AC3E}">
        <p14:creationId xmlns:p14="http://schemas.microsoft.com/office/powerpoint/2010/main" val="250986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12</a:t>
            </a:fld>
            <a:endParaRPr lang="ja-JP" altLang="en-US" dirty="0"/>
          </a:p>
        </p:txBody>
      </p:sp>
      <p:sp>
        <p:nvSpPr>
          <p:cNvPr id="24" name="1 つの角を丸めた四角形 23">
            <a:extLst>
              <a:ext uri="{FF2B5EF4-FFF2-40B4-BE49-F238E27FC236}">
                <a16:creationId xmlns:a16="http://schemas.microsoft.com/office/drawing/2014/main" id="{715D22A1-6A26-3E45-AEFA-2DD14D1E446A}"/>
              </a:ext>
            </a:extLst>
          </p:cNvPr>
          <p:cNvSpPr/>
          <p:nvPr/>
        </p:nvSpPr>
        <p:spPr>
          <a:xfrm flipV="1">
            <a:off x="-2" y="607517"/>
            <a:ext cx="7067760"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6" y="607523"/>
            <a:ext cx="12192006" cy="382291"/>
            <a:chOff x="-6" y="607523"/>
            <a:chExt cx="12192006" cy="382291"/>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8" name="直角三角形 27">
              <a:extLst>
                <a:ext uri="{FF2B5EF4-FFF2-40B4-BE49-F238E27FC236}">
                  <a16:creationId xmlns:a16="http://schemas.microsoft.com/office/drawing/2014/main" id="{E25B3EF4-2E9F-1A4F-979C-96E5D921C2AA}"/>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1">
            <a:extLst>
              <a:ext uri="{FF2B5EF4-FFF2-40B4-BE49-F238E27FC236}">
                <a16:creationId xmlns:a16="http://schemas.microsoft.com/office/drawing/2014/main" id="{D055187C-3C00-854C-8B77-8CA95425D0CA}"/>
              </a:ext>
            </a:extLst>
          </p:cNvPr>
          <p:cNvSpPr txBox="1">
            <a:spLocks/>
          </p:cNvSpPr>
          <p:nvPr/>
        </p:nvSpPr>
        <p:spPr>
          <a:xfrm>
            <a:off x="285540" y="665045"/>
            <a:ext cx="7067760"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ja-JP" altLang="en-US" sz="4000" b="1" dirty="0">
                <a:solidFill>
                  <a:schemeClr val="bg1"/>
                </a:solidFill>
                <a:latin typeface="+mn-ea"/>
                <a:ea typeface="+mn-ea"/>
              </a:rPr>
              <a:t>１ 等速直線運動を表す式</a:t>
            </a:r>
            <a:endParaRPr lang="ja-JP" altLang="en-US" sz="3600" b="1" dirty="0">
              <a:solidFill>
                <a:schemeClr val="bg1"/>
              </a:solidFill>
              <a:latin typeface="+mn-ea"/>
              <a:ea typeface="+mn-ea"/>
            </a:endParaRPr>
          </a:p>
        </p:txBody>
      </p:sp>
      <p:grpSp>
        <p:nvGrpSpPr>
          <p:cNvPr id="2" name="グループ化 1">
            <a:extLst>
              <a:ext uri="{FF2B5EF4-FFF2-40B4-BE49-F238E27FC236}">
                <a16:creationId xmlns:a16="http://schemas.microsoft.com/office/drawing/2014/main" id="{5CF094E0-7BB7-431C-8FE2-2BDF864D2D07}"/>
              </a:ext>
            </a:extLst>
          </p:cNvPr>
          <p:cNvGrpSpPr/>
          <p:nvPr/>
        </p:nvGrpSpPr>
        <p:grpSpPr>
          <a:xfrm>
            <a:off x="629742" y="2826359"/>
            <a:ext cx="11212335" cy="3504867"/>
            <a:chOff x="629742" y="2826359"/>
            <a:chExt cx="11212335" cy="3504867"/>
          </a:xfrm>
        </p:grpSpPr>
        <p:sp>
          <p:nvSpPr>
            <p:cNvPr id="34" name="角丸四角形 33">
              <a:extLst>
                <a:ext uri="{FF2B5EF4-FFF2-40B4-BE49-F238E27FC236}">
                  <a16:creationId xmlns:a16="http://schemas.microsoft.com/office/drawing/2014/main" id="{A6B65405-886F-D244-95FD-ED7D27C33690}"/>
                </a:ext>
              </a:extLst>
            </p:cNvPr>
            <p:cNvSpPr/>
            <p:nvPr/>
          </p:nvSpPr>
          <p:spPr>
            <a:xfrm>
              <a:off x="629743" y="2826360"/>
              <a:ext cx="11212333" cy="3504866"/>
            </a:xfrm>
            <a:prstGeom prst="roundRect">
              <a:avLst>
                <a:gd name="adj" fmla="val 2204"/>
              </a:avLst>
            </a:prstGeom>
            <a:solidFill>
              <a:srgbClr val="FFFC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FAA0E930-75FC-456E-B5DA-0A92B7995443}"/>
                </a:ext>
              </a:extLst>
            </p:cNvPr>
            <p:cNvSpPr txBox="1"/>
            <p:nvPr/>
          </p:nvSpPr>
          <p:spPr>
            <a:xfrm>
              <a:off x="994453" y="3691160"/>
              <a:ext cx="5073632" cy="2403222"/>
            </a:xfrm>
            <a:prstGeom prst="rect">
              <a:avLst/>
            </a:prstGeom>
            <a:noFill/>
          </p:spPr>
          <p:txBody>
            <a:bodyPr wrap="square" rtlCol="0">
              <a:spAutoFit/>
            </a:bodyPr>
            <a:lstStyle/>
            <a:p>
              <a:pPr algn="just">
                <a:lnSpc>
                  <a:spcPts val="3500"/>
                </a:lnSpc>
                <a:spcBef>
                  <a:spcPts val="1200"/>
                </a:spcBef>
              </a:pPr>
              <a:r>
                <a:rPr lang="ja-JP" altLang="en-US" sz="3600" b="1" i="1" kern="100" dirty="0">
                  <a:cs typeface="Times New Roman" panose="02020603050405020304" pitchFamily="18" charset="0"/>
                </a:rPr>
                <a:t>　</a:t>
              </a:r>
              <a:r>
                <a:rPr lang="en-US" altLang="ja-JP" sz="3600" b="1" i="1" kern="100" dirty="0">
                  <a:cs typeface="Times New Roman" panose="02020603050405020304" pitchFamily="18" charset="0"/>
                </a:rPr>
                <a:t>x =</a:t>
              </a:r>
              <a:r>
                <a:rPr lang="en-US" altLang="ja-JP" sz="3600" kern="100" dirty="0">
                  <a:cs typeface="Times New Roman" panose="02020603050405020304" pitchFamily="18" charset="0"/>
                </a:rPr>
                <a:t>〔 </a:t>
              </a:r>
              <a:r>
                <a:rPr lang="en-US" altLang="ja-JP" sz="3600" b="1" i="1" kern="100" dirty="0">
                  <a:solidFill>
                    <a:srgbClr val="FF0000"/>
                  </a:solidFill>
                  <a:cs typeface="Times New Roman" panose="02020603050405020304" pitchFamily="18" charset="0"/>
                </a:rPr>
                <a:t>vt</a:t>
              </a:r>
              <a:r>
                <a:rPr lang="en-US" altLang="ja-JP" sz="3600" b="1" i="1" kern="100" dirty="0">
                  <a:cs typeface="Times New Roman" panose="02020603050405020304" pitchFamily="18" charset="0"/>
                </a:rPr>
                <a:t> </a:t>
              </a:r>
              <a:r>
                <a:rPr lang="en-US" altLang="ja-JP" sz="3600" kern="100" dirty="0">
                  <a:cs typeface="Times New Roman" panose="02020603050405020304" pitchFamily="18" charset="0"/>
                </a:rPr>
                <a:t>〕</a:t>
              </a:r>
              <a:r>
                <a:rPr lang="en-US" altLang="ja-JP" sz="3600" b="1" i="1" kern="100" dirty="0">
                  <a:cs typeface="Times New Roman" panose="02020603050405020304" pitchFamily="18" charset="0"/>
                </a:rPr>
                <a:t> </a:t>
              </a:r>
              <a:r>
                <a:rPr lang="ja-JP" altLang="en-US" sz="3600" kern="100" dirty="0">
                  <a:cs typeface="Times New Roman" panose="02020603050405020304" pitchFamily="18" charset="0"/>
                </a:rPr>
                <a:t>⑵</a:t>
              </a:r>
              <a:endParaRPr lang="en-US" altLang="ja-JP" sz="3600" kern="100" dirty="0">
                <a:cs typeface="Times New Roman" panose="02020603050405020304" pitchFamily="18" charset="0"/>
              </a:endParaRPr>
            </a:p>
            <a:p>
              <a:pPr algn="just">
                <a:spcBef>
                  <a:spcPts val="1200"/>
                </a:spcBef>
              </a:pPr>
              <a:endParaRPr lang="en-US" altLang="ja-JP" sz="900" kern="100" dirty="0">
                <a:cs typeface="Times New Roman" panose="02020603050405020304" pitchFamily="18" charset="0"/>
              </a:endParaRPr>
            </a:p>
            <a:p>
              <a:pPr algn="just">
                <a:spcBef>
                  <a:spcPts val="1200"/>
                </a:spcBef>
              </a:pPr>
              <a:r>
                <a:rPr lang="en-US" altLang="ja-JP" sz="2400" i="1" kern="100" dirty="0">
                  <a:effectLst/>
                  <a:cs typeface="Times New Roman" panose="02020603050405020304" pitchFamily="18" charset="0"/>
                </a:rPr>
                <a:t>x</a:t>
              </a:r>
              <a:r>
                <a:rPr lang="en-US" altLang="ja-JP" sz="2400" kern="100" dirty="0">
                  <a:effectLst/>
                  <a:cs typeface="Times New Roman" panose="02020603050405020304" pitchFamily="18" charset="0"/>
                </a:rPr>
                <a:t>〔m〕	</a:t>
              </a:r>
              <a:r>
                <a:rPr lang="ja-JP" altLang="en-US" sz="2400" kern="100" dirty="0">
                  <a:effectLst/>
                  <a:cs typeface="Times New Roman" panose="02020603050405020304" pitchFamily="18" charset="0"/>
                </a:rPr>
                <a:t>移動距離</a:t>
              </a:r>
              <a:endParaRPr lang="en-US" altLang="ja-JP" sz="2400" kern="100" dirty="0">
                <a:effectLst/>
                <a:cs typeface="Times New Roman" panose="02020603050405020304" pitchFamily="18" charset="0"/>
              </a:endParaRPr>
            </a:p>
            <a:p>
              <a:pPr algn="just">
                <a:spcBef>
                  <a:spcPts val="1200"/>
                </a:spcBef>
              </a:pPr>
              <a:r>
                <a:rPr lang="en-US" altLang="ja-JP" sz="2400" i="1" kern="100" dirty="0">
                  <a:cs typeface="Times New Roman" panose="02020603050405020304" pitchFamily="18" charset="0"/>
                </a:rPr>
                <a:t>v</a:t>
              </a:r>
              <a:r>
                <a:rPr lang="en-US" altLang="ja-JP" sz="2400" kern="100" dirty="0">
                  <a:cs typeface="Times New Roman" panose="02020603050405020304" pitchFamily="18" charset="0"/>
                </a:rPr>
                <a:t>〔m/s〕  	</a:t>
              </a:r>
              <a:r>
                <a:rPr lang="ja-JP" altLang="en-US" sz="2400" kern="100" dirty="0">
                  <a:cs typeface="Times New Roman" panose="02020603050405020304" pitchFamily="18" charset="0"/>
                </a:rPr>
                <a:t>速さ</a:t>
              </a:r>
              <a:endParaRPr lang="en-US" altLang="ja-JP" sz="2400" kern="100" dirty="0">
                <a:cs typeface="Times New Roman" panose="02020603050405020304" pitchFamily="18" charset="0"/>
              </a:endParaRPr>
            </a:p>
            <a:p>
              <a:pPr algn="just">
                <a:spcBef>
                  <a:spcPts val="1200"/>
                </a:spcBef>
              </a:pPr>
              <a:r>
                <a:rPr lang="en-US" altLang="ja-JP" sz="2400" i="1" kern="100" dirty="0">
                  <a:cs typeface="Times New Roman" panose="02020603050405020304" pitchFamily="18" charset="0"/>
                </a:rPr>
                <a:t>t</a:t>
              </a:r>
              <a:r>
                <a:rPr lang="en-US" altLang="ja-JP" sz="2400" kern="100" dirty="0">
                  <a:cs typeface="Times New Roman" panose="02020603050405020304" pitchFamily="18" charset="0"/>
                </a:rPr>
                <a:t>〔s〕       	</a:t>
              </a:r>
              <a:r>
                <a:rPr lang="ja-JP" altLang="en-US" sz="2400" kern="100" dirty="0">
                  <a:cs typeface="Times New Roman" panose="02020603050405020304" pitchFamily="18" charset="0"/>
                </a:rPr>
                <a:t>経過時間</a:t>
              </a:r>
              <a:endParaRPr lang="en-US" altLang="ja-JP" sz="2400" kern="100" dirty="0">
                <a:cs typeface="Times New Roman" panose="02020603050405020304" pitchFamily="18" charset="0"/>
              </a:endParaRPr>
            </a:p>
          </p:txBody>
        </p:sp>
        <p:sp>
          <p:nvSpPr>
            <p:cNvPr id="31" name="1 つの角を丸めた四角形 30">
              <a:extLst>
                <a:ext uri="{FF2B5EF4-FFF2-40B4-BE49-F238E27FC236}">
                  <a16:creationId xmlns:a16="http://schemas.microsoft.com/office/drawing/2014/main" id="{D58D1DE1-EFEA-B641-A9F8-C5DC391C626F}"/>
                </a:ext>
              </a:extLst>
            </p:cNvPr>
            <p:cNvSpPr/>
            <p:nvPr/>
          </p:nvSpPr>
          <p:spPr>
            <a:xfrm>
              <a:off x="6784559" y="2826359"/>
              <a:ext cx="5057518" cy="602637"/>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1 つの角を丸めた四角形 31">
              <a:extLst>
                <a:ext uri="{FF2B5EF4-FFF2-40B4-BE49-F238E27FC236}">
                  <a16:creationId xmlns:a16="http://schemas.microsoft.com/office/drawing/2014/main" id="{58331B60-DE51-AE45-92E9-FDF9CF81AE1E}"/>
                </a:ext>
              </a:extLst>
            </p:cNvPr>
            <p:cNvSpPr/>
            <p:nvPr/>
          </p:nvSpPr>
          <p:spPr>
            <a:xfrm flipH="1">
              <a:off x="629742" y="2826360"/>
              <a:ext cx="6907291" cy="60264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EBCDC797-71C7-4147-AE36-3EB928D0F733}"/>
                </a:ext>
              </a:extLst>
            </p:cNvPr>
            <p:cNvSpPr txBox="1"/>
            <p:nvPr/>
          </p:nvSpPr>
          <p:spPr>
            <a:xfrm>
              <a:off x="750044" y="2863151"/>
              <a:ext cx="2548365" cy="544573"/>
            </a:xfrm>
            <a:prstGeom prst="rect">
              <a:avLst/>
            </a:prstGeom>
            <a:noFill/>
            <a:ln>
              <a:noFill/>
            </a:ln>
          </p:spPr>
          <p:txBody>
            <a:bodyPr wrap="square" rtlCol="0">
              <a:spAutoFit/>
            </a:bodyPr>
            <a:lstStyle/>
            <a:p>
              <a:pPr algn="just">
                <a:lnSpc>
                  <a:spcPts val="3500"/>
                </a:lnSpc>
                <a:spcBef>
                  <a:spcPts val="1200"/>
                </a:spcBef>
              </a:pPr>
              <a:r>
                <a:rPr lang="ja-JP" altLang="en-US" sz="2800" b="1" kern="100" dirty="0">
                  <a:solidFill>
                    <a:schemeClr val="bg1"/>
                  </a:solidFill>
                  <a:latin typeface="+mn-ea"/>
                  <a:cs typeface="Times New Roman" panose="02020603050405020304" pitchFamily="18" charset="0"/>
                </a:rPr>
                <a:t> </a:t>
              </a:r>
              <a:r>
                <a:rPr lang="ja-JP" altLang="en-US" sz="2800" b="1" kern="100" dirty="0">
                  <a:solidFill>
                    <a:schemeClr val="bg1"/>
                  </a:solidFill>
                  <a:effectLst/>
                  <a:latin typeface="+mn-ea"/>
                  <a:cs typeface="Times New Roman" panose="02020603050405020304" pitchFamily="18" charset="0"/>
                </a:rPr>
                <a:t>等速直線運動</a:t>
              </a:r>
              <a:endParaRPr lang="ja-JP" altLang="ja-JP" sz="2800" b="1" kern="100" dirty="0">
                <a:solidFill>
                  <a:schemeClr val="bg1"/>
                </a:solidFill>
                <a:effectLst/>
                <a:latin typeface="+mn-ea"/>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4B868F51-BF50-4858-9955-3D0184D34878}"/>
                </a:ext>
              </a:extLst>
            </p:cNvPr>
            <p:cNvSpPr txBox="1"/>
            <p:nvPr/>
          </p:nvSpPr>
          <p:spPr>
            <a:xfrm>
              <a:off x="8303735" y="2948443"/>
              <a:ext cx="3267075" cy="400110"/>
            </a:xfrm>
            <a:prstGeom prst="rect">
              <a:avLst/>
            </a:prstGeom>
            <a:noFill/>
          </p:spPr>
          <p:txBody>
            <a:bodyPr wrap="square" rtlCol="0">
              <a:spAutoFit/>
            </a:bodyPr>
            <a:lstStyle/>
            <a:p>
              <a:pPr>
                <a:spcBef>
                  <a:spcPts val="1200"/>
                </a:spcBef>
              </a:pPr>
              <a:r>
                <a:rPr lang="ja-JP" altLang="en-US" sz="2000" b="1" kern="100" dirty="0">
                  <a:latin typeface="+mn-ea"/>
                  <a:cs typeface="Times New Roman" panose="02020603050405020304" pitchFamily="18" charset="0"/>
                </a:rPr>
                <a:t>直線上の運動で速さが一定</a:t>
              </a:r>
              <a:endParaRPr lang="ja-JP" altLang="ja-JP" sz="3200" b="1" kern="100" dirty="0">
                <a:effectLst/>
                <a:latin typeface="+mn-ea"/>
                <a:cs typeface="Times New Roman" panose="02020603050405020304" pitchFamily="18" charset="0"/>
              </a:endParaRPr>
            </a:p>
          </p:txBody>
        </p:sp>
        <p:sp>
          <p:nvSpPr>
            <p:cNvPr id="8" name="角丸四角形 7">
              <a:extLst>
                <a:ext uri="{FF2B5EF4-FFF2-40B4-BE49-F238E27FC236}">
                  <a16:creationId xmlns:a16="http://schemas.microsoft.com/office/drawing/2014/main" id="{B301C7DE-A0FB-434B-8718-C2277D2089CA}"/>
                </a:ext>
              </a:extLst>
            </p:cNvPr>
            <p:cNvSpPr/>
            <p:nvPr/>
          </p:nvSpPr>
          <p:spPr>
            <a:xfrm>
              <a:off x="629743" y="2826360"/>
              <a:ext cx="11212333" cy="3504866"/>
            </a:xfrm>
            <a:prstGeom prst="roundRect">
              <a:avLst>
                <a:gd name="adj" fmla="val 2204"/>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FF675D5A-ADC7-4347-A9D3-5501B9DEA5B1}"/>
                </a:ext>
              </a:extLst>
            </p:cNvPr>
            <p:cNvSpPr txBox="1"/>
            <p:nvPr/>
          </p:nvSpPr>
          <p:spPr>
            <a:xfrm>
              <a:off x="7718009" y="2976563"/>
              <a:ext cx="585726" cy="317748"/>
            </a:xfrm>
            <a:prstGeom prst="rect">
              <a:avLst/>
            </a:prstGeom>
            <a:solidFill>
              <a:srgbClr val="6AA3DC"/>
            </a:solidFill>
            <a:ln>
              <a:noFill/>
            </a:ln>
          </p:spPr>
          <p:txBody>
            <a:bodyPr wrap="square" lIns="72000" tIns="36000" rIns="36000" bIns="36000" rtlCol="0">
              <a:noAutofit/>
            </a:bodyPr>
            <a:lstStyle/>
            <a:p>
              <a:r>
                <a:rPr kumimoji="1" lang="ja-JP" altLang="en-US" b="1" dirty="0">
                  <a:solidFill>
                    <a:schemeClr val="bg1"/>
                  </a:solidFill>
                </a:rPr>
                <a:t>条件</a:t>
              </a:r>
            </a:p>
          </p:txBody>
        </p:sp>
      </p:gr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B </a:t>
            </a:r>
            <a:r>
              <a:rPr lang="zh-TW" altLang="en-US" sz="2400" dirty="0">
                <a:latin typeface="メイリオ" panose="020B0604030504040204" pitchFamily="50" charset="-128"/>
                <a:ea typeface="メイリオ" panose="020B0604030504040204" pitchFamily="50" charset="-128"/>
              </a:rPr>
              <a:t>等速直線運動</a:t>
            </a:r>
            <a:r>
              <a:rPr lang="en-US" altLang="zh-TW" sz="2400" dirty="0">
                <a:latin typeface="メイリオ" panose="020B0604030504040204" pitchFamily="50" charset="-128"/>
                <a:ea typeface="メイリオ" panose="020B0604030504040204" pitchFamily="50" charset="-128"/>
              </a:rPr>
              <a:t>(p.18-19)</a:t>
            </a:r>
            <a:endParaRPr lang="ja-JP" altLang="en-US" sz="2400" dirty="0">
              <a:latin typeface="+mn-ea"/>
              <a:ea typeface="+mn-ea"/>
            </a:endParaRPr>
          </a:p>
        </p:txBody>
      </p:sp>
      <p:sp>
        <p:nvSpPr>
          <p:cNvPr id="22" name="テキスト ボックス 21">
            <a:extLst>
              <a:ext uri="{FF2B5EF4-FFF2-40B4-BE49-F238E27FC236}">
                <a16:creationId xmlns:a16="http://schemas.microsoft.com/office/drawing/2014/main" id="{B9986108-0A48-4F96-ABDD-8C63EF8309DC}"/>
              </a:ext>
            </a:extLst>
          </p:cNvPr>
          <p:cNvSpPr txBox="1"/>
          <p:nvPr/>
        </p:nvSpPr>
        <p:spPr>
          <a:xfrm>
            <a:off x="629743" y="1621431"/>
            <a:ext cx="7952941" cy="1077218"/>
          </a:xfrm>
          <a:prstGeom prst="rect">
            <a:avLst/>
          </a:prstGeom>
          <a:noFill/>
        </p:spPr>
        <p:txBody>
          <a:bodyPr wrap="square" rtlCol="0">
            <a:spAutoFit/>
          </a:bodyPr>
          <a:lstStyle/>
          <a:p>
            <a:pPr algn="just">
              <a:spcBef>
                <a:spcPts val="1200"/>
              </a:spcBef>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直線上を一定の速さで進む物体の運動を</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等速直線運動</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a:t>
            </a:r>
            <a:endParaRPr lang="ja-JP"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98F44346-EDCE-4634-8527-4A6D733B4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922" y="4116661"/>
            <a:ext cx="6301740" cy="1623060"/>
          </a:xfrm>
          <a:prstGeom prst="rect">
            <a:avLst/>
          </a:prstGeom>
        </p:spPr>
      </p:pic>
    </p:spTree>
    <p:extLst>
      <p:ext uri="{BB962C8B-B14F-4D97-AF65-F5344CB8AC3E}">
        <p14:creationId xmlns:p14="http://schemas.microsoft.com/office/powerpoint/2010/main" val="423356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a:extLst>
              <a:ext uri="{FF2B5EF4-FFF2-40B4-BE49-F238E27FC236}">
                <a16:creationId xmlns:a16="http://schemas.microsoft.com/office/drawing/2014/main" id="{A211A59F-F0FB-4012-BF03-EA680CD28979}"/>
              </a:ext>
            </a:extLst>
          </p:cNvPr>
          <p:cNvSpPr>
            <a:spLocks noGrp="1"/>
          </p:cNvSpPr>
          <p:nvPr>
            <p:ph type="sldNum" sz="quarter" idx="4"/>
          </p:nvPr>
        </p:nvSpPr>
        <p:spPr/>
        <p:txBody>
          <a:bodyPr/>
          <a:lstStyle/>
          <a:p>
            <a:fld id="{C75C2A70-30D0-4958-BD5F-ACCF7D005EE8}" type="slidenum">
              <a:rPr lang="ja-JP" altLang="en-US" smtClean="0"/>
              <a:pPr/>
              <a:t>13</a:t>
            </a:fld>
            <a:endParaRPr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0" y="612443"/>
            <a:ext cx="12192000" cy="33450"/>
            <a:chOff x="0" y="612443"/>
            <a:chExt cx="12192000" cy="33450"/>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a:extLst>
              <a:ext uri="{FF2B5EF4-FFF2-40B4-BE49-F238E27FC236}">
                <a16:creationId xmlns:a16="http://schemas.microsoft.com/office/drawing/2014/main" id="{055A42BE-F168-4FC5-9233-19FB1DA99D56}"/>
              </a:ext>
            </a:extLst>
          </p:cNvPr>
          <p:cNvGrpSpPr/>
          <p:nvPr/>
        </p:nvGrpSpPr>
        <p:grpSpPr>
          <a:xfrm>
            <a:off x="922020" y="4446730"/>
            <a:ext cx="10870772" cy="400110"/>
            <a:chOff x="6749685" y="5211549"/>
            <a:chExt cx="10870772" cy="400110"/>
          </a:xfrm>
        </p:grpSpPr>
        <p:pic>
          <p:nvPicPr>
            <p:cNvPr id="35" name="図 34">
              <a:extLst>
                <a:ext uri="{FF2B5EF4-FFF2-40B4-BE49-F238E27FC236}">
                  <a16:creationId xmlns:a16="http://schemas.microsoft.com/office/drawing/2014/main" id="{90E0D503-85C7-4954-8EDF-B8BC77E37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36" name="テキスト ボックス 35">
              <a:extLst>
                <a:ext uri="{FF2B5EF4-FFF2-40B4-BE49-F238E27FC236}">
                  <a16:creationId xmlns:a16="http://schemas.microsoft.com/office/drawing/2014/main" id="{C55C3846-673E-486F-BD51-6BF5B840C863}"/>
                </a:ext>
              </a:extLst>
            </p:cNvPr>
            <p:cNvSpPr txBox="1"/>
            <p:nvPr/>
          </p:nvSpPr>
          <p:spPr>
            <a:xfrm>
              <a:off x="7020733" y="5211549"/>
              <a:ext cx="10599724" cy="400110"/>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等速直線運動をする模型自動車のストロボ写真</a:t>
              </a:r>
              <a:r>
                <a:rPr lang="en-US" altLang="ja-JP" sz="2000" kern="100" dirty="0">
                  <a:cs typeface="Times New Roman" panose="02020603050405020304" pitchFamily="18" charset="0"/>
                </a:rPr>
                <a:t>(</a:t>
              </a:r>
              <a:r>
                <a:rPr lang="ja-JP" altLang="en-US" sz="2000" kern="100" dirty="0">
                  <a:cs typeface="Times New Roman" panose="02020603050405020304" pitchFamily="18" charset="0"/>
                </a:rPr>
                <a:t>発光間隔 </a:t>
              </a:r>
              <a:r>
                <a:rPr lang="en-US" altLang="ja-JP" sz="2000" kern="100" dirty="0">
                  <a:cs typeface="Times New Roman" panose="02020603050405020304" pitchFamily="18" charset="0"/>
                </a:rPr>
                <a:t>0.2 s</a:t>
              </a:r>
              <a:r>
                <a:rPr lang="ja-JP" altLang="en-US" sz="2000" kern="100" dirty="0">
                  <a:cs typeface="Times New Roman" panose="02020603050405020304" pitchFamily="18" charset="0"/>
                </a:rPr>
                <a:t>，目盛り単位 </a:t>
              </a:r>
              <a:r>
                <a:rPr lang="en-US" altLang="ja-JP" sz="2000" kern="100" dirty="0">
                  <a:cs typeface="Times New Roman" panose="02020603050405020304" pitchFamily="18" charset="0"/>
                </a:rPr>
                <a:t>cm) </a:t>
              </a:r>
              <a:endParaRPr lang="ja-JP" altLang="en-US" sz="2000" kern="100" dirty="0">
                <a:cs typeface="Times New Roman" panose="02020603050405020304" pitchFamily="18" charset="0"/>
              </a:endParaRPr>
            </a:p>
          </p:txBody>
        </p:sp>
      </p:grpSp>
      <p:sp>
        <p:nvSpPr>
          <p:cNvPr id="19" name="タイトル 1">
            <a:extLst>
              <a:ext uri="{FF2B5EF4-FFF2-40B4-BE49-F238E27FC236}">
                <a16:creationId xmlns:a16="http://schemas.microsoft.com/office/drawing/2014/main" id="{94E611D3-6F54-45B8-B19E-7DF2DF6F33CE}"/>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B </a:t>
            </a:r>
            <a:r>
              <a:rPr lang="zh-TW" altLang="en-US" sz="2400" dirty="0">
                <a:latin typeface="メイリオ" panose="020B0604030504040204" pitchFamily="50" charset="-128"/>
                <a:ea typeface="メイリオ" panose="020B0604030504040204" pitchFamily="50" charset="-128"/>
              </a:rPr>
              <a:t>等速直線運動</a:t>
            </a:r>
            <a:r>
              <a:rPr lang="en-US" altLang="zh-TW" sz="2400" dirty="0">
                <a:latin typeface="メイリオ" panose="020B0604030504040204" pitchFamily="50" charset="-128"/>
                <a:ea typeface="メイリオ" panose="020B0604030504040204" pitchFamily="50" charset="-128"/>
              </a:rPr>
              <a:t>(p.18-19)</a:t>
            </a:r>
            <a:endParaRPr lang="ja-JP" altLang="en-US" sz="2400" dirty="0">
              <a:latin typeface="+mn-ea"/>
              <a:ea typeface="+mn-ea"/>
            </a:endParaRPr>
          </a:p>
        </p:txBody>
      </p:sp>
      <p:pic>
        <p:nvPicPr>
          <p:cNvPr id="24" name="図 23">
            <a:extLst>
              <a:ext uri="{FF2B5EF4-FFF2-40B4-BE49-F238E27FC236}">
                <a16:creationId xmlns:a16="http://schemas.microsoft.com/office/drawing/2014/main" id="{89AA1443-D7C5-43BF-AAAF-216FC5EA0914}"/>
              </a:ext>
            </a:extLst>
          </p:cNvPr>
          <p:cNvPicPr>
            <a:picLocks noChangeAspect="1"/>
          </p:cNvPicPr>
          <p:nvPr/>
        </p:nvPicPr>
        <p:blipFill>
          <a:blip r:embed="rId4"/>
          <a:stretch>
            <a:fillRect/>
          </a:stretch>
        </p:blipFill>
        <p:spPr>
          <a:xfrm>
            <a:off x="10563503" y="2066966"/>
            <a:ext cx="1054100" cy="444500"/>
          </a:xfrm>
          <a:prstGeom prst="rect">
            <a:avLst/>
          </a:prstGeom>
        </p:spPr>
      </p:pic>
      <p:pic>
        <p:nvPicPr>
          <p:cNvPr id="4" name="図 3">
            <a:extLst>
              <a:ext uri="{FF2B5EF4-FFF2-40B4-BE49-F238E27FC236}">
                <a16:creationId xmlns:a16="http://schemas.microsoft.com/office/drawing/2014/main" id="{B7749AAF-67C5-402C-BF27-BD6A87DE1F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020" y="2835948"/>
            <a:ext cx="10347960" cy="1531620"/>
          </a:xfrm>
          <a:prstGeom prst="rect">
            <a:avLst/>
          </a:prstGeom>
        </p:spPr>
      </p:pic>
    </p:spTree>
    <p:extLst>
      <p:ext uri="{BB962C8B-B14F-4D97-AF65-F5344CB8AC3E}">
        <p14:creationId xmlns:p14="http://schemas.microsoft.com/office/powerpoint/2010/main" val="249783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bg1"/>
                  </a:solidFill>
                </a:rPr>
                <a:t>３</a:t>
              </a:r>
              <a:endParaRPr kumimoji="1" lang="ja-JP" altLang="en-US" sz="3000" b="1" dirty="0">
                <a:solidFill>
                  <a:schemeClr val="bg1"/>
                </a:solidFill>
              </a:endParaRP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4" y="891568"/>
            <a:ext cx="10312796" cy="1569660"/>
          </a:xfrm>
          <a:prstGeom prst="rect">
            <a:avLst/>
          </a:prstGeom>
          <a:noFill/>
        </p:spPr>
        <p:txBody>
          <a:bodyPr wrap="square" rtlCol="0">
            <a:spAutoFit/>
          </a:bodyPr>
          <a:lstStyle/>
          <a:p>
            <a:pPr algn="just">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長い直線道路を一定の速さで走る自転車が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30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間に</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gn="just">
              <a:tabLst>
                <a:tab pos="271463" algn="l"/>
              </a:tabLst>
            </a:pP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75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進んだ。自転車の速さを求めよ。また，</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50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間に</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gn="just">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進む距離を求めよ。</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14</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タイトル 1">
            <a:extLst>
              <a:ext uri="{FF2B5EF4-FFF2-40B4-BE49-F238E27FC236}">
                <a16:creationId xmlns:a16="http://schemas.microsoft.com/office/drawing/2014/main" id="{E38BF4DE-6F00-410B-81E9-DB0C1A1A3603}"/>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B </a:t>
            </a:r>
            <a:r>
              <a:rPr lang="zh-TW" altLang="en-US" sz="2400" dirty="0">
                <a:latin typeface="メイリオ" panose="020B0604030504040204" pitchFamily="50" charset="-128"/>
                <a:ea typeface="メイリオ" panose="020B0604030504040204" pitchFamily="50" charset="-128"/>
              </a:rPr>
              <a:t>等速直線運動</a:t>
            </a:r>
            <a:r>
              <a:rPr lang="en-US" altLang="zh-TW" sz="2400" dirty="0">
                <a:latin typeface="メイリオ" panose="020B0604030504040204" pitchFamily="50" charset="-128"/>
                <a:ea typeface="メイリオ" panose="020B0604030504040204" pitchFamily="50" charset="-128"/>
              </a:rPr>
              <a:t>(p.18-19)</a:t>
            </a:r>
            <a:endParaRPr lang="ja-JP" altLang="en-US" sz="2400" dirty="0">
              <a:latin typeface="+mn-ea"/>
              <a:ea typeface="+mn-ea"/>
            </a:endParaRPr>
          </a:p>
        </p:txBody>
      </p:sp>
      <p:pic>
        <p:nvPicPr>
          <p:cNvPr id="16" name="図 15">
            <a:extLst>
              <a:ext uri="{FF2B5EF4-FFF2-40B4-BE49-F238E27FC236}">
                <a16:creationId xmlns:a16="http://schemas.microsoft.com/office/drawing/2014/main" id="{D0A7F321-326B-4006-ABF8-DD6AFD8EB5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2461228"/>
            <a:ext cx="1072603" cy="547474"/>
          </a:xfrm>
          <a:prstGeom prst="rect">
            <a:avLst/>
          </a:prstGeom>
        </p:spPr>
      </p:pic>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50CBB6E3-BD2C-4D46-A20C-63E83BA8E6BD}"/>
                  </a:ext>
                </a:extLst>
              </p:cNvPr>
              <p:cNvSpPr txBox="1"/>
              <p:nvPr/>
            </p:nvSpPr>
            <p:spPr>
              <a:xfrm>
                <a:off x="1510903" y="2461228"/>
                <a:ext cx="10576322" cy="2762423"/>
              </a:xfrm>
              <a:prstGeom prst="rect">
                <a:avLst/>
              </a:prstGeom>
              <a:noFill/>
            </p:spPr>
            <p:txBody>
              <a:bodyPr wrap="square" rtlCol="0">
                <a:spAutoFit/>
              </a:bodyPr>
              <a:lstStyle/>
              <a:p>
                <a:pPr>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自転車の速さを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とすると，</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nSpc>
                    <a:spcPct val="125000"/>
                  </a:lnSpc>
                  <a:tabLst>
                    <a:tab pos="271463" algn="l"/>
                  </a:tabLst>
                </a:pP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v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b="0" i="0" kern="100" smtClean="0">
                            <a:latin typeface="Century Schoolbook" panose="02040604050505020304" pitchFamily="18" charset="0"/>
                            <a:ea typeface="UD デジタル 教科書体 NP-R" panose="02020400000000000000" pitchFamily="18" charset="-128"/>
                            <a:cs typeface="Times New Roman" panose="02020603050405020304" pitchFamily="18" charset="0"/>
                          </a:rPr>
                          <m:t>75</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 </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m</m:t>
                        </m:r>
                      </m:num>
                      <m:den>
                        <m:r>
                          <m:rPr>
                            <m:nor/>
                          </m:rPr>
                          <a:rPr lang="en-US" altLang="ja-JP" sz="3200" b="0" i="0" kern="100" smtClean="0">
                            <a:latin typeface="Century Schoolbook" panose="02040604050505020304" pitchFamily="18" charset="0"/>
                            <a:ea typeface="UD デジタル 教科書体 NP-R" panose="02020400000000000000" pitchFamily="18" charset="-128"/>
                            <a:cs typeface="Times New Roman" panose="02020603050405020304" pitchFamily="18" charset="0"/>
                          </a:rPr>
                          <m:t>30</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 </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s</m:t>
                        </m:r>
                      </m:den>
                    </m:f>
                    <m:r>
                      <m:rPr>
                        <m:nor/>
                      </m:rPr>
                      <a:rPr lang="en-US" altLang="ja-JP" sz="3200" i="0" kern="100">
                        <a:latin typeface="Century Schoolbook" panose="02040604050505020304" pitchFamily="18" charset="0"/>
                        <a:ea typeface="UD デジタル 教科書体 NP-R" panose="02020400000000000000" pitchFamily="18" charset="-128"/>
                        <a:cs typeface="Times New Roman" panose="02020603050405020304" pitchFamily="18" charset="0"/>
                      </a:rPr>
                      <m:t> </m:t>
                    </m:r>
                  </m:oMath>
                </a14:m>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2.5 m/s</a:t>
                </a:r>
              </a:p>
              <a:p>
                <a:pPr>
                  <a:lnSpc>
                    <a:spcPct val="125000"/>
                  </a:lnSpc>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また，この自転車が</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50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間に進む距離を</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とすると，</a:t>
                </a:r>
              </a:p>
              <a:p>
                <a:pPr marL="271463" indent="-271463" algn="just">
                  <a:lnSpc>
                    <a:spcPct val="125000"/>
                  </a:lnSpc>
                  <a:tabLst>
                    <a:tab pos="271463" algn="l"/>
                  </a:tabLst>
                </a:pP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x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a:t>
                </a:r>
                <a14:m>
                  <m:oMath xmlns:m="http://schemas.openxmlformats.org/officeDocument/2006/math">
                    <m:r>
                      <a:rPr lang="en-US" altLang="ja-JP" sz="3200" b="0" i="0" kern="100" smtClean="0">
                        <a:latin typeface="Cambria Math" panose="02040503050406030204" pitchFamily="18" charset="0"/>
                        <a:cs typeface="Times New Roman" panose="02020603050405020304" pitchFamily="18" charset="0"/>
                      </a:rPr>
                      <m:t>.</m:t>
                    </m:r>
                  </m:oMath>
                </a14:m>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5 m/s×50 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125 m</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1.3×10</a:t>
                </a:r>
                <a:r>
                  <a:rPr lang="en-US" altLang="ja-JP" sz="3200" kern="100" baseline="30000" dirty="0">
                    <a:latin typeface="Century Schoolbook" panose="02040604050505020304" pitchFamily="18" charset="0"/>
                    <a:ea typeface="UD デジタル 教科書体 NP-R" panose="02020400000000000000" pitchFamily="18" charset="-128"/>
                    <a:cs typeface="Times New Roman" panose="02020603050405020304" pitchFamily="18" charset="0"/>
                  </a:rPr>
                  <a:t>2</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m</a:t>
                </a:r>
              </a:p>
            </p:txBody>
          </p:sp>
        </mc:Choice>
        <mc:Fallback xmlns="">
          <p:sp>
            <p:nvSpPr>
              <p:cNvPr id="21" name="テキスト ボックス 20">
                <a:extLst>
                  <a:ext uri="{FF2B5EF4-FFF2-40B4-BE49-F238E27FC236}">
                    <a16:creationId xmlns:a16="http://schemas.microsoft.com/office/drawing/2014/main" id="{50CBB6E3-BD2C-4D46-A20C-63E83BA8E6BD}"/>
                  </a:ext>
                </a:extLst>
              </p:cNvPr>
              <p:cNvSpPr txBox="1">
                <a:spLocks noRot="1" noChangeAspect="1" noMove="1" noResize="1" noEditPoints="1" noAdjustHandles="1" noChangeArrowheads="1" noChangeShapeType="1" noTextEdit="1"/>
              </p:cNvSpPr>
              <p:nvPr/>
            </p:nvSpPr>
            <p:spPr>
              <a:xfrm>
                <a:off x="1510903" y="2461228"/>
                <a:ext cx="10576322" cy="2762423"/>
              </a:xfrm>
              <a:prstGeom prst="rect">
                <a:avLst/>
              </a:prstGeom>
              <a:blipFill>
                <a:blip r:embed="rId5"/>
                <a:stretch>
                  <a:fillRect l="-1499" t="-3753" r="-5072" b="-6843"/>
                </a:stretch>
              </a:blipFill>
            </p:spPr>
            <p:txBody>
              <a:bodyPr/>
              <a:lstStyle/>
              <a:p>
                <a:r>
                  <a:rPr lang="ja-JP" altLang="en-US">
                    <a:noFill/>
                  </a:rPr>
                  <a:t> </a:t>
                </a:r>
              </a:p>
            </p:txBody>
          </p:sp>
        </mc:Fallback>
      </mc:AlternateContent>
      <p:pic>
        <p:nvPicPr>
          <p:cNvPr id="24" name="図 23">
            <a:extLst>
              <a:ext uri="{FF2B5EF4-FFF2-40B4-BE49-F238E27FC236}">
                <a16:creationId xmlns:a16="http://schemas.microsoft.com/office/drawing/2014/main" id="{8D82732B-F729-464B-9D36-1FED163B6D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04" y="5900000"/>
            <a:ext cx="1072603" cy="547474"/>
          </a:xfrm>
          <a:prstGeom prst="rect">
            <a:avLst/>
          </a:prstGeom>
        </p:spPr>
      </p:pic>
      <p:sp>
        <p:nvSpPr>
          <p:cNvPr id="25" name="テキスト ボックス 24">
            <a:extLst>
              <a:ext uri="{FF2B5EF4-FFF2-40B4-BE49-F238E27FC236}">
                <a16:creationId xmlns:a16="http://schemas.microsoft.com/office/drawing/2014/main" id="{2A09A8BC-6757-41CE-8A9E-2E004F20D097}"/>
              </a:ext>
            </a:extLst>
          </p:cNvPr>
          <p:cNvSpPr txBox="1"/>
          <p:nvPr/>
        </p:nvSpPr>
        <p:spPr>
          <a:xfrm>
            <a:off x="1510904" y="5877405"/>
            <a:ext cx="10312796" cy="592663"/>
          </a:xfrm>
          <a:prstGeom prst="rect">
            <a:avLst/>
          </a:prstGeom>
          <a:noFill/>
        </p:spPr>
        <p:txBody>
          <a:bodyPr wrap="square" rtlCol="0">
            <a:spAutoFit/>
          </a:bodyPr>
          <a:lstStyle/>
          <a:p>
            <a:pPr marL="271463" indent="-271463" algn="just">
              <a:lnSpc>
                <a:spcPts val="4000"/>
              </a:lnSpc>
              <a:tabLst>
                <a:tab pos="271463" algn="l"/>
              </a:tabLst>
            </a:pPr>
            <a:r>
              <a:rPr lang="en-US" altLang="ja-JP" sz="3200" kern="100" dirty="0">
                <a:solidFill>
                  <a:srgbClr val="FF0000"/>
                </a:solidFill>
                <a:cs typeface="Times New Roman" panose="02020603050405020304" pitchFamily="18" charset="0"/>
              </a:rPr>
              <a:t>2.5 m/s</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1.3×10</a:t>
            </a:r>
            <a:r>
              <a:rPr lang="en-US" altLang="ja-JP" sz="3200" kern="100" baseline="30000" dirty="0">
                <a:solidFill>
                  <a:srgbClr val="FF0000"/>
                </a:solidFill>
                <a:cs typeface="Times New Roman" panose="02020603050405020304" pitchFamily="18" charset="0"/>
              </a:rPr>
              <a:t>2</a:t>
            </a:r>
            <a:r>
              <a:rPr lang="en-US" altLang="ja-JP" sz="3200" kern="100" dirty="0">
                <a:solidFill>
                  <a:srgbClr val="FF0000"/>
                </a:solidFill>
                <a:cs typeface="Times New Roman" panose="02020603050405020304" pitchFamily="18" charset="0"/>
              </a:rPr>
              <a:t> m</a:t>
            </a:r>
          </a:p>
        </p:txBody>
      </p:sp>
    </p:spTree>
    <p:extLst>
      <p:ext uri="{BB962C8B-B14F-4D97-AF65-F5344CB8AC3E}">
        <p14:creationId xmlns:p14="http://schemas.microsoft.com/office/powerpoint/2010/main" val="401721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15</a:t>
            </a:fld>
            <a:endParaRPr lang="ja-JP" altLang="en-US" dirty="0"/>
          </a:p>
        </p:txBody>
      </p:sp>
      <p:sp>
        <p:nvSpPr>
          <p:cNvPr id="24" name="1 つの角を丸めた四角形 23">
            <a:extLst>
              <a:ext uri="{FF2B5EF4-FFF2-40B4-BE49-F238E27FC236}">
                <a16:creationId xmlns:a16="http://schemas.microsoft.com/office/drawing/2014/main" id="{715D22A1-6A26-3E45-AEFA-2DD14D1E446A}"/>
              </a:ext>
            </a:extLst>
          </p:cNvPr>
          <p:cNvSpPr/>
          <p:nvPr/>
        </p:nvSpPr>
        <p:spPr>
          <a:xfrm flipV="1">
            <a:off x="-3" y="607512"/>
            <a:ext cx="7822197"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6" y="607523"/>
            <a:ext cx="12192006" cy="382291"/>
            <a:chOff x="-6" y="607523"/>
            <a:chExt cx="12192006" cy="382291"/>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8" name="直角三角形 27">
              <a:extLst>
                <a:ext uri="{FF2B5EF4-FFF2-40B4-BE49-F238E27FC236}">
                  <a16:creationId xmlns:a16="http://schemas.microsoft.com/office/drawing/2014/main" id="{E25B3EF4-2E9F-1A4F-979C-96E5D921C2AA}"/>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1">
            <a:extLst>
              <a:ext uri="{FF2B5EF4-FFF2-40B4-BE49-F238E27FC236}">
                <a16:creationId xmlns:a16="http://schemas.microsoft.com/office/drawing/2014/main" id="{D055187C-3C00-854C-8B77-8CA95425D0CA}"/>
              </a:ext>
            </a:extLst>
          </p:cNvPr>
          <p:cNvSpPr txBox="1">
            <a:spLocks/>
          </p:cNvSpPr>
          <p:nvPr/>
        </p:nvSpPr>
        <p:spPr>
          <a:xfrm>
            <a:off x="285540" y="665045"/>
            <a:ext cx="7067760"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ja-JP" altLang="en-US" sz="4000" b="1" dirty="0">
                <a:solidFill>
                  <a:schemeClr val="bg1"/>
                </a:solidFill>
                <a:latin typeface="+mn-ea"/>
                <a:ea typeface="+mn-ea"/>
              </a:rPr>
              <a:t>２ 等速直線運動を表すグラフ</a:t>
            </a:r>
            <a:endParaRPr lang="ja-JP" altLang="en-US" sz="3600" b="1" dirty="0">
              <a:solidFill>
                <a:schemeClr val="bg1"/>
              </a:solidFill>
              <a:latin typeface="+mn-ea"/>
              <a:ea typeface="+mn-ea"/>
            </a:endParaRPr>
          </a:p>
        </p:txBody>
      </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B </a:t>
            </a:r>
            <a:r>
              <a:rPr lang="zh-TW" altLang="en-US" sz="2400" dirty="0">
                <a:latin typeface="メイリオ" panose="020B0604030504040204" pitchFamily="50" charset="-128"/>
                <a:ea typeface="メイリオ" panose="020B0604030504040204" pitchFamily="50" charset="-128"/>
              </a:rPr>
              <a:t>等速直線運動</a:t>
            </a:r>
            <a:r>
              <a:rPr lang="en-US" altLang="zh-TW" sz="2400" dirty="0">
                <a:latin typeface="メイリオ" panose="020B0604030504040204" pitchFamily="50" charset="-128"/>
                <a:ea typeface="メイリオ" panose="020B0604030504040204" pitchFamily="50" charset="-128"/>
              </a:rPr>
              <a:t>(p.18-19)</a:t>
            </a:r>
            <a:endParaRPr lang="ja-JP" altLang="en-US" sz="2400" dirty="0">
              <a:latin typeface="+mn-ea"/>
              <a:ea typeface="+mn-ea"/>
            </a:endParaRPr>
          </a:p>
        </p:txBody>
      </p:sp>
      <p:sp>
        <p:nvSpPr>
          <p:cNvPr id="22" name="テキスト ボックス 21">
            <a:extLst>
              <a:ext uri="{FF2B5EF4-FFF2-40B4-BE49-F238E27FC236}">
                <a16:creationId xmlns:a16="http://schemas.microsoft.com/office/drawing/2014/main" id="{B9986108-0A48-4F96-ABDD-8C63EF8309DC}"/>
              </a:ext>
            </a:extLst>
          </p:cNvPr>
          <p:cNvSpPr txBox="1"/>
          <p:nvPr/>
        </p:nvSpPr>
        <p:spPr>
          <a:xfrm>
            <a:off x="629743" y="1621431"/>
            <a:ext cx="6723557" cy="3847207"/>
          </a:xfrm>
          <a:prstGeom prst="rect">
            <a:avLst/>
          </a:prstGeom>
          <a:noFill/>
        </p:spPr>
        <p:txBody>
          <a:bodyPr wrap="square" rtlCol="0">
            <a:spAutoFit/>
          </a:bodyPr>
          <a:lstStyle/>
          <a:p>
            <a:pPr algn="just">
              <a:spcBef>
                <a:spcPts val="1200"/>
              </a:spcBef>
            </a:pPr>
            <a:r>
              <a:rPr lang="ja-JP" altLang="en-US" sz="3200" kern="100" dirty="0">
                <a:cs typeface="Times New Roman" panose="02020603050405020304" pitchFamily="18" charset="0"/>
              </a:rPr>
              <a: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物体が等速直線運動をする場合，移動距離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と経過時間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との関係を表す</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グラフは傾きが</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一定</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の直線となる。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cs typeface="Times New Roman" panose="02020603050405020304" pitchFamily="18" charset="0"/>
            </a:endParaRPr>
          </a:p>
          <a:p>
            <a:pPr algn="just">
              <a:spcBef>
                <a:spcPts val="1200"/>
              </a:spcBef>
            </a:pPr>
            <a:r>
              <a:rPr lang="ja-JP" altLang="en-US" sz="3200" kern="100" dirty="0">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グラフの傾きは，物体の</a:t>
            </a:r>
            <a:b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b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速さ </a:t>
            </a:r>
            <a:r>
              <a:rPr lang="en-US" altLang="ja-JP" sz="3200" b="1" i="1" kern="100" dirty="0">
                <a:solidFill>
                  <a:srgbClr val="FF0000"/>
                </a:solidFill>
                <a:cs typeface="Times New Roman" panose="02020603050405020304" pitchFamily="18" charset="0"/>
              </a:rPr>
              <a:t>v</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を表している。</a:t>
            </a:r>
            <a:endParaRPr lang="ja-JP"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25" name="図 24">
            <a:extLst>
              <a:ext uri="{FF2B5EF4-FFF2-40B4-BE49-F238E27FC236}">
                <a16:creationId xmlns:a16="http://schemas.microsoft.com/office/drawing/2014/main" id="{A184B6FF-B41C-4986-8AA5-B6383A8CF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376" y="1617633"/>
            <a:ext cx="3611880" cy="3147060"/>
          </a:xfrm>
          <a:prstGeom prst="rect">
            <a:avLst/>
          </a:prstGeom>
        </p:spPr>
      </p:pic>
      <p:grpSp>
        <p:nvGrpSpPr>
          <p:cNvPr id="35" name="グループ化 34">
            <a:extLst>
              <a:ext uri="{FF2B5EF4-FFF2-40B4-BE49-F238E27FC236}">
                <a16:creationId xmlns:a16="http://schemas.microsoft.com/office/drawing/2014/main" id="{6E4D08A9-080E-4E76-A682-58E474C80D88}"/>
              </a:ext>
            </a:extLst>
          </p:cNvPr>
          <p:cNvGrpSpPr/>
          <p:nvPr/>
        </p:nvGrpSpPr>
        <p:grpSpPr>
          <a:xfrm>
            <a:off x="7950376" y="4847723"/>
            <a:ext cx="4063365" cy="400110"/>
            <a:chOff x="6749685" y="5211549"/>
            <a:chExt cx="7750476" cy="400110"/>
          </a:xfrm>
        </p:grpSpPr>
        <p:pic>
          <p:nvPicPr>
            <p:cNvPr id="36" name="図 35">
              <a:extLst>
                <a:ext uri="{FF2B5EF4-FFF2-40B4-BE49-F238E27FC236}">
                  <a16:creationId xmlns:a16="http://schemas.microsoft.com/office/drawing/2014/main" id="{0E0B79A0-0160-4601-841D-AA92546FA5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37" name="テキスト ボックス 36">
              <a:extLst>
                <a:ext uri="{FF2B5EF4-FFF2-40B4-BE49-F238E27FC236}">
                  <a16:creationId xmlns:a16="http://schemas.microsoft.com/office/drawing/2014/main" id="{4C9CAF73-2620-4EAA-A008-9028A31B02AF}"/>
                </a:ext>
              </a:extLst>
            </p:cNvPr>
            <p:cNvSpPr txBox="1"/>
            <p:nvPr/>
          </p:nvSpPr>
          <p:spPr>
            <a:xfrm>
              <a:off x="7020733" y="5211549"/>
              <a:ext cx="7479428" cy="400110"/>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等速直線運動の</a:t>
              </a:r>
              <a:r>
                <a:rPr lang="ja-JP" altLang="en-US" sz="2000" b="1" i="1" kern="100" dirty="0">
                  <a:cs typeface="Times New Roman" panose="02020603050405020304" pitchFamily="18" charset="0"/>
                </a:rPr>
                <a:t> </a:t>
              </a:r>
              <a:r>
                <a:rPr lang="en-US" altLang="ja-JP" sz="2000" b="1" i="1" kern="100" dirty="0">
                  <a:cs typeface="Times New Roman" panose="02020603050405020304" pitchFamily="18" charset="0"/>
                </a:rPr>
                <a:t>x</a:t>
              </a:r>
              <a:r>
                <a:rPr lang="en-US" altLang="ja-JP" sz="2000" b="1" kern="100" dirty="0">
                  <a:cs typeface="Times New Roman" panose="02020603050405020304" pitchFamily="18" charset="0"/>
                </a:rPr>
                <a:t>-</a:t>
              </a:r>
              <a:r>
                <a:rPr lang="en-US" altLang="ja-JP" sz="2000" b="1" i="1" kern="100" dirty="0">
                  <a:cs typeface="Times New Roman" panose="02020603050405020304" pitchFamily="18" charset="0"/>
                </a:rPr>
                <a:t>t</a:t>
              </a:r>
              <a:r>
                <a:rPr lang="en-US" altLang="ja-JP" sz="2000" b="1" kern="100" dirty="0">
                  <a:cs typeface="Times New Roman" panose="02020603050405020304" pitchFamily="18" charset="0"/>
                </a:rPr>
                <a:t> </a:t>
              </a:r>
              <a:r>
                <a:rPr lang="ja-JP" altLang="en-US" sz="2000" b="1" kern="100" dirty="0">
                  <a:cs typeface="Times New Roman" panose="02020603050405020304" pitchFamily="18" charset="0"/>
                </a:rPr>
                <a:t>グラフ</a:t>
              </a:r>
              <a:endParaRPr lang="ja-JP" altLang="en-US" sz="2000" kern="100" dirty="0">
                <a:cs typeface="Times New Roman" panose="02020603050405020304" pitchFamily="18" charset="0"/>
              </a:endParaRPr>
            </a:p>
          </p:txBody>
        </p:sp>
      </p:grpSp>
    </p:spTree>
    <p:extLst>
      <p:ext uri="{BB962C8B-B14F-4D97-AF65-F5344CB8AC3E}">
        <p14:creationId xmlns:p14="http://schemas.microsoft.com/office/powerpoint/2010/main" val="408668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16</a:t>
            </a:fld>
            <a:endParaRPr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0" y="612443"/>
            <a:ext cx="12192000" cy="33450"/>
            <a:chOff x="0" y="612443"/>
            <a:chExt cx="12192000" cy="33450"/>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1">
            <a:extLst>
              <a:ext uri="{FF2B5EF4-FFF2-40B4-BE49-F238E27FC236}">
                <a16:creationId xmlns:a16="http://schemas.microsoft.com/office/drawing/2014/main" id="{D055187C-3C00-854C-8B77-8CA95425D0CA}"/>
              </a:ext>
            </a:extLst>
          </p:cNvPr>
          <p:cNvSpPr txBox="1">
            <a:spLocks/>
          </p:cNvSpPr>
          <p:nvPr/>
        </p:nvSpPr>
        <p:spPr>
          <a:xfrm>
            <a:off x="285540" y="665045"/>
            <a:ext cx="7067760"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ja-JP" altLang="en-US" sz="4000" b="1" dirty="0">
                <a:solidFill>
                  <a:schemeClr val="bg1"/>
                </a:solidFill>
                <a:latin typeface="+mn-ea"/>
                <a:ea typeface="+mn-ea"/>
              </a:rPr>
              <a:t>２ 等速直線運動を表すグラフ</a:t>
            </a:r>
            <a:endParaRPr lang="ja-JP" altLang="en-US" sz="3600" b="1" dirty="0">
              <a:solidFill>
                <a:schemeClr val="bg1"/>
              </a:solidFill>
              <a:latin typeface="+mn-ea"/>
              <a:ea typeface="+mn-ea"/>
            </a:endParaRPr>
          </a:p>
        </p:txBody>
      </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B </a:t>
            </a:r>
            <a:r>
              <a:rPr lang="zh-TW" altLang="en-US" sz="2400" dirty="0">
                <a:latin typeface="メイリオ" panose="020B0604030504040204" pitchFamily="50" charset="-128"/>
                <a:ea typeface="メイリオ" panose="020B0604030504040204" pitchFamily="50" charset="-128"/>
              </a:rPr>
              <a:t>等速直線運動</a:t>
            </a:r>
            <a:r>
              <a:rPr lang="en-US" altLang="zh-TW" sz="2400" dirty="0">
                <a:latin typeface="メイリオ" panose="020B0604030504040204" pitchFamily="50" charset="-128"/>
                <a:ea typeface="メイリオ" panose="020B0604030504040204" pitchFamily="50" charset="-128"/>
              </a:rPr>
              <a:t>(p.18-19)</a:t>
            </a:r>
            <a:endParaRPr lang="ja-JP" altLang="en-US" sz="2400" dirty="0">
              <a:latin typeface="+mn-ea"/>
              <a:ea typeface="+mn-ea"/>
            </a:endParaRPr>
          </a:p>
        </p:txBody>
      </p:sp>
      <p:sp>
        <p:nvSpPr>
          <p:cNvPr id="22" name="テキスト ボックス 21">
            <a:extLst>
              <a:ext uri="{FF2B5EF4-FFF2-40B4-BE49-F238E27FC236}">
                <a16:creationId xmlns:a16="http://schemas.microsoft.com/office/drawing/2014/main" id="{B9986108-0A48-4F96-ABDD-8C63EF8309DC}"/>
              </a:ext>
            </a:extLst>
          </p:cNvPr>
          <p:cNvSpPr txBox="1"/>
          <p:nvPr/>
        </p:nvSpPr>
        <p:spPr>
          <a:xfrm>
            <a:off x="629743" y="1621431"/>
            <a:ext cx="6723557" cy="4339650"/>
          </a:xfrm>
          <a:prstGeom prst="rect">
            <a:avLst/>
          </a:prstGeom>
          <a:noFill/>
        </p:spPr>
        <p:txBody>
          <a:bodyPr wrap="square" rtlCol="0">
            <a:spAutoFit/>
          </a:bodyPr>
          <a:lstStyle/>
          <a:p>
            <a:pPr algn="just">
              <a:spcBef>
                <a:spcPts val="1200"/>
              </a:spcBef>
            </a:pPr>
            <a:r>
              <a:rPr lang="ja-JP" altLang="en-US" sz="3200" kern="100" dirty="0">
                <a:cs typeface="Times New Roman" panose="02020603050405020304" pitchFamily="18" charset="0"/>
              </a:rPr>
              <a: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物体が等速直線運動をする場合，速さ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と経過時間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との関係を表す</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グラフは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軸に</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平行</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な直線となる。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cs typeface="Times New Roman" panose="02020603050405020304" pitchFamily="18" charset="0"/>
            </a:endParaRPr>
          </a:p>
          <a:p>
            <a:pPr algn="just">
              <a:spcBef>
                <a:spcPts val="1200"/>
              </a:spcBef>
            </a:pPr>
            <a:r>
              <a:rPr lang="ja-JP" altLang="en-US" sz="3200" kern="100" dirty="0">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間の</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移動距離</a:t>
            </a:r>
            <a:r>
              <a:rPr lang="en-US" altLang="ja-JP" sz="3200" kern="100" dirty="0">
                <a:cs typeface="Times New Roman" panose="02020603050405020304" pitchFamily="18" charset="0"/>
              </a:rPr>
              <a: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は，その間の</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グラフと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軸で囲まれた部分の面積で表される。</a:t>
            </a:r>
            <a:endParaRPr lang="ja-JP"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087AC744-75FE-42D1-960C-C7561284C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376" y="1621431"/>
            <a:ext cx="3611880" cy="3147060"/>
          </a:xfrm>
          <a:prstGeom prst="rect">
            <a:avLst/>
          </a:prstGeom>
        </p:spPr>
      </p:pic>
      <p:grpSp>
        <p:nvGrpSpPr>
          <p:cNvPr id="18" name="グループ化 17">
            <a:extLst>
              <a:ext uri="{FF2B5EF4-FFF2-40B4-BE49-F238E27FC236}">
                <a16:creationId xmlns:a16="http://schemas.microsoft.com/office/drawing/2014/main" id="{FAD02706-F904-459D-B0A8-CBF5C92FD76B}"/>
              </a:ext>
            </a:extLst>
          </p:cNvPr>
          <p:cNvGrpSpPr/>
          <p:nvPr/>
        </p:nvGrpSpPr>
        <p:grpSpPr>
          <a:xfrm>
            <a:off x="7950376" y="4851171"/>
            <a:ext cx="4063365" cy="400110"/>
            <a:chOff x="6749685" y="5211549"/>
            <a:chExt cx="7750476" cy="400110"/>
          </a:xfrm>
        </p:grpSpPr>
        <p:pic>
          <p:nvPicPr>
            <p:cNvPr id="19" name="図 18">
              <a:extLst>
                <a:ext uri="{FF2B5EF4-FFF2-40B4-BE49-F238E27FC236}">
                  <a16:creationId xmlns:a16="http://schemas.microsoft.com/office/drawing/2014/main" id="{63B4EA85-C5E4-45D3-9184-088AF2613B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20" name="テキスト ボックス 19">
              <a:extLst>
                <a:ext uri="{FF2B5EF4-FFF2-40B4-BE49-F238E27FC236}">
                  <a16:creationId xmlns:a16="http://schemas.microsoft.com/office/drawing/2014/main" id="{B6BEC313-FCC7-4B8D-9547-40DD6CED130B}"/>
                </a:ext>
              </a:extLst>
            </p:cNvPr>
            <p:cNvSpPr txBox="1"/>
            <p:nvPr/>
          </p:nvSpPr>
          <p:spPr>
            <a:xfrm>
              <a:off x="7020733" y="5211549"/>
              <a:ext cx="7479428" cy="400110"/>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等速直線運動の</a:t>
              </a:r>
              <a:r>
                <a:rPr lang="ja-JP" altLang="en-US" sz="2000" b="1" i="1" kern="100" dirty="0">
                  <a:cs typeface="Times New Roman" panose="02020603050405020304" pitchFamily="18" charset="0"/>
                </a:rPr>
                <a:t> </a:t>
              </a:r>
              <a:r>
                <a:rPr lang="en-US" altLang="ja-JP" sz="2000" b="1" i="1" kern="100" dirty="0">
                  <a:cs typeface="Times New Roman" panose="02020603050405020304" pitchFamily="18" charset="0"/>
                </a:rPr>
                <a:t>v</a:t>
              </a:r>
              <a:r>
                <a:rPr lang="en-US" altLang="ja-JP" sz="2000" b="1" kern="100" dirty="0">
                  <a:cs typeface="Times New Roman" panose="02020603050405020304" pitchFamily="18" charset="0"/>
                </a:rPr>
                <a:t>-</a:t>
              </a:r>
              <a:r>
                <a:rPr lang="en-US" altLang="ja-JP" sz="2000" b="1" i="1" kern="100" dirty="0">
                  <a:cs typeface="Times New Roman" panose="02020603050405020304" pitchFamily="18" charset="0"/>
                </a:rPr>
                <a:t>t</a:t>
              </a:r>
              <a:r>
                <a:rPr lang="en-US" altLang="ja-JP" sz="2000" b="1" kern="100" dirty="0">
                  <a:cs typeface="Times New Roman" panose="02020603050405020304" pitchFamily="18" charset="0"/>
                </a:rPr>
                <a:t> </a:t>
              </a:r>
              <a:r>
                <a:rPr lang="ja-JP" altLang="en-US" sz="2000" b="1" kern="100" dirty="0">
                  <a:cs typeface="Times New Roman" panose="02020603050405020304" pitchFamily="18" charset="0"/>
                </a:rPr>
                <a:t>グラフ</a:t>
              </a:r>
              <a:endParaRPr lang="ja-JP" altLang="en-US" sz="2000" kern="100" dirty="0">
                <a:cs typeface="Times New Roman" panose="02020603050405020304" pitchFamily="18" charset="0"/>
              </a:endParaRPr>
            </a:p>
          </p:txBody>
        </p:sp>
      </p:grpSp>
    </p:spTree>
    <p:extLst>
      <p:ext uri="{BB962C8B-B14F-4D97-AF65-F5344CB8AC3E}">
        <p14:creationId xmlns:p14="http://schemas.microsoft.com/office/powerpoint/2010/main" val="4096124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４</a:t>
              </a: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3" y="891568"/>
            <a:ext cx="7605937" cy="2062103"/>
          </a:xfrm>
          <a:prstGeom prst="rect">
            <a:avLst/>
          </a:prstGeom>
          <a:noFill/>
        </p:spPr>
        <p:txBody>
          <a:bodyPr wrap="square" rtlCol="0">
            <a:spAutoFit/>
          </a:bodyPr>
          <a:lstStyle/>
          <a:p>
            <a:pPr algn="just">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ある物体が等速直線運動をしている。　このとき，物体の移動距離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と経過時間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の関係は右図の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グラフのように表された。この物体の速さは何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か。</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17</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89FF376C-6AE8-C44F-AF81-2A89F884B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3056164"/>
            <a:ext cx="1072603" cy="547474"/>
          </a:xfrm>
          <a:prstGeom prst="rect">
            <a:avLst/>
          </a:prstGeom>
        </p:spPr>
      </p:pic>
      <p:sp>
        <p:nvSpPr>
          <p:cNvPr id="15" name="タイトル 1">
            <a:extLst>
              <a:ext uri="{FF2B5EF4-FFF2-40B4-BE49-F238E27FC236}">
                <a16:creationId xmlns:a16="http://schemas.microsoft.com/office/drawing/2014/main" id="{E38BF4DE-6F00-410B-81E9-DB0C1A1A3603}"/>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B </a:t>
            </a:r>
            <a:r>
              <a:rPr lang="zh-TW" altLang="en-US" sz="2400" dirty="0">
                <a:latin typeface="メイリオ" panose="020B0604030504040204" pitchFamily="50" charset="-128"/>
                <a:ea typeface="メイリオ" panose="020B0604030504040204" pitchFamily="50" charset="-128"/>
              </a:rPr>
              <a:t>等速直線運動</a:t>
            </a:r>
            <a:r>
              <a:rPr lang="en-US" altLang="zh-TW" sz="2400" dirty="0">
                <a:latin typeface="メイリオ" panose="020B0604030504040204" pitchFamily="50" charset="-128"/>
                <a:ea typeface="メイリオ" panose="020B0604030504040204" pitchFamily="50" charset="-128"/>
              </a:rPr>
              <a:t>(p.18-19)</a:t>
            </a:r>
            <a:endParaRPr lang="ja-JP" altLang="en-US" sz="2400" dirty="0">
              <a:latin typeface="+mn-ea"/>
              <a:ea typeface="+mn-ea"/>
            </a:endParaRPr>
          </a:p>
        </p:txBody>
      </p:sp>
      <p:pic>
        <p:nvPicPr>
          <p:cNvPr id="16" name="図 15">
            <a:extLst>
              <a:ext uri="{FF2B5EF4-FFF2-40B4-BE49-F238E27FC236}">
                <a16:creationId xmlns:a16="http://schemas.microsoft.com/office/drawing/2014/main" id="{3E39C164-0556-4DE6-89B1-9FE2214C4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012" y="942665"/>
            <a:ext cx="2209800" cy="1478280"/>
          </a:xfrm>
          <a:prstGeom prst="rect">
            <a:avLst/>
          </a:prstGeom>
        </p:spPr>
      </p:pic>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3105080D-E50B-4F9D-B8FD-469FCBDD3046}"/>
                  </a:ext>
                </a:extLst>
              </p:cNvPr>
              <p:cNvSpPr txBox="1"/>
              <p:nvPr/>
            </p:nvSpPr>
            <p:spPr>
              <a:xfrm>
                <a:off x="1510904" y="3056164"/>
                <a:ext cx="10312796" cy="1529842"/>
              </a:xfrm>
              <a:prstGeom prst="rect">
                <a:avLst/>
              </a:prstGeom>
              <a:noFill/>
            </p:spPr>
            <p:txBody>
              <a:bodyPr wrap="square" rtlCol="0">
                <a:spAutoFit/>
              </a:bodyPr>
              <a:lstStyle/>
              <a:p>
                <a:pPr>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物体の速さを</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とすると，</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nSpc>
                    <a:spcPct val="125000"/>
                  </a:lnSpc>
                  <a:tabLst>
                    <a:tab pos="271463" algn="l"/>
                  </a:tabLst>
                </a:pPr>
                <a:r>
                  <a:rPr lang="en-US" altLang="ja-JP" sz="3200" i="1" kern="100" dirty="0">
                    <a:latin typeface="Century Schoolbook" panose="02040604050505020304" pitchFamily="18" charset="0"/>
                    <a:cs typeface="Times New Roman" panose="02020603050405020304" pitchFamily="18" charset="0"/>
                  </a:rPr>
                  <a:t>	v </a:t>
                </a:r>
                <a:r>
                  <a:rPr lang="ja-JP" altLang="en-US" sz="3200" kern="100" dirty="0">
                    <a:latin typeface="Century Schoolbook" panose="02040604050505020304" pitchFamily="18" charset="0"/>
                    <a:cs typeface="Times New Roman" panose="02020603050405020304" pitchFamily="18" charset="0"/>
                  </a:rPr>
                  <a:t>＝</a:t>
                </a:r>
                <a:r>
                  <a:rPr lang="en-US" altLang="ja-JP" sz="3200" kern="100" dirty="0">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b="0" i="0" kern="100" smtClean="0">
                            <a:cs typeface="Times New Roman" panose="02020603050405020304" pitchFamily="18" charset="0"/>
                          </a:rPr>
                          <m:t>24</m:t>
                        </m:r>
                        <m:r>
                          <m:rPr>
                            <m:nor/>
                          </m:rPr>
                          <a:rPr lang="en-US" altLang="ja-JP" sz="3200" kern="100">
                            <a:cs typeface="Times New Roman" panose="02020603050405020304" pitchFamily="18" charset="0"/>
                          </a:rPr>
                          <m:t> </m:t>
                        </m:r>
                        <m:r>
                          <m:rPr>
                            <m:nor/>
                          </m:rPr>
                          <a:rPr lang="en-US" altLang="ja-JP" sz="3200" kern="100">
                            <a:cs typeface="Times New Roman" panose="02020603050405020304" pitchFamily="18" charset="0"/>
                          </a:rPr>
                          <m:t>m</m:t>
                        </m:r>
                      </m:num>
                      <m:den>
                        <m:r>
                          <m:rPr>
                            <m:nor/>
                          </m:rPr>
                          <a:rPr lang="en-US" altLang="ja-JP" sz="3200" b="0" i="0" kern="100" smtClean="0">
                            <a:cs typeface="Times New Roman" panose="02020603050405020304" pitchFamily="18" charset="0"/>
                          </a:rPr>
                          <m:t>12</m:t>
                        </m:r>
                        <m:r>
                          <m:rPr>
                            <m:nor/>
                          </m:rPr>
                          <a:rPr lang="en-US" altLang="ja-JP" sz="3200" kern="100">
                            <a:cs typeface="Times New Roman" panose="02020603050405020304" pitchFamily="18" charset="0"/>
                          </a:rPr>
                          <m:t> </m:t>
                        </m:r>
                        <m:r>
                          <m:rPr>
                            <m:nor/>
                          </m:rPr>
                          <a:rPr lang="en-US" altLang="ja-JP" sz="3200" kern="100">
                            <a:cs typeface="Times New Roman" panose="02020603050405020304" pitchFamily="18" charset="0"/>
                          </a:rPr>
                          <m:t>s</m:t>
                        </m:r>
                      </m:den>
                    </m:f>
                    <m:r>
                      <a:rPr lang="en-US" altLang="ja-JP" sz="3200" i="1" kern="100">
                        <a:latin typeface="Cambria Math" panose="02040503050406030204" pitchFamily="18" charset="0"/>
                        <a:cs typeface="Times New Roman" panose="02020603050405020304" pitchFamily="18" charset="0"/>
                      </a:rPr>
                      <m:t> </m:t>
                    </m:r>
                  </m:oMath>
                </a14:m>
                <a:r>
                  <a:rPr lang="ja-JP" altLang="en-US" sz="3200"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2.0 m/s</a:t>
                </a:r>
              </a:p>
            </p:txBody>
          </p:sp>
        </mc:Choice>
        <mc:Fallback xmlns="">
          <p:sp>
            <p:nvSpPr>
              <p:cNvPr id="25" name="テキスト ボックス 24">
                <a:extLst>
                  <a:ext uri="{FF2B5EF4-FFF2-40B4-BE49-F238E27FC236}">
                    <a16:creationId xmlns:a16="http://schemas.microsoft.com/office/drawing/2014/main" id="{3105080D-E50B-4F9D-B8FD-469FCBDD3046}"/>
                  </a:ext>
                </a:extLst>
              </p:cNvPr>
              <p:cNvSpPr txBox="1">
                <a:spLocks noRot="1" noChangeAspect="1" noMove="1" noResize="1" noEditPoints="1" noAdjustHandles="1" noChangeArrowheads="1" noChangeShapeType="1" noTextEdit="1"/>
              </p:cNvSpPr>
              <p:nvPr/>
            </p:nvSpPr>
            <p:spPr>
              <a:xfrm>
                <a:off x="1510904" y="3056164"/>
                <a:ext cx="10312796" cy="1529842"/>
              </a:xfrm>
              <a:prstGeom prst="rect">
                <a:avLst/>
              </a:prstGeom>
              <a:blipFill>
                <a:blip r:embed="rId6"/>
                <a:stretch>
                  <a:fillRect l="-1537" t="-6773" b="-5976"/>
                </a:stretch>
              </a:blipFill>
            </p:spPr>
            <p:txBody>
              <a:bodyPr/>
              <a:lstStyle/>
              <a:p>
                <a:r>
                  <a:rPr lang="ja-JP" altLang="en-US">
                    <a:noFill/>
                  </a:rPr>
                  <a:t> </a:t>
                </a:r>
              </a:p>
            </p:txBody>
          </p:sp>
        </mc:Fallback>
      </mc:AlternateContent>
      <p:pic>
        <p:nvPicPr>
          <p:cNvPr id="26" name="図 25">
            <a:extLst>
              <a:ext uri="{FF2B5EF4-FFF2-40B4-BE49-F238E27FC236}">
                <a16:creationId xmlns:a16="http://schemas.microsoft.com/office/drawing/2014/main" id="{D62BC982-162D-4286-8D08-D25B3064AC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704" y="5902899"/>
            <a:ext cx="1072603" cy="547474"/>
          </a:xfrm>
          <a:prstGeom prst="rect">
            <a:avLst/>
          </a:prstGeom>
        </p:spPr>
      </p:pic>
      <p:sp>
        <p:nvSpPr>
          <p:cNvPr id="27" name="テキスト ボックス 26">
            <a:extLst>
              <a:ext uri="{FF2B5EF4-FFF2-40B4-BE49-F238E27FC236}">
                <a16:creationId xmlns:a16="http://schemas.microsoft.com/office/drawing/2014/main" id="{2B850D35-278F-4E86-BD33-0C3D34B6F9E0}"/>
              </a:ext>
            </a:extLst>
          </p:cNvPr>
          <p:cNvSpPr txBox="1"/>
          <p:nvPr/>
        </p:nvSpPr>
        <p:spPr>
          <a:xfrm>
            <a:off x="1510904" y="5885235"/>
            <a:ext cx="10312796" cy="565476"/>
          </a:xfrm>
          <a:prstGeom prst="rect">
            <a:avLst/>
          </a:prstGeom>
          <a:noFill/>
        </p:spPr>
        <p:txBody>
          <a:bodyPr wrap="square" rtlCol="0">
            <a:spAutoFit/>
          </a:bodyPr>
          <a:lstStyle/>
          <a:p>
            <a:pPr marL="271463" indent="-271463" algn="just">
              <a:lnSpc>
                <a:spcPts val="4000"/>
              </a:lnSpc>
              <a:tabLst>
                <a:tab pos="271463" algn="l"/>
              </a:tabLst>
            </a:pPr>
            <a:r>
              <a:rPr lang="en-US" altLang="ja-JP" sz="3200" kern="100" dirty="0">
                <a:solidFill>
                  <a:srgbClr val="FF0000"/>
                </a:solidFill>
                <a:cs typeface="Times New Roman" panose="02020603050405020304" pitchFamily="18" charset="0"/>
              </a:rPr>
              <a:t>2.0 m/s</a:t>
            </a:r>
          </a:p>
        </p:txBody>
      </p:sp>
    </p:spTree>
    <p:extLst>
      <p:ext uri="{BB962C8B-B14F-4D97-AF65-F5344CB8AC3E}">
        <p14:creationId xmlns:p14="http://schemas.microsoft.com/office/powerpoint/2010/main" val="4688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DFEB4FBE-215E-4113-ADC4-6E14AB2F90FC}"/>
              </a:ext>
            </a:extLst>
          </p:cNvPr>
          <p:cNvSpPr txBox="1"/>
          <p:nvPr/>
        </p:nvSpPr>
        <p:spPr>
          <a:xfrm>
            <a:off x="700967" y="1907389"/>
            <a:ext cx="7211762" cy="3046988"/>
          </a:xfrm>
          <a:prstGeom prst="rect">
            <a:avLst/>
          </a:prstGeom>
          <a:noFill/>
        </p:spPr>
        <p:txBody>
          <a:bodyPr wrap="square" rtlCol="0">
            <a:spAutoFit/>
          </a:bodyPr>
          <a:lstStyle/>
          <a:p>
            <a:pPr marL="514350" indent="-514350">
              <a:buFont typeface="+mj-ea"/>
              <a:buAutoNum type="circleNumDbPlain"/>
              <a:tabLst>
                <a:tab pos="271463" algn="l"/>
              </a:tabLst>
            </a:pP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CD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の穴をラベル面側からセロハンテープを貼って塞ぐ。</a:t>
            </a:r>
          </a:p>
          <a:p>
            <a:pPr marL="514350" indent="-514350">
              <a:buFont typeface="+mj-ea"/>
              <a:buAutoNum type="circleNumDbPlain"/>
              <a:tabLst>
                <a:tab pos="271463" algn="l"/>
              </a:tabLst>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ラベル面を上にしてなめらかな机の上ですべらせる。</a:t>
            </a:r>
          </a:p>
          <a:p>
            <a:pPr marL="514350" indent="-514350">
              <a:buFont typeface="+mj-ea"/>
              <a:buAutoNum type="circleNumDbPlain"/>
              <a:tabLst>
                <a:tab pos="271463" algn="l"/>
              </a:tabLst>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運動の様子を撮影し，物体の位置や速さの変化を調べる。</a:t>
            </a:r>
          </a:p>
        </p:txBody>
      </p:sp>
      <p:sp>
        <p:nvSpPr>
          <p:cNvPr id="14" name="タイトル 1">
            <a:extLst>
              <a:ext uri="{FF2B5EF4-FFF2-40B4-BE49-F238E27FC236}">
                <a16:creationId xmlns:a16="http://schemas.microsoft.com/office/drawing/2014/main" id="{FE37C1E3-E3C6-43EF-BC27-95B8BC4D6120}"/>
              </a:ext>
            </a:extLst>
          </p:cNvPr>
          <p:cNvSpPr txBox="1">
            <a:spLocks/>
          </p:cNvSpPr>
          <p:nvPr/>
        </p:nvSpPr>
        <p:spPr>
          <a:xfrm>
            <a:off x="3185898" y="722532"/>
            <a:ext cx="3459346" cy="684617"/>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zh-TW" altLang="en-US" sz="4000" b="1" dirty="0">
                <a:solidFill>
                  <a:srgbClr val="00A8B1"/>
                </a:solidFill>
                <a:latin typeface="+mn-ea"/>
                <a:ea typeface="+mn-ea"/>
              </a:rPr>
              <a:t> 等速直線運動</a:t>
            </a:r>
            <a:endParaRPr lang="en-US" altLang="ja-JP" sz="4000" b="1" dirty="0">
              <a:solidFill>
                <a:srgbClr val="00A8B1"/>
              </a:solidFill>
              <a:latin typeface="+mn-ea"/>
              <a:ea typeface="+mn-ea"/>
            </a:endParaRPr>
          </a:p>
        </p:txBody>
      </p:sp>
      <p:sp>
        <p:nvSpPr>
          <p:cNvPr id="8" name="スライド番号プレースホルダー 7">
            <a:extLst>
              <a:ext uri="{FF2B5EF4-FFF2-40B4-BE49-F238E27FC236}">
                <a16:creationId xmlns:a16="http://schemas.microsoft.com/office/drawing/2014/main" id="{1F870F84-AAF3-4154-8345-0CC3BC022E16}"/>
              </a:ext>
            </a:extLst>
          </p:cNvPr>
          <p:cNvSpPr>
            <a:spLocks noGrp="1"/>
          </p:cNvSpPr>
          <p:nvPr>
            <p:ph type="sldNum" sz="quarter" idx="4"/>
          </p:nvPr>
        </p:nvSpPr>
        <p:spPr/>
        <p:txBody>
          <a:bodyPr/>
          <a:lstStyle/>
          <a:p>
            <a:fld id="{C75C2A70-30D0-4958-BD5F-ACCF7D005EE8}" type="slidenum">
              <a:rPr lang="ja-JP" altLang="en-US" smtClean="0"/>
              <a:pPr/>
              <a:t>18</a:t>
            </a:fld>
            <a:endParaRPr lang="ja-JP" altLang="en-US" dirty="0"/>
          </a:p>
        </p:txBody>
      </p:sp>
      <p:pic>
        <p:nvPicPr>
          <p:cNvPr id="4" name="図 3">
            <a:extLst>
              <a:ext uri="{FF2B5EF4-FFF2-40B4-BE49-F238E27FC236}">
                <a16:creationId xmlns:a16="http://schemas.microsoft.com/office/drawing/2014/main" id="{ABEC1700-5AC8-8140-8E12-899F7C5D8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98" y="692715"/>
            <a:ext cx="2653448" cy="646954"/>
          </a:xfrm>
          <a:prstGeom prst="rect">
            <a:avLst/>
          </a:prstGeom>
        </p:spPr>
      </p:pic>
      <p:cxnSp>
        <p:nvCxnSpPr>
          <p:cNvPr id="23" name="直線コネクタ 22">
            <a:extLst>
              <a:ext uri="{FF2B5EF4-FFF2-40B4-BE49-F238E27FC236}">
                <a16:creationId xmlns:a16="http://schemas.microsoft.com/office/drawing/2014/main" id="{C1D7FF17-D909-AE42-A190-3F0674B7C325}"/>
              </a:ext>
            </a:extLst>
          </p:cNvPr>
          <p:cNvCxnSpPr>
            <a:cxnSpLocks/>
          </p:cNvCxnSpPr>
          <p:nvPr/>
        </p:nvCxnSpPr>
        <p:spPr>
          <a:xfrm>
            <a:off x="555398" y="6055331"/>
            <a:ext cx="11083324" cy="0"/>
          </a:xfrm>
          <a:prstGeom prst="line">
            <a:avLst/>
          </a:prstGeom>
          <a:ln w="38100">
            <a:solidFill>
              <a:srgbClr val="1CBAC2"/>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6F2163E-FE0E-FA42-A7FA-C571DFDD07B1}"/>
              </a:ext>
            </a:extLst>
          </p:cNvPr>
          <p:cNvCxnSpPr>
            <a:cxnSpLocks/>
          </p:cNvCxnSpPr>
          <p:nvPr/>
        </p:nvCxnSpPr>
        <p:spPr>
          <a:xfrm>
            <a:off x="6781046" y="1016192"/>
            <a:ext cx="4857676" cy="0"/>
          </a:xfrm>
          <a:prstGeom prst="line">
            <a:avLst/>
          </a:prstGeom>
          <a:ln w="38100">
            <a:solidFill>
              <a:srgbClr val="1CBAC2"/>
            </a:solidFill>
            <a:prstDash val="sysDot"/>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4FA7D18F-AA38-48ED-8C64-D4146AD52443}"/>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B </a:t>
            </a:r>
            <a:r>
              <a:rPr lang="zh-TW" altLang="en-US" sz="2400" dirty="0">
                <a:latin typeface="メイリオ" panose="020B0604030504040204" pitchFamily="50" charset="-128"/>
                <a:ea typeface="メイリオ" panose="020B0604030504040204" pitchFamily="50" charset="-128"/>
              </a:rPr>
              <a:t>等速直線運動</a:t>
            </a:r>
            <a:r>
              <a:rPr lang="en-US" altLang="zh-TW" sz="2400" dirty="0">
                <a:latin typeface="メイリオ" panose="020B0604030504040204" pitchFamily="50" charset="-128"/>
                <a:ea typeface="メイリオ" panose="020B0604030504040204" pitchFamily="50" charset="-128"/>
              </a:rPr>
              <a:t>(p.18-19)</a:t>
            </a:r>
            <a:endParaRPr lang="ja-JP" altLang="en-US" sz="2400" dirty="0">
              <a:latin typeface="+mn-ea"/>
              <a:ea typeface="+mn-ea"/>
            </a:endParaRPr>
          </a:p>
        </p:txBody>
      </p:sp>
      <p:pic>
        <p:nvPicPr>
          <p:cNvPr id="7" name="図 6">
            <a:extLst>
              <a:ext uri="{FF2B5EF4-FFF2-40B4-BE49-F238E27FC236}">
                <a16:creationId xmlns:a16="http://schemas.microsoft.com/office/drawing/2014/main" id="{C24E39B2-CE2E-4497-84FD-8B20AF83B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913" y="1907389"/>
            <a:ext cx="3246120" cy="2080260"/>
          </a:xfrm>
          <a:prstGeom prst="rect">
            <a:avLst/>
          </a:prstGeom>
        </p:spPr>
      </p:pic>
    </p:spTree>
    <p:extLst>
      <p:ext uri="{BB962C8B-B14F-4D97-AF65-F5344CB8AC3E}">
        <p14:creationId xmlns:p14="http://schemas.microsoft.com/office/powerpoint/2010/main" val="2685106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19</a:t>
            </a:fld>
            <a:endParaRPr lang="ja-JP" altLang="en-US" dirty="0"/>
          </a:p>
        </p:txBody>
      </p:sp>
      <p:sp>
        <p:nvSpPr>
          <p:cNvPr id="24" name="1 つの角を丸めた四角形 23">
            <a:extLst>
              <a:ext uri="{FF2B5EF4-FFF2-40B4-BE49-F238E27FC236}">
                <a16:creationId xmlns:a16="http://schemas.microsoft.com/office/drawing/2014/main" id="{715D22A1-6A26-3E45-AEFA-2DD14D1E446A}"/>
              </a:ext>
            </a:extLst>
          </p:cNvPr>
          <p:cNvSpPr/>
          <p:nvPr/>
        </p:nvSpPr>
        <p:spPr>
          <a:xfrm flipV="1">
            <a:off x="-3" y="607512"/>
            <a:ext cx="4939200"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6" y="607523"/>
            <a:ext cx="12192006" cy="382291"/>
            <a:chOff x="-6" y="607523"/>
            <a:chExt cx="12192006" cy="382291"/>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8" name="直角三角形 27">
              <a:extLst>
                <a:ext uri="{FF2B5EF4-FFF2-40B4-BE49-F238E27FC236}">
                  <a16:creationId xmlns:a16="http://schemas.microsoft.com/office/drawing/2014/main" id="{E25B3EF4-2E9F-1A4F-979C-96E5D921C2AA}"/>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1">
            <a:extLst>
              <a:ext uri="{FF2B5EF4-FFF2-40B4-BE49-F238E27FC236}">
                <a16:creationId xmlns:a16="http://schemas.microsoft.com/office/drawing/2014/main" id="{D055187C-3C00-854C-8B77-8CA95425D0CA}"/>
              </a:ext>
            </a:extLst>
          </p:cNvPr>
          <p:cNvSpPr txBox="1">
            <a:spLocks/>
          </p:cNvSpPr>
          <p:nvPr/>
        </p:nvSpPr>
        <p:spPr>
          <a:xfrm>
            <a:off x="285540" y="665045"/>
            <a:ext cx="7067760"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ja-JP" altLang="en-US" sz="4000" b="1" dirty="0">
                <a:solidFill>
                  <a:schemeClr val="bg1"/>
                </a:solidFill>
                <a:latin typeface="+mn-ea"/>
                <a:ea typeface="+mn-ea"/>
              </a:rPr>
              <a:t>１ 速度</a:t>
            </a:r>
            <a:endParaRPr lang="ja-JP" altLang="en-US" sz="3600" b="1" dirty="0">
              <a:solidFill>
                <a:schemeClr val="bg1"/>
              </a:solidFill>
              <a:latin typeface="+mn-ea"/>
              <a:ea typeface="+mn-ea"/>
            </a:endParaRPr>
          </a:p>
        </p:txBody>
      </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sp>
        <p:nvSpPr>
          <p:cNvPr id="22" name="テキスト ボックス 21">
            <a:extLst>
              <a:ext uri="{FF2B5EF4-FFF2-40B4-BE49-F238E27FC236}">
                <a16:creationId xmlns:a16="http://schemas.microsoft.com/office/drawing/2014/main" id="{B9986108-0A48-4F96-ABDD-8C63EF8309DC}"/>
              </a:ext>
            </a:extLst>
          </p:cNvPr>
          <p:cNvSpPr txBox="1"/>
          <p:nvPr/>
        </p:nvSpPr>
        <p:spPr>
          <a:xfrm>
            <a:off x="629743" y="1621431"/>
            <a:ext cx="5943073" cy="1569660"/>
          </a:xfrm>
          <a:prstGeom prst="rect">
            <a:avLst/>
          </a:prstGeom>
          <a:noFill/>
        </p:spPr>
        <p:txBody>
          <a:bodyPr wrap="square" rtlCol="0">
            <a:spAutoFit/>
          </a:bodyPr>
          <a:lstStyle/>
          <a:p>
            <a:pPr algn="just">
              <a:spcBef>
                <a:spcPts val="1200"/>
              </a:spcBef>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速さと運動の向きを合わせた量を考えて運動の状態を表すことにし，これを</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速度</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a:t>
            </a:r>
            <a:r>
              <a:rPr lang="ja-JP" altLang="en-US" sz="3200" kern="100" dirty="0">
                <a:cs typeface="Times New Roman" panose="02020603050405020304" pitchFamily="18" charset="0"/>
              </a:rPr>
              <a:t>。</a:t>
            </a:r>
          </a:p>
        </p:txBody>
      </p:sp>
      <p:grpSp>
        <p:nvGrpSpPr>
          <p:cNvPr id="35" name="グループ化 34">
            <a:extLst>
              <a:ext uri="{FF2B5EF4-FFF2-40B4-BE49-F238E27FC236}">
                <a16:creationId xmlns:a16="http://schemas.microsoft.com/office/drawing/2014/main" id="{6E4D08A9-080E-4E76-A682-58E474C80D88}"/>
              </a:ext>
            </a:extLst>
          </p:cNvPr>
          <p:cNvGrpSpPr/>
          <p:nvPr/>
        </p:nvGrpSpPr>
        <p:grpSpPr>
          <a:xfrm>
            <a:off x="7058837" y="4867285"/>
            <a:ext cx="4063365" cy="400110"/>
            <a:chOff x="6749685" y="5211549"/>
            <a:chExt cx="7750476" cy="400110"/>
          </a:xfrm>
        </p:grpSpPr>
        <p:pic>
          <p:nvPicPr>
            <p:cNvPr id="36" name="図 35">
              <a:extLst>
                <a:ext uri="{FF2B5EF4-FFF2-40B4-BE49-F238E27FC236}">
                  <a16:creationId xmlns:a16="http://schemas.microsoft.com/office/drawing/2014/main" id="{0E0B79A0-0160-4601-841D-AA92546FA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37" name="テキスト ボックス 36">
              <a:extLst>
                <a:ext uri="{FF2B5EF4-FFF2-40B4-BE49-F238E27FC236}">
                  <a16:creationId xmlns:a16="http://schemas.microsoft.com/office/drawing/2014/main" id="{4C9CAF73-2620-4EAA-A008-9028A31B02AF}"/>
                </a:ext>
              </a:extLst>
            </p:cNvPr>
            <p:cNvSpPr txBox="1"/>
            <p:nvPr/>
          </p:nvSpPr>
          <p:spPr>
            <a:xfrm>
              <a:off x="7020733" y="5211549"/>
              <a:ext cx="7479428" cy="400110"/>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速さと速度</a:t>
              </a:r>
              <a:endParaRPr lang="ja-JP" altLang="en-US" sz="2000" kern="100" dirty="0">
                <a:cs typeface="Times New Roman" panose="02020603050405020304" pitchFamily="18" charset="0"/>
              </a:endParaRPr>
            </a:p>
          </p:txBody>
        </p:sp>
      </p:grpSp>
      <p:pic>
        <p:nvPicPr>
          <p:cNvPr id="18" name="図 17">
            <a:extLst>
              <a:ext uri="{FF2B5EF4-FFF2-40B4-BE49-F238E27FC236}">
                <a16:creationId xmlns:a16="http://schemas.microsoft.com/office/drawing/2014/main" id="{2B65FCA1-2B1C-4EF7-82B2-D1DC3B0E6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837" y="1621431"/>
            <a:ext cx="4503420" cy="3147060"/>
          </a:xfrm>
          <a:prstGeom prst="rect">
            <a:avLst/>
          </a:prstGeom>
        </p:spPr>
      </p:pic>
    </p:spTree>
    <p:extLst>
      <p:ext uri="{BB962C8B-B14F-4D97-AF65-F5344CB8AC3E}">
        <p14:creationId xmlns:p14="http://schemas.microsoft.com/office/powerpoint/2010/main" val="72108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0" y="0"/>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2000" dirty="0">
              <a:latin typeface="+mn-ea"/>
              <a:ea typeface="+mn-ea"/>
            </a:endParaRPr>
          </a:p>
        </p:txBody>
      </p:sp>
      <p:sp>
        <p:nvSpPr>
          <p:cNvPr id="22" name="タイトル 1">
            <a:extLst>
              <a:ext uri="{FF2B5EF4-FFF2-40B4-BE49-F238E27FC236}">
                <a16:creationId xmlns:a16="http://schemas.microsoft.com/office/drawing/2014/main" id="{C0FA5EB3-3EF3-4D95-A310-51F2B49360EC}"/>
              </a:ext>
            </a:extLst>
          </p:cNvPr>
          <p:cNvSpPr txBox="1">
            <a:spLocks/>
          </p:cNvSpPr>
          <p:nvPr/>
        </p:nvSpPr>
        <p:spPr>
          <a:xfrm>
            <a:off x="1654434" y="566057"/>
            <a:ext cx="5240215" cy="709079"/>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latin typeface="+mn-ea"/>
                <a:ea typeface="+mn-ea"/>
              </a:rPr>
              <a:t> 運動の表し方</a:t>
            </a:r>
          </a:p>
        </p:txBody>
      </p:sp>
      <p:sp>
        <p:nvSpPr>
          <p:cNvPr id="17" name="テキスト ボックス 16">
            <a:extLst>
              <a:ext uri="{FF2B5EF4-FFF2-40B4-BE49-F238E27FC236}">
                <a16:creationId xmlns:a16="http://schemas.microsoft.com/office/drawing/2014/main" id="{A48BF949-513F-42DC-A2A0-11AA10A5E8C9}"/>
              </a:ext>
            </a:extLst>
          </p:cNvPr>
          <p:cNvSpPr txBox="1"/>
          <p:nvPr/>
        </p:nvSpPr>
        <p:spPr>
          <a:xfrm>
            <a:off x="989574" y="2321783"/>
            <a:ext cx="10212850" cy="2554545"/>
          </a:xfrm>
          <a:prstGeom prst="rect">
            <a:avLst/>
          </a:prstGeom>
          <a:noFill/>
        </p:spPr>
        <p:txBody>
          <a:bodyPr wrap="square" rtlCol="0">
            <a:spAutoFit/>
          </a:bodyPr>
          <a:lstStyle/>
          <a:p>
            <a:pPr>
              <a:spcBef>
                <a:spcPts val="1200"/>
              </a:spcBef>
            </a:pPr>
            <a:r>
              <a:rPr lang="ja-JP" altLang="en-US" sz="3200" kern="100" dirty="0">
                <a:latin typeface="+mn-ea"/>
                <a:cs typeface="Times New Roman" panose="02020603050405020304" pitchFamily="18" charset="0"/>
              </a:rPr>
              <a:t>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歩く人や電車など，運動する物体の「速い」</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遅い」はどのようにして比べるとよいだろうか。また，</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速さ」や「速度」といった言葉は日常生活でもよく使われるが，どういう意味だろうか。これらの量を定義し，物体の運動を正確に表す方法を考えよう。</a:t>
            </a:r>
            <a:r>
              <a:rPr lang="ja-JP" altLang="en-US" sz="3200" kern="100" dirty="0">
                <a:latin typeface="+mn-ea"/>
                <a:cs typeface="Times New Roman" panose="02020603050405020304" pitchFamily="18" charset="0"/>
              </a:rPr>
              <a:t>　</a:t>
            </a:r>
            <a:endParaRPr lang="ja-JP" altLang="ja-JP" sz="3200" kern="100" dirty="0">
              <a:effectLst/>
              <a:latin typeface="+mn-ea"/>
              <a:cs typeface="Times New Roman" panose="02020603050405020304" pitchFamily="18" charset="0"/>
            </a:endParaRPr>
          </a:p>
        </p:txBody>
      </p:sp>
      <p:sp>
        <p:nvSpPr>
          <p:cNvPr id="9" name="スライド番号プレースホルダー 8">
            <a:extLst>
              <a:ext uri="{FF2B5EF4-FFF2-40B4-BE49-F238E27FC236}">
                <a16:creationId xmlns:a16="http://schemas.microsoft.com/office/drawing/2014/main" id="{58C639FB-8A2B-4B7F-9979-F470F104D7DA}"/>
              </a:ext>
            </a:extLst>
          </p:cNvPr>
          <p:cNvSpPr>
            <a:spLocks noGrp="1"/>
          </p:cNvSpPr>
          <p:nvPr>
            <p:ph type="sldNum" sz="quarter" idx="4"/>
          </p:nvPr>
        </p:nvSpPr>
        <p:spPr/>
        <p:txBody>
          <a:bodyPr/>
          <a:lstStyle/>
          <a:p>
            <a:fld id="{C75C2A70-30D0-4958-BD5F-ACCF7D005EE8}" type="slidenum">
              <a:rPr lang="ja-JP" altLang="en-US" smtClean="0"/>
              <a:pPr/>
              <a:t>2</a:t>
            </a:fld>
            <a:endParaRPr lang="ja-JP" altLang="en-US" dirty="0"/>
          </a:p>
        </p:txBody>
      </p:sp>
      <p:cxnSp>
        <p:nvCxnSpPr>
          <p:cNvPr id="13" name="直線コネクタ 12">
            <a:extLst>
              <a:ext uri="{FF2B5EF4-FFF2-40B4-BE49-F238E27FC236}">
                <a16:creationId xmlns:a16="http://schemas.microsoft.com/office/drawing/2014/main" id="{272D4623-591F-44E2-BAEB-F966F29797E9}"/>
              </a:ext>
            </a:extLst>
          </p:cNvPr>
          <p:cNvCxnSpPr>
            <a:cxnSpLocks/>
          </p:cNvCxnSpPr>
          <p:nvPr/>
        </p:nvCxnSpPr>
        <p:spPr>
          <a:xfrm>
            <a:off x="491099" y="6000817"/>
            <a:ext cx="11209801"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1C88F3E-7135-46A3-AA87-3C0851035347}"/>
              </a:ext>
            </a:extLst>
          </p:cNvPr>
          <p:cNvCxnSpPr>
            <a:cxnSpLocks/>
          </p:cNvCxnSpPr>
          <p:nvPr/>
        </p:nvCxnSpPr>
        <p:spPr>
          <a:xfrm flipV="1">
            <a:off x="516531" y="5520267"/>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1575AA3-D9DD-4368-9D14-8DD64DE0989A}"/>
              </a:ext>
            </a:extLst>
          </p:cNvPr>
          <p:cNvCxnSpPr>
            <a:cxnSpLocks/>
          </p:cNvCxnSpPr>
          <p:nvPr/>
        </p:nvCxnSpPr>
        <p:spPr>
          <a:xfrm flipV="1">
            <a:off x="11684031" y="5520267"/>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BA5418FA-34AB-427E-82F8-E67975F217EB}"/>
              </a:ext>
            </a:extLst>
          </p:cNvPr>
          <p:cNvCxnSpPr>
            <a:cxnSpLocks/>
          </p:cNvCxnSpPr>
          <p:nvPr/>
        </p:nvCxnSpPr>
        <p:spPr>
          <a:xfrm>
            <a:off x="516531" y="569407"/>
            <a:ext cx="11054147"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737B794-26EB-4348-AF47-9C02E30B5890}"/>
              </a:ext>
            </a:extLst>
          </p:cNvPr>
          <p:cNvCxnSpPr>
            <a:cxnSpLocks/>
          </p:cNvCxnSpPr>
          <p:nvPr/>
        </p:nvCxnSpPr>
        <p:spPr>
          <a:xfrm>
            <a:off x="516531" y="1197293"/>
            <a:ext cx="11105069" cy="0"/>
          </a:xfrm>
          <a:prstGeom prst="line">
            <a:avLst/>
          </a:prstGeom>
          <a:ln w="28575">
            <a:solidFill>
              <a:srgbClr val="0077C3"/>
            </a:solidFill>
            <a:prstDash val="sysDash"/>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345926F7-E64F-7D42-9CA2-F14D3822C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531" y="307784"/>
            <a:ext cx="1170678" cy="1120862"/>
          </a:xfrm>
          <a:prstGeom prst="rect">
            <a:avLst/>
          </a:prstGeom>
        </p:spPr>
      </p:pic>
      <p:grpSp>
        <p:nvGrpSpPr>
          <p:cNvPr id="2" name="グループ化 1">
            <a:extLst>
              <a:ext uri="{FF2B5EF4-FFF2-40B4-BE49-F238E27FC236}">
                <a16:creationId xmlns:a16="http://schemas.microsoft.com/office/drawing/2014/main" id="{896EFA5D-4CED-45A1-9F4E-52E047396FC2}"/>
              </a:ext>
            </a:extLst>
          </p:cNvPr>
          <p:cNvGrpSpPr/>
          <p:nvPr/>
        </p:nvGrpSpPr>
        <p:grpSpPr>
          <a:xfrm>
            <a:off x="516984" y="307783"/>
            <a:ext cx="1170678" cy="1120862"/>
            <a:chOff x="4898387" y="932318"/>
            <a:chExt cx="1170678" cy="1120862"/>
          </a:xfrm>
        </p:grpSpPr>
        <p:pic>
          <p:nvPicPr>
            <p:cNvPr id="5" name="図 4">
              <a:extLst>
                <a:ext uri="{FF2B5EF4-FFF2-40B4-BE49-F238E27FC236}">
                  <a16:creationId xmlns:a16="http://schemas.microsoft.com/office/drawing/2014/main" id="{E8AD3D08-E397-844C-9F7A-78ABD81A0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387" y="932318"/>
              <a:ext cx="1170678" cy="1120862"/>
            </a:xfrm>
            <a:prstGeom prst="rect">
              <a:avLst/>
            </a:prstGeom>
          </p:spPr>
        </p:pic>
        <p:sp>
          <p:nvSpPr>
            <p:cNvPr id="24" name="正方形/長方形 23">
              <a:extLst>
                <a:ext uri="{FF2B5EF4-FFF2-40B4-BE49-F238E27FC236}">
                  <a16:creationId xmlns:a16="http://schemas.microsoft.com/office/drawing/2014/main" id="{26050EEF-08FC-4A45-AEFC-3697FC753610}"/>
                </a:ext>
              </a:extLst>
            </p:cNvPr>
            <p:cNvSpPr/>
            <p:nvPr/>
          </p:nvSpPr>
          <p:spPr>
            <a:xfrm>
              <a:off x="5246730" y="1096623"/>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１</a:t>
              </a:r>
            </a:p>
          </p:txBody>
        </p:sp>
      </p:grpSp>
    </p:spTree>
    <p:extLst>
      <p:ext uri="{BB962C8B-B14F-4D97-AF65-F5344CB8AC3E}">
        <p14:creationId xmlns:p14="http://schemas.microsoft.com/office/powerpoint/2010/main" val="592925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20</a:t>
            </a:fld>
            <a:endParaRPr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0" y="612443"/>
            <a:ext cx="12192000" cy="33450"/>
            <a:chOff x="0" y="612443"/>
            <a:chExt cx="12192000" cy="33450"/>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sp>
        <p:nvSpPr>
          <p:cNvPr id="22" name="テキスト ボックス 21">
            <a:extLst>
              <a:ext uri="{FF2B5EF4-FFF2-40B4-BE49-F238E27FC236}">
                <a16:creationId xmlns:a16="http://schemas.microsoft.com/office/drawing/2014/main" id="{B9986108-0A48-4F96-ABDD-8C63EF8309DC}"/>
              </a:ext>
            </a:extLst>
          </p:cNvPr>
          <p:cNvSpPr txBox="1"/>
          <p:nvPr/>
        </p:nvSpPr>
        <p:spPr>
          <a:xfrm>
            <a:off x="629743" y="1621431"/>
            <a:ext cx="10958693" cy="4883388"/>
          </a:xfrm>
          <a:prstGeom prst="rect">
            <a:avLst/>
          </a:prstGeom>
          <a:noFill/>
        </p:spPr>
        <p:txBody>
          <a:bodyPr wrap="square" rtlCol="0">
            <a:spAutoFit/>
          </a:bodyPr>
          <a:lstStyle/>
          <a:p>
            <a:pPr algn="just">
              <a:spcBef>
                <a:spcPts val="1200"/>
              </a:spcBef>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物体が直線上を運動する場合，直線の方向のどちらかの向き</a:t>
            </a:r>
            <a:r>
              <a:rPr lang="ja-JP" altLang="en-US" sz="3200" kern="100" baseline="30000" dirty="0">
                <a:cs typeface="Times New Roman" panose="02020603050405020304" pitchFamily="18" charset="0"/>
              </a:rPr>
              <a:t>❶</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を正として座標軸をとることで，速度の</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向き</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を正負の符号で表すことができる。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ja-JP" altLang="en-US" sz="3200" kern="100" dirty="0">
              <a:cs typeface="Times New Roman" panose="02020603050405020304" pitchFamily="18" charset="0"/>
            </a:endParaRPr>
          </a:p>
          <a:p>
            <a:pPr marL="271463" indent="-271463" algn="just">
              <a:lnSpc>
                <a:spcPts val="4000"/>
              </a:lnSpc>
              <a:tabLst>
                <a:tab pos="271463" algn="l"/>
              </a:tabLst>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・速度のように，大きさと向きをもつ量を</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ベクトル</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marL="271463" indent="-271463" algn="just">
              <a:lnSpc>
                <a:spcPts val="4000"/>
              </a:lnSpc>
              <a:tabLst>
                <a:tab pos="271463" algn="l"/>
              </a:tabLst>
            </a:pPr>
            <a:endParaRPr lang="en-US" altLang="ja-JP" sz="4400" kern="100" dirty="0">
              <a:latin typeface="+mn-ea"/>
              <a:cs typeface="Times New Roman" panose="02020603050405020304" pitchFamily="18" charset="0"/>
            </a:endParaRPr>
          </a:p>
          <a:p>
            <a:pPr marL="271463" indent="-271463" algn="just">
              <a:lnSpc>
                <a:spcPts val="4000"/>
              </a:lnSpc>
              <a:tabLst>
                <a:tab pos="271463" algn="l"/>
              </a:tabLst>
            </a:pPr>
            <a:endParaRPr lang="en-US" altLang="ja-JP" sz="4400" kern="100" dirty="0">
              <a:latin typeface="+mn-ea"/>
              <a:cs typeface="Times New Roman" panose="02020603050405020304" pitchFamily="18" charset="0"/>
            </a:endParaRPr>
          </a:p>
          <a:p>
            <a:pPr marL="271463" indent="-271463" algn="just">
              <a:tabLst>
                <a:tab pos="271463" algn="l"/>
              </a:tabLst>
            </a:pPr>
            <a:r>
              <a:rPr lang="ja-JP" altLang="en-US" sz="2000" kern="100" dirty="0">
                <a:latin typeface="+mn-ea"/>
                <a:cs typeface="Times New Roman" panose="02020603050405020304" pitchFamily="18" charset="0"/>
              </a:rPr>
              <a:t>❶ </a:t>
            </a:r>
            <a:r>
              <a:rPr lang="en-US" altLang="ja-JP" sz="2000" kern="100" dirty="0">
                <a:latin typeface="+mn-ea"/>
                <a:cs typeface="Times New Roman" panose="02020603050405020304" pitchFamily="18" charset="0"/>
              </a:rPr>
              <a:t>｢</a:t>
            </a:r>
            <a:r>
              <a:rPr lang="ja-JP" altLang="en-US" sz="2000" kern="100" dirty="0">
                <a:latin typeface="+mn-ea"/>
                <a:cs typeface="Times New Roman" panose="02020603050405020304" pitchFamily="18" charset="0"/>
              </a:rPr>
              <a:t>方向」は例えば「南北方向」や「上下方向」のように一直線で表され，</a:t>
            </a:r>
            <a:r>
              <a:rPr lang="en-US" altLang="ja-JP" sz="2000" kern="100" dirty="0">
                <a:latin typeface="+mn-ea"/>
                <a:cs typeface="Times New Roman" panose="02020603050405020304" pitchFamily="18" charset="0"/>
              </a:rPr>
              <a:t>｢</a:t>
            </a:r>
            <a:r>
              <a:rPr lang="ja-JP" altLang="en-US" sz="2000" kern="100" dirty="0">
                <a:latin typeface="+mn-ea"/>
                <a:cs typeface="Times New Roman" panose="02020603050405020304" pitchFamily="18" charset="0"/>
              </a:rPr>
              <a:t>向き」は例えば</a:t>
            </a:r>
            <a:r>
              <a:rPr lang="en-US" altLang="ja-JP" sz="2000" kern="100" dirty="0">
                <a:latin typeface="+mn-ea"/>
                <a:cs typeface="Times New Roman" panose="02020603050405020304" pitchFamily="18" charset="0"/>
              </a:rPr>
              <a:t>｢</a:t>
            </a:r>
            <a:r>
              <a:rPr lang="ja-JP" altLang="en-US" sz="2000" kern="100" dirty="0">
                <a:latin typeface="+mn-ea"/>
                <a:cs typeface="Times New Roman" panose="02020603050405020304" pitchFamily="18" charset="0"/>
              </a:rPr>
              <a:t>北向き」</a:t>
            </a:r>
            <a:r>
              <a:rPr lang="en-US" altLang="ja-JP" sz="2000" kern="100" dirty="0">
                <a:latin typeface="+mn-ea"/>
                <a:cs typeface="Times New Roman" panose="02020603050405020304" pitchFamily="18" charset="0"/>
              </a:rPr>
              <a:t>｢</a:t>
            </a:r>
            <a:r>
              <a:rPr lang="ja-JP" altLang="en-US" sz="2000" kern="100" dirty="0">
                <a:latin typeface="+mn-ea"/>
                <a:cs typeface="Times New Roman" panose="02020603050405020304" pitchFamily="18" charset="0"/>
              </a:rPr>
              <a:t>南向き」のように矢印で表すことができる一方である。</a:t>
            </a:r>
            <a:endParaRPr lang="en-US" altLang="ja-JP" sz="2000" kern="100" dirty="0">
              <a:latin typeface="+mn-ea"/>
              <a:cs typeface="Times New Roman" panose="02020603050405020304" pitchFamily="18" charset="0"/>
            </a:endParaRPr>
          </a:p>
        </p:txBody>
      </p:sp>
    </p:spTree>
    <p:extLst>
      <p:ext uri="{BB962C8B-B14F-4D97-AF65-F5344CB8AC3E}">
        <p14:creationId xmlns:p14="http://schemas.microsoft.com/office/powerpoint/2010/main" val="308045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５</a:t>
              </a: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3" y="891568"/>
            <a:ext cx="10086586" cy="1569660"/>
          </a:xfrm>
          <a:prstGeom prst="rect">
            <a:avLst/>
          </a:prstGeom>
          <a:noFill/>
        </p:spPr>
        <p:txBody>
          <a:bodyPr wrap="square" rtlCol="0">
            <a:spAutoFit/>
          </a:bodyPr>
          <a:lstStyle/>
          <a:p>
            <a:pPr algn="just">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東西方向の高速道路を，自動車</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は東向きに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20 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，自動車</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は西向きに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25 m/s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の速さで走っている。東向きを正の向きとして，それぞれの速度を答えよ。</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21</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タイトル 1">
            <a:extLst>
              <a:ext uri="{FF2B5EF4-FFF2-40B4-BE49-F238E27FC236}">
                <a16:creationId xmlns:a16="http://schemas.microsoft.com/office/drawing/2014/main" id="{D23F7AE4-045B-4A4E-9A5F-237B4F3C7C2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24" name="図 23">
            <a:extLst>
              <a:ext uri="{FF2B5EF4-FFF2-40B4-BE49-F238E27FC236}">
                <a16:creationId xmlns:a16="http://schemas.microsoft.com/office/drawing/2014/main" id="{CB5542B3-C163-49E4-AE5D-2048ED56A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2458961"/>
            <a:ext cx="1072603" cy="547474"/>
          </a:xfrm>
          <a:prstGeom prst="rect">
            <a:avLst/>
          </a:prstGeom>
        </p:spPr>
      </p:pic>
      <p:sp>
        <p:nvSpPr>
          <p:cNvPr id="25" name="テキスト ボックス 24">
            <a:extLst>
              <a:ext uri="{FF2B5EF4-FFF2-40B4-BE49-F238E27FC236}">
                <a16:creationId xmlns:a16="http://schemas.microsoft.com/office/drawing/2014/main" id="{633B40A8-B5E6-48EA-BC15-3D364E8B9382}"/>
              </a:ext>
            </a:extLst>
          </p:cNvPr>
          <p:cNvSpPr txBox="1"/>
          <p:nvPr/>
        </p:nvSpPr>
        <p:spPr>
          <a:xfrm>
            <a:off x="1510904" y="2458961"/>
            <a:ext cx="10086585" cy="1569660"/>
          </a:xfrm>
          <a:prstGeom prst="rect">
            <a:avLst/>
          </a:prstGeom>
          <a:noFill/>
        </p:spPr>
        <p:txBody>
          <a:bodyPr wrap="square" rtlCol="0">
            <a:spAutoFit/>
          </a:bodyPr>
          <a:lstStyle/>
          <a:p>
            <a:pPr>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東向きを正とすると，自動車</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の速度は東向きだから</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20 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，自動車</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の速度は西向きだから－</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25 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となる。</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p:txBody>
      </p:sp>
      <p:pic>
        <p:nvPicPr>
          <p:cNvPr id="26" name="図 25">
            <a:extLst>
              <a:ext uri="{FF2B5EF4-FFF2-40B4-BE49-F238E27FC236}">
                <a16:creationId xmlns:a16="http://schemas.microsoft.com/office/drawing/2014/main" id="{B5FA098C-B612-497C-B0ED-BC4E676271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04" y="5901419"/>
            <a:ext cx="1072603" cy="547474"/>
          </a:xfrm>
          <a:prstGeom prst="rect">
            <a:avLst/>
          </a:prstGeom>
        </p:spPr>
      </p:pic>
      <p:sp>
        <p:nvSpPr>
          <p:cNvPr id="27" name="テキスト ボックス 26">
            <a:extLst>
              <a:ext uri="{FF2B5EF4-FFF2-40B4-BE49-F238E27FC236}">
                <a16:creationId xmlns:a16="http://schemas.microsoft.com/office/drawing/2014/main" id="{D8CDEB11-C1AC-4191-8397-11A1478344AE}"/>
              </a:ext>
            </a:extLst>
          </p:cNvPr>
          <p:cNvSpPr txBox="1"/>
          <p:nvPr/>
        </p:nvSpPr>
        <p:spPr>
          <a:xfrm>
            <a:off x="1510904" y="5883755"/>
            <a:ext cx="10312796" cy="592663"/>
          </a:xfrm>
          <a:prstGeom prst="rect">
            <a:avLst/>
          </a:prstGeom>
          <a:noFill/>
        </p:spPr>
        <p:txBody>
          <a:bodyPr wrap="square" rtlCol="0">
            <a:spAutoFit/>
          </a:bodyPr>
          <a:lstStyle/>
          <a:p>
            <a:pPr marL="271463" indent="-271463" algn="just">
              <a:lnSpc>
                <a:spcPts val="4000"/>
              </a:lnSpc>
              <a:tabLst>
                <a:tab pos="271463" algn="l"/>
              </a:tabLst>
            </a:pPr>
            <a:r>
              <a:rPr lang="en-US" altLang="ja-JP" sz="3200" kern="100" dirty="0">
                <a:solidFill>
                  <a:srgbClr val="FF0000"/>
                </a:solidFill>
                <a:cs typeface="Times New Roman" panose="02020603050405020304" pitchFamily="18" charset="0"/>
              </a:rPr>
              <a:t>A</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20 m/s</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B</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25 m/s</a:t>
            </a:r>
          </a:p>
        </p:txBody>
      </p:sp>
    </p:spTree>
    <p:extLst>
      <p:ext uri="{BB962C8B-B14F-4D97-AF65-F5344CB8AC3E}">
        <p14:creationId xmlns:p14="http://schemas.microsoft.com/office/powerpoint/2010/main" val="1667474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22</a:t>
            </a:fld>
            <a:endParaRPr lang="ja-JP" altLang="en-US" dirty="0"/>
          </a:p>
        </p:txBody>
      </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19" name="図 18">
            <a:extLst>
              <a:ext uri="{FF2B5EF4-FFF2-40B4-BE49-F238E27FC236}">
                <a16:creationId xmlns:a16="http://schemas.microsoft.com/office/drawing/2014/main" id="{626BA0B5-3296-49F7-A65E-C3B99276B7B0}"/>
              </a:ext>
            </a:extLst>
          </p:cNvPr>
          <p:cNvPicPr>
            <a:picLocks noChangeAspect="1"/>
          </p:cNvPicPr>
          <p:nvPr/>
        </p:nvPicPr>
        <p:blipFill>
          <a:blip r:embed="rId3"/>
          <a:stretch>
            <a:fillRect/>
          </a:stretch>
        </p:blipFill>
        <p:spPr>
          <a:xfrm>
            <a:off x="456296" y="1035387"/>
            <a:ext cx="11342702" cy="2974001"/>
          </a:xfrm>
          <a:prstGeom prst="rect">
            <a:avLst/>
          </a:prstGeom>
        </p:spPr>
      </p:pic>
      <p:pic>
        <p:nvPicPr>
          <p:cNvPr id="20" name="図 19">
            <a:extLst>
              <a:ext uri="{FF2B5EF4-FFF2-40B4-BE49-F238E27FC236}">
                <a16:creationId xmlns:a16="http://schemas.microsoft.com/office/drawing/2014/main" id="{3D948758-09BC-4C10-8E34-7E99632B3673}"/>
              </a:ext>
            </a:extLst>
          </p:cNvPr>
          <p:cNvPicPr>
            <a:picLocks noChangeAspect="1"/>
          </p:cNvPicPr>
          <p:nvPr/>
        </p:nvPicPr>
        <p:blipFill>
          <a:blip r:embed="rId3"/>
          <a:stretch>
            <a:fillRect/>
          </a:stretch>
        </p:blipFill>
        <p:spPr>
          <a:xfrm flipV="1">
            <a:off x="456296" y="3059309"/>
            <a:ext cx="11342702" cy="2974001"/>
          </a:xfrm>
          <a:prstGeom prst="rect">
            <a:avLst/>
          </a:prstGeom>
        </p:spPr>
      </p:pic>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F3FBC67-9F74-423D-BE68-D84C632A3152}"/>
                  </a:ext>
                </a:extLst>
              </p:cNvPr>
              <p:cNvSpPr txBox="1"/>
              <p:nvPr/>
            </p:nvSpPr>
            <p:spPr>
              <a:xfrm>
                <a:off x="871366" y="1339387"/>
                <a:ext cx="7512143" cy="4177362"/>
              </a:xfrm>
              <a:prstGeom prst="rect">
                <a:avLst/>
              </a:prstGeom>
              <a:solidFill>
                <a:schemeClr val="bg1"/>
              </a:solidFill>
              <a:ln>
                <a:solidFill>
                  <a:schemeClr val="bg1"/>
                </a:solidFill>
              </a:ln>
            </p:spPr>
            <p:txBody>
              <a:bodyPr wrap="square" rtlCol="0">
                <a:spAutoFit/>
              </a:bodyPr>
              <a:lstStyle/>
              <a:p>
                <a:pPr marL="271463" indent="-271463" algn="just">
                  <a:lnSpc>
                    <a:spcPts val="4000"/>
                  </a:lnSpc>
                  <a:tabLst>
                    <a:tab pos="271463" algn="l"/>
                  </a:tabLst>
                </a:pPr>
                <a:r>
                  <a:rPr lang="ja-JP" altLang="en-US" sz="3200" b="1" u="sng" kern="100" dirty="0">
                    <a:solidFill>
                      <a:srgbClr val="1088CC"/>
                    </a:solidFill>
                    <a:cs typeface="Times New Roman" panose="02020603050405020304" pitchFamily="18" charset="0"/>
                  </a:rPr>
                  <a:t>速度ベクトル</a:t>
                </a:r>
              </a:p>
              <a:p>
                <a:pPr algn="just">
                  <a:lnSpc>
                    <a:spcPts val="4000"/>
                  </a:lnSpc>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速度をベクトルとして記号で表すときは</a:t>
                </a:r>
                <a:r>
                  <a:rPr lang="en-US" altLang="ja-JP" sz="3200" kern="100" dirty="0">
                    <a:cs typeface="Times New Roman" panose="02020603050405020304" pitchFamily="18" charset="0"/>
                  </a:rPr>
                  <a:t>〔</a:t>
                </a:r>
                <a:r>
                  <a:rPr lang="ja-JP" altLang="en-US" sz="3200" kern="100" dirty="0">
                    <a:cs typeface="Times New Roman" panose="02020603050405020304" pitchFamily="18" charset="0"/>
                  </a:rPr>
                  <a:t> </a:t>
                </a:r>
                <a14:m>
                  <m:oMath xmlns:m="http://schemas.openxmlformats.org/officeDocument/2006/math">
                    <m:acc>
                      <m:accPr>
                        <m:chr m:val="⃗"/>
                        <m:ctrlPr>
                          <a:rPr lang="en-US" altLang="ja-JP" sz="3200" b="1" i="1" kern="100" dirty="0" smtClean="0">
                            <a:solidFill>
                              <a:srgbClr val="FF0000"/>
                            </a:solidFill>
                            <a:latin typeface="Cambria Math" panose="02040503050406030204" pitchFamily="18" charset="0"/>
                            <a:cs typeface="Times New Roman" panose="02020603050405020304" pitchFamily="18" charset="0"/>
                          </a:rPr>
                        </m:ctrlPr>
                      </m:accPr>
                      <m:e>
                        <m:r>
                          <m:rPr>
                            <m:nor/>
                          </m:rPr>
                          <a:rPr lang="en-US" altLang="ja-JP" sz="3200" b="1" i="1" kern="100" dirty="0" smtClean="0">
                            <a:solidFill>
                              <a:srgbClr val="FF0000"/>
                            </a:solidFill>
                            <a:cs typeface="Times New Roman" panose="02020603050405020304" pitchFamily="18" charset="0"/>
                          </a:rPr>
                          <m:t>v</m:t>
                        </m:r>
                      </m:e>
                    </m:acc>
                  </m:oMath>
                </a14:m>
                <a:r>
                  <a:rPr lang="en-US" altLang="ja-JP" sz="3200" b="1" i="1" kern="100" dirty="0">
                    <a:solidFill>
                      <a:srgbClr val="FF0000"/>
                    </a:solidFill>
                    <a:cs typeface="Times New Roman" panose="02020603050405020304" pitchFamily="18" charset="0"/>
                  </a:rPr>
                  <a:t> </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のように書き，図示するときは矢印で表す。</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lnSpc>
                    <a:spcPts val="4000"/>
                  </a:lnSpc>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矢印の向きは速度の</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向き</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を表し，矢印の長さは速度の</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大きさ</a:t>
                </a:r>
                <a:r>
                  <a:rPr lang="en-US" altLang="ja-JP" sz="3200" kern="100" dirty="0">
                    <a:cs typeface="Times New Roman" panose="02020603050405020304" pitchFamily="18" charset="0"/>
                  </a:rPr>
                  <a:t>〕</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速さ</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に比例するように描く。</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lnSpc>
                    <a:spcPts val="4000"/>
                  </a:lnSpc>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・単に</a:t>
                </a:r>
                <a:r>
                  <a:rPr lang="en-US" altLang="ja-JP" sz="3200" kern="100" dirty="0">
                    <a:cs typeface="Times New Roman" panose="02020603050405020304" pitchFamily="18" charset="0"/>
                  </a:rPr>
                  <a:t>〔 </a:t>
                </a:r>
                <a:r>
                  <a:rPr lang="en-US" altLang="ja-JP" sz="3200" b="1" i="1" kern="100" dirty="0">
                    <a:solidFill>
                      <a:srgbClr val="FF0000"/>
                    </a:solidFill>
                    <a:cs typeface="Times New Roman" panose="02020603050405020304" pitchFamily="18" charset="0"/>
                  </a:rPr>
                  <a:t>v </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と表すこともある。</a:t>
                </a:r>
              </a:p>
            </p:txBody>
          </p:sp>
        </mc:Choice>
        <mc:Fallback xmlns="">
          <p:sp>
            <p:nvSpPr>
              <p:cNvPr id="21" name="テキスト ボックス 20">
                <a:extLst>
                  <a:ext uri="{FF2B5EF4-FFF2-40B4-BE49-F238E27FC236}">
                    <a16:creationId xmlns:a16="http://schemas.microsoft.com/office/drawing/2014/main" id="{6F3FBC67-9F74-423D-BE68-D84C632A3152}"/>
                  </a:ext>
                </a:extLst>
              </p:cNvPr>
              <p:cNvSpPr txBox="1">
                <a:spLocks noRot="1" noChangeAspect="1" noMove="1" noResize="1" noEditPoints="1" noAdjustHandles="1" noChangeArrowheads="1" noChangeShapeType="1" noTextEdit="1"/>
              </p:cNvSpPr>
              <p:nvPr/>
            </p:nvSpPr>
            <p:spPr>
              <a:xfrm>
                <a:off x="871366" y="1339387"/>
                <a:ext cx="7512143" cy="4177362"/>
              </a:xfrm>
              <a:prstGeom prst="rect">
                <a:avLst/>
              </a:prstGeom>
              <a:blipFill>
                <a:blip r:embed="rId4"/>
                <a:stretch>
                  <a:fillRect l="-2026" t="-1456" r="-1945" b="-3930"/>
                </a:stretch>
              </a:blipFill>
              <a:ln>
                <a:solidFill>
                  <a:schemeClr val="bg1"/>
                </a:solidFill>
              </a:ln>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429F01BF-BAE0-46A0-86E0-33D8FB0A3D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3904" y="1940016"/>
            <a:ext cx="2971800" cy="1798320"/>
          </a:xfrm>
          <a:prstGeom prst="rect">
            <a:avLst/>
          </a:prstGeom>
        </p:spPr>
      </p:pic>
      <p:grpSp>
        <p:nvGrpSpPr>
          <p:cNvPr id="18" name="グループ化 17">
            <a:extLst>
              <a:ext uri="{FF2B5EF4-FFF2-40B4-BE49-F238E27FC236}">
                <a16:creationId xmlns:a16="http://schemas.microsoft.com/office/drawing/2014/main" id="{A45D0402-8E6A-4888-A28D-AF7089592DFE}"/>
              </a:ext>
            </a:extLst>
          </p:cNvPr>
          <p:cNvGrpSpPr/>
          <p:nvPr/>
        </p:nvGrpSpPr>
        <p:grpSpPr>
          <a:xfrm>
            <a:off x="8763904" y="3809333"/>
            <a:ext cx="3234132" cy="1015663"/>
            <a:chOff x="6749685" y="5211549"/>
            <a:chExt cx="6168794" cy="1015663"/>
          </a:xfrm>
        </p:grpSpPr>
        <p:pic>
          <p:nvPicPr>
            <p:cNvPr id="22" name="図 21">
              <a:extLst>
                <a:ext uri="{FF2B5EF4-FFF2-40B4-BE49-F238E27FC236}">
                  <a16:creationId xmlns:a16="http://schemas.microsoft.com/office/drawing/2014/main" id="{0457FC93-F1B8-41EF-B1C9-86FBFFDA66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24" name="テキスト ボックス 23">
              <a:extLst>
                <a:ext uri="{FF2B5EF4-FFF2-40B4-BE49-F238E27FC236}">
                  <a16:creationId xmlns:a16="http://schemas.microsoft.com/office/drawing/2014/main" id="{F6B662E5-D830-413B-BCD3-4BA513370321}"/>
                </a:ext>
              </a:extLst>
            </p:cNvPr>
            <p:cNvSpPr txBox="1"/>
            <p:nvPr/>
          </p:nvSpPr>
          <p:spPr>
            <a:xfrm>
              <a:off x="7020733" y="5211549"/>
              <a:ext cx="5897746" cy="1015663"/>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速度ベクトル</a:t>
              </a:r>
              <a:r>
                <a:rPr lang="ja-JP" altLang="en-US" sz="2000" kern="100" dirty="0">
                  <a:cs typeface="Times New Roman" panose="02020603050405020304" pitchFamily="18" charset="0"/>
                </a:rPr>
                <a:t>　速度ベクトルの大きさは，速さを表す。</a:t>
              </a:r>
            </a:p>
          </p:txBody>
        </p:sp>
      </p:grpSp>
    </p:spTree>
    <p:extLst>
      <p:ext uri="{BB962C8B-B14F-4D97-AF65-F5344CB8AC3E}">
        <p14:creationId xmlns:p14="http://schemas.microsoft.com/office/powerpoint/2010/main" val="2889567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23</a:t>
            </a:fld>
            <a:endParaRPr lang="ja-JP" altLang="en-US" dirty="0"/>
          </a:p>
        </p:txBody>
      </p:sp>
      <p:sp>
        <p:nvSpPr>
          <p:cNvPr id="20" name="1 つの角を丸めた四角形 19">
            <a:extLst>
              <a:ext uri="{FF2B5EF4-FFF2-40B4-BE49-F238E27FC236}">
                <a16:creationId xmlns:a16="http://schemas.microsoft.com/office/drawing/2014/main" id="{E87066D1-D089-6344-8374-F2289D2FD433}"/>
              </a:ext>
            </a:extLst>
          </p:cNvPr>
          <p:cNvSpPr/>
          <p:nvPr/>
        </p:nvSpPr>
        <p:spPr>
          <a:xfrm flipV="1">
            <a:off x="-1" y="607520"/>
            <a:ext cx="4937414"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6" y="607523"/>
            <a:ext cx="12192006" cy="382291"/>
            <a:chOff x="-6" y="607523"/>
            <a:chExt cx="12192006" cy="382291"/>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5" name="直角三角形 24">
              <a:extLst>
                <a:ext uri="{FF2B5EF4-FFF2-40B4-BE49-F238E27FC236}">
                  <a16:creationId xmlns:a16="http://schemas.microsoft.com/office/drawing/2014/main" id="{B8428AB2-DC1B-F140-857E-81D4FACEB98F}"/>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タイトル 1">
            <a:extLst>
              <a:ext uri="{FF2B5EF4-FFF2-40B4-BE49-F238E27FC236}">
                <a16:creationId xmlns:a16="http://schemas.microsoft.com/office/drawing/2014/main" id="{799EFB32-1EDA-124E-BE29-679C4126CE6B}"/>
              </a:ext>
            </a:extLst>
          </p:cNvPr>
          <p:cNvSpPr txBox="1">
            <a:spLocks/>
          </p:cNvSpPr>
          <p:nvPr/>
        </p:nvSpPr>
        <p:spPr>
          <a:xfrm>
            <a:off x="285540" y="665045"/>
            <a:ext cx="4651872"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en-US" altLang="ja-JP" sz="4000" b="1" dirty="0">
                <a:solidFill>
                  <a:schemeClr val="bg1"/>
                </a:solidFill>
                <a:latin typeface="+mn-ea"/>
                <a:ea typeface="+mn-ea"/>
              </a:rPr>
              <a:t>2</a:t>
            </a:r>
            <a:r>
              <a:rPr lang="ja-JP" altLang="en-US" sz="4000" b="1" dirty="0">
                <a:solidFill>
                  <a:schemeClr val="bg1"/>
                </a:solidFill>
                <a:latin typeface="+mn-ea"/>
                <a:ea typeface="+mn-ea"/>
              </a:rPr>
              <a:t> 位置ベクトル</a:t>
            </a:r>
            <a:endParaRPr lang="ja-JP" altLang="en-US" sz="3600" b="1" dirty="0">
              <a:solidFill>
                <a:schemeClr val="bg1"/>
              </a:solidFill>
              <a:latin typeface="+mn-ea"/>
              <a:ea typeface="+mn-ea"/>
            </a:endParaRPr>
          </a:p>
        </p:txBody>
      </p:sp>
      <p:sp>
        <p:nvSpPr>
          <p:cNvPr id="15" name="テキスト ボックス 14">
            <a:extLst>
              <a:ext uri="{FF2B5EF4-FFF2-40B4-BE49-F238E27FC236}">
                <a16:creationId xmlns:a16="http://schemas.microsoft.com/office/drawing/2014/main" id="{DBC9A2F9-8047-4663-8715-D4A0EDC89642}"/>
              </a:ext>
            </a:extLst>
          </p:cNvPr>
          <p:cNvSpPr txBox="1"/>
          <p:nvPr/>
        </p:nvSpPr>
        <p:spPr>
          <a:xfrm>
            <a:off x="629744" y="1621431"/>
            <a:ext cx="11219356" cy="4462760"/>
          </a:xfrm>
          <a:prstGeom prst="rect">
            <a:avLst/>
          </a:prstGeom>
          <a:noFill/>
        </p:spPr>
        <p:txBody>
          <a:bodyPr wrap="square" rtlCol="0">
            <a:spAutoFit/>
          </a:bodyPr>
          <a:lstStyle/>
          <a:p>
            <a:pPr algn="just">
              <a:spcBef>
                <a:spcPts val="1200"/>
              </a:spcBef>
            </a:pPr>
            <a:r>
              <a:rPr lang="ja-JP" altLang="ja-JP" sz="3200" kern="100" dirty="0">
                <a:effectLst/>
                <a:latin typeface="Georgia" panose="02040502050405020303" pitchFamily="18" charset="0"/>
                <a:cs typeface="Times New Roman" panose="02020603050405020304" pitchFamily="18" charset="0"/>
              </a:rPr>
              <a:t>・</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物体の</a:t>
            </a:r>
            <a:r>
              <a:rPr lang="en-US" altLang="ja-JP" sz="3200" kern="100" dirty="0">
                <a:latin typeface="Georgia" panose="02040502050405020303" pitchFamily="18" charset="0"/>
                <a:cs typeface="Times New Roman" panose="02020603050405020304" pitchFamily="18" charset="0"/>
              </a:rPr>
              <a:t>〔</a:t>
            </a:r>
            <a:r>
              <a:rPr lang="ja-JP" altLang="en-US" sz="3200" b="1" kern="100" dirty="0">
                <a:solidFill>
                  <a:srgbClr val="FF0000"/>
                </a:solidFill>
                <a:latin typeface="Georgia" panose="02040502050405020303" pitchFamily="18" charset="0"/>
                <a:cs typeface="Times New Roman" panose="02020603050405020304" pitchFamily="18" charset="0"/>
              </a:rPr>
              <a:t>位置</a:t>
            </a:r>
            <a:r>
              <a:rPr lang="en-US" altLang="ja-JP" sz="3200" kern="100" dirty="0">
                <a:latin typeface="Georgia" panose="02040502050405020303" pitchFamily="18" charset="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は，座標で表すことができる。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座標のとり方</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・物体が直線上を運動するとき</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直線に沿って </a:t>
            </a:r>
            <a:r>
              <a:rPr lang="en-US" altLang="ja-JP" sz="3200" i="1" kern="100" dirty="0">
                <a:latin typeface="Georgia" panose="02040502050405020303" pitchFamily="18" charset="0"/>
                <a:ea typeface="UD デジタル 教科書体 NP-R" panose="02020400000000000000" pitchFamily="18" charset="-128"/>
                <a:cs typeface="Times New Roman" panose="02020603050405020304" pitchFamily="18" charset="0"/>
              </a:rPr>
              <a:t>x</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軸をとる。　例：</a:t>
            </a:r>
            <a:r>
              <a:rPr lang="en-US" altLang="ja-JP" sz="3200" i="1" kern="100" dirty="0">
                <a:latin typeface="Georgia" panose="02040502050405020303" pitchFamily="18" charset="0"/>
                <a:ea typeface="UD デジタル 教科書体 NP-R" panose="02020400000000000000" pitchFamily="18" charset="-128"/>
                <a:cs typeface="Times New Roman" panose="02020603050405020304" pitchFamily="18" charset="0"/>
              </a:rPr>
              <a:t>x </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kern="100" dirty="0">
                <a:ea typeface="UD デジタル 教科書体 NP-R" panose="02020400000000000000" pitchFamily="18" charset="-128"/>
                <a:cs typeface="Times New Roman" panose="02020603050405020304" pitchFamily="18" charset="0"/>
              </a:rPr>
              <a:t>3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m</a:t>
            </a: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・物体が平面内を運動するとき</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平面内に</a:t>
            </a:r>
            <a:r>
              <a:rPr lang="en-US" altLang="ja-JP" sz="3200" i="1" kern="100" dirty="0">
                <a:latin typeface="Georgia" panose="02040502050405020303" pitchFamily="18" charset="0"/>
                <a:ea typeface="UD デジタル 教科書体 NP-R" panose="02020400000000000000" pitchFamily="18" charset="-128"/>
                <a:cs typeface="Times New Roman" panose="02020603050405020304" pitchFamily="18" charset="0"/>
              </a:rPr>
              <a:t>x</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軸と</a:t>
            </a:r>
            <a:r>
              <a:rPr lang="en-US" altLang="ja-JP" sz="3200" i="1" kern="100" dirty="0">
                <a:latin typeface="Georgia" panose="02040502050405020303" pitchFamily="18" charset="0"/>
                <a:ea typeface="UD デジタル 教科書体 NP-R" panose="02020400000000000000" pitchFamily="18" charset="-128"/>
                <a:cs typeface="Times New Roman" panose="02020603050405020304" pitchFamily="18" charset="0"/>
              </a:rPr>
              <a:t> y</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軸をとる。 例：</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200" i="1" kern="100" dirty="0">
                <a:latin typeface="Georgia" panose="02040502050405020303" pitchFamily="18" charset="0"/>
                <a:ea typeface="UD デジタル 教科書体 NP-R" panose="02020400000000000000" pitchFamily="18" charset="-128"/>
                <a:cs typeface="Times New Roman" panose="02020603050405020304" pitchFamily="18" charset="0"/>
              </a:rPr>
              <a:t>x, y</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 (</a:t>
            </a:r>
            <a:r>
              <a:rPr lang="en-US" altLang="ja-JP" sz="3200" kern="100" dirty="0">
                <a:ea typeface="UD デジタル 教科書体 NP-R" panose="02020400000000000000" pitchFamily="18" charset="-128"/>
                <a:cs typeface="Times New Roman" panose="02020603050405020304" pitchFamily="18" charset="0"/>
              </a:rPr>
              <a:t>3</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m</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kern="100" dirty="0">
                <a:ea typeface="UD デジタル 教科書体 NP-R" panose="02020400000000000000" pitchFamily="18" charset="-128"/>
                <a:cs typeface="Times New Roman" panose="02020603050405020304" pitchFamily="18" charset="0"/>
              </a:rPr>
              <a:t>2</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m</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p>
        </p:txBody>
      </p:sp>
    </p:spTree>
    <p:extLst>
      <p:ext uri="{BB962C8B-B14F-4D97-AF65-F5344CB8AC3E}">
        <p14:creationId xmlns:p14="http://schemas.microsoft.com/office/powerpoint/2010/main" val="411429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24</a:t>
            </a:fld>
            <a:endParaRPr lang="ja-JP" altLang="en-US" dirty="0"/>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6" y="607523"/>
            <a:ext cx="12192006" cy="382291"/>
            <a:chOff x="-6" y="607523"/>
            <a:chExt cx="12192006" cy="382291"/>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5" name="直角三角形 24">
              <a:extLst>
                <a:ext uri="{FF2B5EF4-FFF2-40B4-BE49-F238E27FC236}">
                  <a16:creationId xmlns:a16="http://schemas.microsoft.com/office/drawing/2014/main" id="{B8428AB2-DC1B-F140-857E-81D4FACEB98F}"/>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BC9A2F9-8047-4663-8715-D4A0EDC89642}"/>
                  </a:ext>
                </a:extLst>
              </p:cNvPr>
              <p:cNvSpPr txBox="1"/>
              <p:nvPr/>
            </p:nvSpPr>
            <p:spPr>
              <a:xfrm>
                <a:off x="657772" y="989814"/>
                <a:ext cx="10876456" cy="4176143"/>
              </a:xfrm>
              <a:prstGeom prst="rect">
                <a:avLst/>
              </a:prstGeom>
              <a:noFill/>
            </p:spPr>
            <p:txBody>
              <a:bodyPr wrap="square" rtlCol="0">
                <a:spAutoFit/>
              </a:bodyPr>
              <a:lstStyle/>
              <a:p>
                <a:pPr algn="just">
                  <a:spcBef>
                    <a:spcPts val="1200"/>
                  </a:spcBef>
                </a:pPr>
                <a:r>
                  <a:rPr lang="ja-JP" altLang="ja-JP" sz="3200" kern="100" dirty="0">
                    <a:effectLst/>
                    <a:latin typeface="Georgia" panose="02040502050405020303" pitchFamily="18" charset="0"/>
                    <a:cs typeface="Times New Roman" panose="02020603050405020304" pitchFamily="18" charset="0"/>
                  </a:rPr>
                  <a:t>・</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原点 </a:t>
                </a:r>
                <a:r>
                  <a:rPr lang="en-US" altLang="ja-JP" sz="3200" kern="100" dirty="0">
                    <a:effectLst/>
                    <a:latin typeface="Georgia" panose="02040502050405020303" pitchFamily="18" charset="0"/>
                    <a:ea typeface="UD デジタル 教科書体 NP-R" panose="02020400000000000000" pitchFamily="18" charset="-128"/>
                    <a:cs typeface="Times New Roman" panose="02020603050405020304" pitchFamily="18" charset="0"/>
                  </a:rPr>
                  <a:t>O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から矢印を引いて 点</a:t>
                </a:r>
                <a:r>
                  <a:rPr lang="en-US" altLang="ja-JP" sz="3200" kern="100" dirty="0">
                    <a:effectLst/>
                    <a:latin typeface="Georgia" panose="02040502050405020303" pitchFamily="18" charset="0"/>
                    <a:ea typeface="UD デジタル 教科書体 NP-R" panose="02020400000000000000" pitchFamily="18" charset="-128"/>
                    <a:cs typeface="Times New Roman" panose="02020603050405020304" pitchFamily="18" charset="0"/>
                  </a:rPr>
                  <a:t>P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の位置を表す。</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この矢印を</a:t>
                </a:r>
                <a:r>
                  <a:rPr lang="en-US" altLang="ja-JP" sz="3200" kern="100" dirty="0">
                    <a:latin typeface="Georgia" panose="02040502050405020303" pitchFamily="18" charset="0"/>
                    <a:cs typeface="Times New Roman" panose="02020603050405020304" pitchFamily="18" charset="0"/>
                  </a:rPr>
                  <a:t>〔</a:t>
                </a:r>
                <a:r>
                  <a:rPr lang="ja-JP" altLang="en-US" sz="3200" b="1" kern="100" dirty="0">
                    <a:solidFill>
                      <a:srgbClr val="FF0000"/>
                    </a:solidFill>
                    <a:latin typeface="Georgia" panose="02040502050405020303" pitchFamily="18" charset="0"/>
                    <a:cs typeface="Times New Roman" panose="02020603050405020304" pitchFamily="18" charset="0"/>
                  </a:rPr>
                  <a:t>位置ベクトル</a:t>
                </a:r>
                <a:r>
                  <a:rPr lang="en-US" altLang="ja-JP" sz="3200" kern="100" dirty="0">
                    <a:latin typeface="Georgia" panose="02040502050405020303" pitchFamily="18" charset="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物体の位置を，原点から見たときの向きと距離で示す。</a:t>
                </a:r>
                <a:endParaRPr lang="en-US" altLang="ja-JP" sz="3200" kern="100" dirty="0">
                  <a:latin typeface="Georgia" panose="02040502050405020303" pitchFamily="18" charset="0"/>
                  <a:cs typeface="Times New Roman" panose="02020603050405020304" pitchFamily="18" charset="0"/>
                </a:endParaRPr>
              </a:p>
              <a:p>
                <a:pPr algn="just">
                  <a:spcBef>
                    <a:spcPts val="1200"/>
                  </a:spcBef>
                </a:pPr>
                <a:endParaRPr lang="en-US" altLang="ja-JP" sz="800" kern="100" dirty="0">
                  <a:latin typeface="Georgia" panose="02040502050405020303" pitchFamily="18" charset="0"/>
                  <a:cs typeface="Times New Roman" panose="02020603050405020304" pitchFamily="18" charset="0"/>
                </a:endParaRPr>
              </a:p>
              <a:p>
                <a:pPr algn="just">
                  <a:spcBef>
                    <a:spcPts val="1200"/>
                  </a:spcBef>
                </a:pPr>
                <a:r>
                  <a:rPr lang="ja-JP" altLang="en-US" sz="3200" kern="100" dirty="0">
                    <a:latin typeface="Georgia" panose="02040502050405020303" pitchFamily="18" charset="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位置ベクトルを </a:t>
                </a:r>
                <a14:m>
                  <m:oMath xmlns:m="http://schemas.openxmlformats.org/officeDocument/2006/math">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smtClean="0">
                            <a:latin typeface="Georgia" panose="02040502050405020303" pitchFamily="18" charset="0"/>
                            <a:cs typeface="Times New Roman" panose="02020603050405020304" pitchFamily="18" charset="0"/>
                          </a:rPr>
                          <m:t>r</m:t>
                        </m:r>
                      </m:e>
                    </m:acc>
                  </m:oMath>
                </a14:m>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と書くと，</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b="1" kern="100" dirty="0">
                    <a:latin typeface="Georgia" panose="02040502050405020303" pitchFamily="18" charset="0"/>
                    <a:cs typeface="Times New Roman" panose="02020603050405020304" pitchFamily="18" charset="0"/>
                  </a:rPr>
                  <a:t> </a:t>
                </a:r>
                <a14:m>
                  <m:oMath xmlns:m="http://schemas.openxmlformats.org/officeDocument/2006/math">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oMath>
                </a14:m>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が向きと大きさを持つ量</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i="1" kern="100" dirty="0">
                    <a:latin typeface="Georgia" panose="02040502050405020303" pitchFamily="18" charset="0"/>
                    <a:ea typeface="UD デジタル 教科書体 NP-R" panose="02020400000000000000" pitchFamily="18" charset="-128"/>
                    <a:cs typeface="Times New Roman" panose="02020603050405020304" pitchFamily="18" charset="0"/>
                  </a:rPr>
                  <a:t>r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は距離のみを表す量</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mc:Choice>
        <mc:Fallback xmlns="">
          <p:sp>
            <p:nvSpPr>
              <p:cNvPr id="15" name="テキスト ボックス 14">
                <a:extLst>
                  <a:ext uri="{FF2B5EF4-FFF2-40B4-BE49-F238E27FC236}">
                    <a16:creationId xmlns:a16="http://schemas.microsoft.com/office/drawing/2014/main" id="{DBC9A2F9-8047-4663-8715-D4A0EDC89642}"/>
                  </a:ext>
                </a:extLst>
              </p:cNvPr>
              <p:cNvSpPr txBox="1">
                <a:spLocks noRot="1" noChangeAspect="1" noMove="1" noResize="1" noEditPoints="1" noAdjustHandles="1" noChangeArrowheads="1" noChangeShapeType="1" noTextEdit="1"/>
              </p:cNvSpPr>
              <p:nvPr/>
            </p:nvSpPr>
            <p:spPr>
              <a:xfrm>
                <a:off x="657772" y="989814"/>
                <a:ext cx="10876456" cy="4176143"/>
              </a:xfrm>
              <a:prstGeom prst="rect">
                <a:avLst/>
              </a:prstGeom>
              <a:blipFill>
                <a:blip r:embed="rId3"/>
                <a:stretch>
                  <a:fillRect l="-1457" t="-2190" r="-392" b="-2044"/>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46690AAE-99B0-57B5-8F9E-EC2D2B4A5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462" y="2883049"/>
            <a:ext cx="3130641" cy="3443175"/>
          </a:xfrm>
          <a:prstGeom prst="rect">
            <a:avLst/>
          </a:prstGeom>
        </p:spPr>
      </p:pic>
    </p:spTree>
    <p:extLst>
      <p:ext uri="{BB962C8B-B14F-4D97-AF65-F5344CB8AC3E}">
        <p14:creationId xmlns:p14="http://schemas.microsoft.com/office/powerpoint/2010/main" val="2556832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25</a:t>
            </a:fld>
            <a:endParaRPr lang="ja-JP" altLang="en-US" dirty="0"/>
          </a:p>
        </p:txBody>
      </p:sp>
      <p:sp>
        <p:nvSpPr>
          <p:cNvPr id="20" name="1 つの角を丸めた四角形 19">
            <a:extLst>
              <a:ext uri="{FF2B5EF4-FFF2-40B4-BE49-F238E27FC236}">
                <a16:creationId xmlns:a16="http://schemas.microsoft.com/office/drawing/2014/main" id="{E87066D1-D089-6344-8374-F2289D2FD433}"/>
              </a:ext>
            </a:extLst>
          </p:cNvPr>
          <p:cNvSpPr/>
          <p:nvPr/>
        </p:nvSpPr>
        <p:spPr>
          <a:xfrm flipV="1">
            <a:off x="-1" y="607518"/>
            <a:ext cx="2428876"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ja-JP"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6" y="607523"/>
            <a:ext cx="12192006" cy="382291"/>
            <a:chOff x="-6" y="607523"/>
            <a:chExt cx="12192006" cy="382291"/>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5" name="直角三角形 24">
              <a:extLst>
                <a:ext uri="{FF2B5EF4-FFF2-40B4-BE49-F238E27FC236}">
                  <a16:creationId xmlns:a16="http://schemas.microsoft.com/office/drawing/2014/main" id="{B8428AB2-DC1B-F140-857E-81D4FACEB98F}"/>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タイトル 1">
            <a:extLst>
              <a:ext uri="{FF2B5EF4-FFF2-40B4-BE49-F238E27FC236}">
                <a16:creationId xmlns:a16="http://schemas.microsoft.com/office/drawing/2014/main" id="{799EFB32-1EDA-124E-BE29-679C4126CE6B}"/>
              </a:ext>
            </a:extLst>
          </p:cNvPr>
          <p:cNvSpPr txBox="1">
            <a:spLocks/>
          </p:cNvSpPr>
          <p:nvPr/>
        </p:nvSpPr>
        <p:spPr>
          <a:xfrm>
            <a:off x="285540" y="665045"/>
            <a:ext cx="2276685"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en-US" altLang="ja-JP" sz="4000" b="1" dirty="0">
                <a:solidFill>
                  <a:schemeClr val="bg1"/>
                </a:solidFill>
                <a:latin typeface="+mn-ea"/>
                <a:ea typeface="+mn-ea"/>
              </a:rPr>
              <a:t>3</a:t>
            </a:r>
            <a:r>
              <a:rPr lang="ja-JP" altLang="en-US" sz="4000" b="1" dirty="0">
                <a:solidFill>
                  <a:schemeClr val="bg1"/>
                </a:solidFill>
                <a:latin typeface="+mn-ea"/>
                <a:ea typeface="+mn-ea"/>
              </a:rPr>
              <a:t> 変位</a:t>
            </a:r>
            <a:endParaRPr lang="ja-JP" altLang="en-US" sz="3600" b="1" dirty="0">
              <a:solidFill>
                <a:schemeClr val="bg1"/>
              </a:solidFill>
              <a:latin typeface="+mn-ea"/>
              <a:ea typeface="+mn-ea"/>
            </a:endParaRPr>
          </a:p>
        </p:txBody>
      </p:sp>
      <p:sp>
        <p:nvSpPr>
          <p:cNvPr id="15" name="テキスト ボックス 14">
            <a:extLst>
              <a:ext uri="{FF2B5EF4-FFF2-40B4-BE49-F238E27FC236}">
                <a16:creationId xmlns:a16="http://schemas.microsoft.com/office/drawing/2014/main" id="{DBC9A2F9-8047-4663-8715-D4A0EDC89642}"/>
              </a:ext>
            </a:extLst>
          </p:cNvPr>
          <p:cNvSpPr txBox="1"/>
          <p:nvPr/>
        </p:nvSpPr>
        <p:spPr>
          <a:xfrm>
            <a:off x="629744" y="1621431"/>
            <a:ext cx="8819056" cy="4462760"/>
          </a:xfrm>
          <a:prstGeom prst="rect">
            <a:avLst/>
          </a:prstGeom>
          <a:noFill/>
        </p:spPr>
        <p:txBody>
          <a:bodyPr wrap="square" rtlCol="0">
            <a:spAutoFit/>
          </a:bodyPr>
          <a:lstStyle/>
          <a:p>
            <a:pPr algn="just">
              <a:spcBef>
                <a:spcPts val="1200"/>
              </a:spcBef>
            </a:pPr>
            <a:r>
              <a:rPr lang="ja-JP" altLang="ja-JP" sz="3200" kern="100" dirty="0">
                <a:effectLst/>
                <a:latin typeface="Georgia" panose="02040502050405020303" pitchFamily="18" charset="0"/>
                <a:cs typeface="Times New Roman" panose="02020603050405020304" pitchFamily="18" charset="0"/>
              </a:rPr>
              <a:t>・</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移動した物体の </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初めの位置 から 終わり位置 </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に向かって引いた矢印（　　）は，</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物体の位置の変化を表している。</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これを</a:t>
            </a:r>
            <a:r>
              <a:rPr lang="en-US" altLang="ja-JP" sz="3200" kern="100" dirty="0">
                <a:latin typeface="Georgia" panose="02040502050405020303" pitchFamily="18" charset="0"/>
                <a:cs typeface="Times New Roman" panose="02020603050405020304" pitchFamily="18" charset="0"/>
              </a:rPr>
              <a:t>〔</a:t>
            </a:r>
            <a:r>
              <a:rPr lang="ja-JP" altLang="en-US" sz="3200" b="1" kern="100" dirty="0">
                <a:solidFill>
                  <a:srgbClr val="FF0000"/>
                </a:solidFill>
                <a:latin typeface="Georgia" panose="02040502050405020303" pitchFamily="18" charset="0"/>
                <a:cs typeface="Times New Roman" panose="02020603050405020304" pitchFamily="18" charset="0"/>
              </a:rPr>
              <a:t>変位（変位ベクトル）</a:t>
            </a:r>
            <a:r>
              <a:rPr lang="en-US" altLang="ja-JP" sz="3200" kern="100" dirty="0">
                <a:latin typeface="Georgia" panose="02040502050405020303" pitchFamily="18" charset="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といい，</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位置が変化した向きと変化の大きさを表す。</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3" name="図 2">
            <a:extLst>
              <a:ext uri="{FF2B5EF4-FFF2-40B4-BE49-F238E27FC236}">
                <a16:creationId xmlns:a16="http://schemas.microsoft.com/office/drawing/2014/main" id="{D1B96023-A10E-4BFD-AE60-0932635F4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654" y="1152822"/>
            <a:ext cx="3839537" cy="3418322"/>
          </a:xfrm>
          <a:prstGeom prst="rect">
            <a:avLst/>
          </a:prstGeom>
        </p:spPr>
      </p:pic>
      <p:pic>
        <p:nvPicPr>
          <p:cNvPr id="5" name="図 4">
            <a:extLst>
              <a:ext uri="{FF2B5EF4-FFF2-40B4-BE49-F238E27FC236}">
                <a16:creationId xmlns:a16="http://schemas.microsoft.com/office/drawing/2014/main" id="{18A9F8B6-F0E1-49D0-AF23-843A1C3F4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7195" y="2940759"/>
            <a:ext cx="800100" cy="466725"/>
          </a:xfrm>
          <a:prstGeom prst="rect">
            <a:avLst/>
          </a:prstGeom>
        </p:spPr>
      </p:pic>
    </p:spTree>
    <p:extLst>
      <p:ext uri="{BB962C8B-B14F-4D97-AF65-F5344CB8AC3E}">
        <p14:creationId xmlns:p14="http://schemas.microsoft.com/office/powerpoint/2010/main" val="387661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26</a:t>
            </a:fld>
            <a:endParaRPr lang="ja-JP" altLang="en-US" dirty="0"/>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ja-JP"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6" y="607523"/>
            <a:ext cx="12192006" cy="382291"/>
            <a:chOff x="-6" y="607523"/>
            <a:chExt cx="12192006" cy="382291"/>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5" name="直角三角形 24">
              <a:extLst>
                <a:ext uri="{FF2B5EF4-FFF2-40B4-BE49-F238E27FC236}">
                  <a16:creationId xmlns:a16="http://schemas.microsoft.com/office/drawing/2014/main" id="{B8428AB2-DC1B-F140-857E-81D4FACEB98F}"/>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タイトル 1">
            <a:extLst>
              <a:ext uri="{FF2B5EF4-FFF2-40B4-BE49-F238E27FC236}">
                <a16:creationId xmlns:a16="http://schemas.microsoft.com/office/drawing/2014/main" id="{799EFB32-1EDA-124E-BE29-679C4126CE6B}"/>
              </a:ext>
            </a:extLst>
          </p:cNvPr>
          <p:cNvSpPr txBox="1">
            <a:spLocks/>
          </p:cNvSpPr>
          <p:nvPr/>
        </p:nvSpPr>
        <p:spPr>
          <a:xfrm>
            <a:off x="285540" y="665045"/>
            <a:ext cx="2276685"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en-US" altLang="ja-JP" sz="4000" b="1" dirty="0">
                <a:solidFill>
                  <a:schemeClr val="bg1"/>
                </a:solidFill>
                <a:latin typeface="+mn-ea"/>
                <a:ea typeface="+mn-ea"/>
              </a:rPr>
              <a:t>2</a:t>
            </a:r>
            <a:r>
              <a:rPr lang="ja-JP" altLang="en-US" sz="4000" b="1" dirty="0">
                <a:solidFill>
                  <a:schemeClr val="bg1"/>
                </a:solidFill>
                <a:latin typeface="+mn-ea"/>
                <a:ea typeface="+mn-ea"/>
              </a:rPr>
              <a:t>変位</a:t>
            </a:r>
            <a:endParaRPr lang="ja-JP" altLang="en-US" sz="3600" b="1" dirty="0">
              <a:solidFill>
                <a:schemeClr val="bg1"/>
              </a:solidFill>
              <a:latin typeface="+mn-ea"/>
              <a:ea typeface="+mn-ea"/>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BC9A2F9-8047-4663-8715-D4A0EDC89642}"/>
                  </a:ext>
                </a:extLst>
              </p:cNvPr>
              <p:cNvSpPr txBox="1"/>
              <p:nvPr/>
            </p:nvSpPr>
            <p:spPr>
              <a:xfrm>
                <a:off x="650168" y="1570839"/>
                <a:ext cx="8819056" cy="3230243"/>
              </a:xfrm>
              <a:prstGeom prst="rect">
                <a:avLst/>
              </a:prstGeom>
              <a:noFill/>
            </p:spPr>
            <p:txBody>
              <a:bodyPr wrap="square" rtlCol="0">
                <a:spAutoFit/>
              </a:bodyPr>
              <a:lstStyle/>
              <a:p>
                <a:pPr algn="just">
                  <a:spcBef>
                    <a:spcPts val="1200"/>
                  </a:spcBef>
                </a:pPr>
                <a:r>
                  <a:rPr lang="ja-JP" altLang="ja-JP" sz="3200" kern="100" dirty="0">
                    <a:effectLst/>
                    <a:latin typeface="Georgia" panose="02040502050405020303" pitchFamily="18" charset="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変位と位置ベクトルの関係は</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latin typeface="Georgia" panose="02040502050405020303" pitchFamily="18" charset="0"/>
                    <a:cs typeface="Times New Roman" panose="02020603050405020304" pitchFamily="18" charset="0"/>
                  </a:rPr>
                  <a:t> </a:t>
                </a:r>
                <a14:m>
                  <m:oMath xmlns:m="http://schemas.openxmlformats.org/officeDocument/2006/math">
                    <m:r>
                      <a:rPr lang="ja-JP" altLang="en-US" sz="3200" i="1" kern="100" dirty="0" smtClean="0">
                        <a:latin typeface="Cambria Math" panose="02040503050406030204" pitchFamily="18" charset="0"/>
                        <a:cs typeface="Times New Roman" panose="02020603050405020304" pitchFamily="18" charset="0"/>
                      </a:rPr>
                      <m:t>　</m:t>
                    </m:r>
                    <m:r>
                      <a:rPr lang="ja-JP" altLang="en-US" sz="3200" i="1" kern="100" smtClean="0">
                        <a:latin typeface="Cambria Math" panose="02040503050406030204" pitchFamily="18" charset="0"/>
                        <a:cs typeface="Times New Roman" panose="02020603050405020304" pitchFamily="18" charset="0"/>
                      </a:rPr>
                      <m:t>∆</m:t>
                    </m:r>
                    <m:acc>
                      <m:accPr>
                        <m:chr m:val="⃗"/>
                        <m:ctrlPr>
                          <a:rPr lang="ja-JP" altLang="en-US" sz="3200" i="1" kern="100" smtClean="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r>
                      <a:rPr lang="en-US" altLang="ja-JP" sz="3200" i="1" kern="10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3200" i="1" kern="100"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e>
                      <m:sub>
                        <m:r>
                          <a:rPr lang="en-US" altLang="ja-JP" sz="3200" b="0" i="1" kern="100" smtClean="0">
                            <a:latin typeface="Cambria Math" panose="02040503050406030204" pitchFamily="18" charset="0"/>
                            <a:ea typeface="Cambria Math" panose="02040503050406030204" pitchFamily="18" charset="0"/>
                            <a:cs typeface="Times New Roman" panose="02020603050405020304" pitchFamily="18" charset="0"/>
                          </a:rPr>
                          <m:t>2</m:t>
                        </m:r>
                      </m:sub>
                    </m:sSub>
                    <m:r>
                      <a:rPr lang="en-US" altLang="ja-JP" sz="3200" b="0" i="1" kern="10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3200" i="1" kern="100" smtClean="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e>
                      <m:sub>
                        <m:r>
                          <a:rPr lang="en-US" altLang="ja-JP" sz="3200" b="0" i="1" kern="100" smtClean="0">
                            <a:latin typeface="Cambria Math" panose="02040503050406030204" pitchFamily="18" charset="0"/>
                            <a:cs typeface="Times New Roman" panose="02020603050405020304" pitchFamily="18" charset="0"/>
                          </a:rPr>
                          <m:t>1</m:t>
                        </m:r>
                      </m:sub>
                    </m:sSub>
                  </m:oMath>
                </a14:m>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で表される。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・変位は途中の経路に関係しない。</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mc:Choice>
        <mc:Fallback xmlns="">
          <p:sp>
            <p:nvSpPr>
              <p:cNvPr id="15" name="テキスト ボックス 14">
                <a:extLst>
                  <a:ext uri="{FF2B5EF4-FFF2-40B4-BE49-F238E27FC236}">
                    <a16:creationId xmlns:a16="http://schemas.microsoft.com/office/drawing/2014/main" id="{DBC9A2F9-8047-4663-8715-D4A0EDC89642}"/>
                  </a:ext>
                </a:extLst>
              </p:cNvPr>
              <p:cNvSpPr txBox="1">
                <a:spLocks noRot="1" noChangeAspect="1" noMove="1" noResize="1" noEditPoints="1" noAdjustHandles="1" noChangeArrowheads="1" noChangeShapeType="1" noTextEdit="1"/>
              </p:cNvSpPr>
              <p:nvPr/>
            </p:nvSpPr>
            <p:spPr>
              <a:xfrm>
                <a:off x="650168" y="1570839"/>
                <a:ext cx="8819056" cy="3230243"/>
              </a:xfrm>
              <a:prstGeom prst="rect">
                <a:avLst/>
              </a:prstGeom>
              <a:blipFill>
                <a:blip r:embed="rId3"/>
                <a:stretch>
                  <a:fillRect l="-1798" t="-2453" b="-5283"/>
                </a:stretch>
              </a:blipFill>
            </p:spPr>
            <p:txBody>
              <a:bodyPr/>
              <a:lstStyle/>
              <a:p>
                <a:r>
                  <a:rPr lang="ja-JP" altLang="en-US">
                    <a:noFill/>
                  </a:rPr>
                  <a:t> </a:t>
                </a:r>
              </a:p>
            </p:txBody>
          </p:sp>
        </mc:Fallback>
      </mc:AlternateContent>
      <p:pic>
        <p:nvPicPr>
          <p:cNvPr id="3" name="図 2">
            <a:extLst>
              <a:ext uri="{FF2B5EF4-FFF2-40B4-BE49-F238E27FC236}">
                <a16:creationId xmlns:a16="http://schemas.microsoft.com/office/drawing/2014/main" id="{DF59E04B-F49B-4F91-8DC8-4CB23B4C9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799" y="1548206"/>
            <a:ext cx="4514850" cy="4019550"/>
          </a:xfrm>
          <a:prstGeom prst="rect">
            <a:avLst/>
          </a:prstGeom>
        </p:spPr>
      </p:pic>
    </p:spTree>
    <p:extLst>
      <p:ext uri="{BB962C8B-B14F-4D97-AF65-F5344CB8AC3E}">
        <p14:creationId xmlns:p14="http://schemas.microsoft.com/office/powerpoint/2010/main" val="465072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47FDBB4E-6EC2-4267-BC40-6782C5604DDA}"/>
              </a:ext>
            </a:extLst>
          </p:cNvPr>
          <p:cNvSpPr>
            <a:spLocks noGrp="1"/>
          </p:cNvSpPr>
          <p:nvPr>
            <p:ph type="sldNum" sz="quarter" idx="4"/>
          </p:nvPr>
        </p:nvSpPr>
        <p:spPr/>
        <p:txBody>
          <a:bodyPr/>
          <a:lstStyle/>
          <a:p>
            <a:fld id="{C75C2A70-30D0-4958-BD5F-ACCF7D005EE8}" type="slidenum">
              <a:rPr lang="ja-JP" altLang="en-US" smtClean="0"/>
              <a:pPr/>
              <a:t>27</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C8B9B5EC-0B93-43BC-A405-418EF8333B99}"/>
              </a:ext>
            </a:extLst>
          </p:cNvPr>
          <p:cNvPicPr>
            <a:picLocks noChangeAspect="1"/>
          </p:cNvPicPr>
          <p:nvPr/>
        </p:nvPicPr>
        <p:blipFill>
          <a:blip r:embed="rId3"/>
          <a:stretch>
            <a:fillRect/>
          </a:stretch>
        </p:blipFill>
        <p:spPr>
          <a:xfrm>
            <a:off x="493486" y="879602"/>
            <a:ext cx="6398305" cy="5470306"/>
          </a:xfrm>
          <a:prstGeom prst="rect">
            <a:avLst/>
          </a:prstGeom>
        </p:spPr>
      </p:pic>
      <p:sp>
        <p:nvSpPr>
          <p:cNvPr id="18" name="タイトル 1">
            <a:extLst>
              <a:ext uri="{FF2B5EF4-FFF2-40B4-BE49-F238E27FC236}">
                <a16:creationId xmlns:a16="http://schemas.microsoft.com/office/drawing/2014/main" id="{1DC575AA-15C1-4C97-9D4C-63FFEB338D08}"/>
              </a:ext>
            </a:extLst>
          </p:cNvPr>
          <p:cNvSpPr txBox="1">
            <a:spLocks/>
          </p:cNvSpPr>
          <p:nvPr/>
        </p:nvSpPr>
        <p:spPr>
          <a:xfrm>
            <a:off x="612999" y="1492218"/>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000" dirty="0">
                <a:solidFill>
                  <a:srgbClr val="007DC6"/>
                </a:solidFill>
                <a:latin typeface="メイリオ" panose="020B0604030504040204" pitchFamily="50" charset="-128"/>
                <a:ea typeface="メイリオ" panose="020B0604030504040204" pitchFamily="50" charset="-128"/>
              </a:rPr>
              <a:t>物理量の変化</a:t>
            </a:r>
            <a:endParaRPr lang="ja-JP" altLang="en-US" sz="3000" dirty="0">
              <a:solidFill>
                <a:srgbClr val="007DC6"/>
              </a:solidFill>
              <a:latin typeface="+mn-ea"/>
              <a:ea typeface="+mn-ea"/>
            </a:endParaRPr>
          </a:p>
        </p:txBody>
      </p:sp>
      <p:sp>
        <p:nvSpPr>
          <p:cNvPr id="20" name="テキスト ボックス 19">
            <a:extLst>
              <a:ext uri="{FF2B5EF4-FFF2-40B4-BE49-F238E27FC236}">
                <a16:creationId xmlns:a16="http://schemas.microsoft.com/office/drawing/2014/main" id="{5D93F16F-365F-4771-8BD6-2A695B5FF318}"/>
              </a:ext>
            </a:extLst>
          </p:cNvPr>
          <p:cNvSpPr txBox="1"/>
          <p:nvPr/>
        </p:nvSpPr>
        <p:spPr>
          <a:xfrm>
            <a:off x="612999" y="2030383"/>
            <a:ext cx="6026727" cy="1099596"/>
          </a:xfrm>
          <a:prstGeom prst="rect">
            <a:avLst/>
          </a:prstGeom>
          <a:noFill/>
        </p:spPr>
        <p:txBody>
          <a:bodyPr wrap="square" rtlCol="0">
            <a:spAutoFit/>
          </a:bodyPr>
          <a:lstStyle/>
          <a:p>
            <a:pPr marL="271463" indent="-271463" algn="just">
              <a:lnSpc>
                <a:spcPts val="4000"/>
              </a:lnSpc>
              <a:tabLst>
                <a:tab pos="271463" algn="l"/>
              </a:tabLst>
            </a:pPr>
            <a:r>
              <a:rPr lang="en-US" altLang="ja-JP" sz="3000" kern="100" dirty="0">
                <a:cs typeface="Times New Roman" panose="02020603050405020304" pitchFamily="18" charset="0"/>
              </a:rPr>
              <a:t>	</a:t>
            </a:r>
            <a:r>
              <a:rPr lang="en-US" altLang="ja-JP"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変化後の物理量</a:t>
            </a:r>
            <a:r>
              <a:rPr lang="en-US" altLang="ja-JP"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変化前の物理量</a:t>
            </a:r>
            <a:r>
              <a:rPr lang="en-US" altLang="ja-JP"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endParaRPr lang="ja-JP" altLang="en-US" sz="30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27" name="図 26">
            <a:extLst>
              <a:ext uri="{FF2B5EF4-FFF2-40B4-BE49-F238E27FC236}">
                <a16:creationId xmlns:a16="http://schemas.microsoft.com/office/drawing/2014/main" id="{2D414AC3-25D3-40A5-BFF5-3C32C469A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675" y="907740"/>
            <a:ext cx="1657025" cy="600075"/>
          </a:xfrm>
          <a:prstGeom prst="rect">
            <a:avLst/>
          </a:prstGeom>
        </p:spPr>
      </p:pic>
      <p:sp>
        <p:nvSpPr>
          <p:cNvPr id="13" name="タイトル 1">
            <a:extLst>
              <a:ext uri="{FF2B5EF4-FFF2-40B4-BE49-F238E27FC236}">
                <a16:creationId xmlns:a16="http://schemas.microsoft.com/office/drawing/2014/main" id="{E1263489-EB29-449C-820B-85CA0491481A}"/>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spTree>
    <p:extLst>
      <p:ext uri="{BB962C8B-B14F-4D97-AF65-F5344CB8AC3E}">
        <p14:creationId xmlns:p14="http://schemas.microsoft.com/office/powerpoint/2010/main" val="2413243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６</a:t>
              </a: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3" y="891568"/>
            <a:ext cx="10086586" cy="2062103"/>
          </a:xfrm>
          <a:prstGeom prst="rect">
            <a:avLst/>
          </a:prstGeom>
          <a:noFill/>
        </p:spPr>
        <p:txBody>
          <a:bodyPr wrap="square" rtlCol="0">
            <a:spAutoFit/>
          </a:bodyPr>
          <a:lstStyle/>
          <a:p>
            <a:pPr algn="just">
              <a:tabLst>
                <a:tab pos="271463" algn="l"/>
              </a:tabLst>
            </a:pP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軸上の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2.0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の位置にあった物体が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軸上を運動し，</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5.0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の位置に移動した。この間の物体の変位の大きさは何</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か。また，変位の向きはどちら向きか。</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28</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タイトル 1">
            <a:extLst>
              <a:ext uri="{FF2B5EF4-FFF2-40B4-BE49-F238E27FC236}">
                <a16:creationId xmlns:a16="http://schemas.microsoft.com/office/drawing/2014/main" id="{D23F7AE4-045B-4A4E-9A5F-237B4F3C7C2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21" name="図 20">
            <a:extLst>
              <a:ext uri="{FF2B5EF4-FFF2-40B4-BE49-F238E27FC236}">
                <a16:creationId xmlns:a16="http://schemas.microsoft.com/office/drawing/2014/main" id="{2F390AA0-6381-45AF-B8E7-02545EA6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2929420"/>
            <a:ext cx="1072603" cy="547474"/>
          </a:xfrm>
          <a:prstGeom prst="rect">
            <a:avLst/>
          </a:prstGeom>
        </p:spPr>
      </p:pic>
      <p:sp>
        <p:nvSpPr>
          <p:cNvPr id="16" name="テキスト ボックス 15">
            <a:extLst>
              <a:ext uri="{FF2B5EF4-FFF2-40B4-BE49-F238E27FC236}">
                <a16:creationId xmlns:a16="http://schemas.microsoft.com/office/drawing/2014/main" id="{036C28BE-CEC5-462A-B509-A0BD74DF2004}"/>
              </a:ext>
            </a:extLst>
          </p:cNvPr>
          <p:cNvSpPr txBox="1"/>
          <p:nvPr/>
        </p:nvSpPr>
        <p:spPr>
          <a:xfrm>
            <a:off x="1510904" y="2929420"/>
            <a:ext cx="10086585" cy="1077218"/>
          </a:xfrm>
          <a:prstGeom prst="rect">
            <a:avLst/>
          </a:prstGeom>
          <a:noFill/>
        </p:spPr>
        <p:txBody>
          <a:bodyPr wrap="square" rtlCol="0">
            <a:spAutoFit/>
          </a:bodyPr>
          <a:lstStyle/>
          <a:p>
            <a:pPr>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求める変位を </a:t>
            </a:r>
            <a:r>
              <a:rPr lang="en-US" altLang="ja-JP" sz="3200" i="1" kern="100" dirty="0" err="1">
                <a:latin typeface="Century Schoolbook" panose="02040604050505020304" pitchFamily="18" charset="0"/>
                <a:ea typeface="UD デジタル 教科書体 NP-R" panose="02020400000000000000" pitchFamily="18" charset="-128"/>
                <a:cs typeface="Times New Roman" panose="02020603050405020304" pitchFamily="18" charset="0"/>
              </a:rPr>
              <a:t>Δx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 m</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とすると，</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tabLst>
                <a:tab pos="271463" algn="l"/>
              </a:tabLst>
            </a:pPr>
            <a:r>
              <a:rPr lang="ja-JP" altLang="en-US" sz="3200" i="1" kern="100" dirty="0">
                <a:latin typeface="Century Schoolbook" panose="02040604050505020304" pitchFamily="18" charset="0"/>
                <a:cs typeface="Times New Roman" panose="02020603050405020304" pitchFamily="18" charset="0"/>
              </a:rPr>
              <a:t>　</a:t>
            </a:r>
            <a:r>
              <a:rPr lang="en-US" altLang="ja-JP" sz="3200" i="1" kern="100" dirty="0">
                <a:latin typeface="Century Schoolbook" panose="02040604050505020304" pitchFamily="18" charset="0"/>
                <a:cs typeface="Times New Roman" panose="02020603050405020304" pitchFamily="18" charset="0"/>
              </a:rPr>
              <a:t>Δx</a:t>
            </a:r>
            <a:r>
              <a:rPr lang="en-US" altLang="ja-JP" sz="3200" kern="100" dirty="0">
                <a:latin typeface="Century Schoolbook" panose="02040604050505020304" pitchFamily="18" charset="0"/>
                <a:cs typeface="Times New Roman" panose="02020603050405020304" pitchFamily="18" charset="0"/>
              </a:rPr>
              <a:t> </a:t>
            </a:r>
            <a:r>
              <a:rPr lang="ja-JP" altLang="en-US" sz="3200"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5.0 m </a:t>
            </a:r>
            <a:r>
              <a:rPr lang="ja-JP" altLang="en-US" sz="3200"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2.0 m </a:t>
            </a:r>
            <a:r>
              <a:rPr lang="ja-JP" altLang="en-US" sz="3200"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3.0 m</a:t>
            </a:r>
          </a:p>
        </p:txBody>
      </p:sp>
      <p:pic>
        <p:nvPicPr>
          <p:cNvPr id="18" name="図 17">
            <a:extLst>
              <a:ext uri="{FF2B5EF4-FFF2-40B4-BE49-F238E27FC236}">
                <a16:creationId xmlns:a16="http://schemas.microsoft.com/office/drawing/2014/main" id="{FC7CA519-681F-42B1-8F38-C05E421D92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04" y="5901419"/>
            <a:ext cx="1072603" cy="547474"/>
          </a:xfrm>
          <a:prstGeom prst="rect">
            <a:avLst/>
          </a:prstGeom>
        </p:spPr>
      </p:pic>
      <p:sp>
        <p:nvSpPr>
          <p:cNvPr id="24" name="テキスト ボックス 23">
            <a:extLst>
              <a:ext uri="{FF2B5EF4-FFF2-40B4-BE49-F238E27FC236}">
                <a16:creationId xmlns:a16="http://schemas.microsoft.com/office/drawing/2014/main" id="{28288992-CA5E-4C02-B302-B634CC3C0136}"/>
              </a:ext>
            </a:extLst>
          </p:cNvPr>
          <p:cNvSpPr txBox="1"/>
          <p:nvPr/>
        </p:nvSpPr>
        <p:spPr>
          <a:xfrm>
            <a:off x="1510904" y="5883755"/>
            <a:ext cx="10312796" cy="592663"/>
          </a:xfrm>
          <a:prstGeom prst="rect">
            <a:avLst/>
          </a:prstGeom>
          <a:noFill/>
        </p:spPr>
        <p:txBody>
          <a:bodyPr wrap="square" rtlCol="0">
            <a:spAutoFit/>
          </a:bodyPr>
          <a:lstStyle/>
          <a:p>
            <a:pPr marL="271463" indent="-271463" algn="just">
              <a:lnSpc>
                <a:spcPts val="4000"/>
              </a:lnSpc>
              <a:tabLst>
                <a:tab pos="271463" algn="l"/>
              </a:tabLst>
            </a:pPr>
            <a:r>
              <a:rPr lang="en-US" altLang="ja-JP" sz="3200" kern="100" dirty="0">
                <a:solidFill>
                  <a:srgbClr val="FF0000"/>
                </a:solidFill>
                <a:cs typeface="Times New Roman" panose="02020603050405020304" pitchFamily="18" charset="0"/>
              </a:rPr>
              <a:t>3.0 m</a:t>
            </a:r>
            <a:r>
              <a:rPr lang="ja-JP" altLang="en-US" sz="3200" kern="100" dirty="0">
                <a:solidFill>
                  <a:srgbClr val="FF0000"/>
                </a:solidFill>
                <a:cs typeface="Times New Roman" panose="02020603050405020304" pitchFamily="18" charset="0"/>
              </a:rPr>
              <a:t>，</a:t>
            </a:r>
            <a:r>
              <a:rPr lang="en-US" altLang="ja-JP" sz="3200" i="1" kern="100" dirty="0">
                <a:solidFill>
                  <a:srgbClr val="FF0000"/>
                </a:solidFill>
                <a:cs typeface="Times New Roman" panose="02020603050405020304" pitchFamily="18" charset="0"/>
              </a:rPr>
              <a:t>x</a:t>
            </a:r>
            <a:r>
              <a:rPr lang="en-US" altLang="ja-JP" sz="3200" kern="100" dirty="0">
                <a:solidFill>
                  <a:srgbClr val="FF0000"/>
                </a:solidFill>
                <a:cs typeface="Times New Roman" panose="02020603050405020304" pitchFamily="18" charset="0"/>
              </a:rPr>
              <a:t> </a:t>
            </a:r>
            <a:r>
              <a:rPr lang="ja-JP" altLang="en-US" sz="3200" kern="100" dirty="0">
                <a:solidFill>
                  <a:srgbClr val="FF0000"/>
                </a:solidFill>
                <a:cs typeface="Times New Roman" panose="02020603050405020304" pitchFamily="18" charset="0"/>
              </a:rPr>
              <a:t>軸の正の向き</a:t>
            </a:r>
            <a:endParaRPr lang="en-US" altLang="ja-JP" sz="3200" kern="1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807383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29</a:t>
            </a:fld>
            <a:endParaRPr lang="ja-JP" altLang="en-US" dirty="0"/>
          </a:p>
        </p:txBody>
      </p:sp>
      <p:sp>
        <p:nvSpPr>
          <p:cNvPr id="24" name="1 つの角を丸めた四角形 23">
            <a:extLst>
              <a:ext uri="{FF2B5EF4-FFF2-40B4-BE49-F238E27FC236}">
                <a16:creationId xmlns:a16="http://schemas.microsoft.com/office/drawing/2014/main" id="{715D22A1-6A26-3E45-AEFA-2DD14D1E446A}"/>
              </a:ext>
            </a:extLst>
          </p:cNvPr>
          <p:cNvSpPr/>
          <p:nvPr/>
        </p:nvSpPr>
        <p:spPr>
          <a:xfrm flipV="1">
            <a:off x="-3" y="607514"/>
            <a:ext cx="7038977"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6" y="607523"/>
            <a:ext cx="12192006" cy="382291"/>
            <a:chOff x="-6" y="607523"/>
            <a:chExt cx="12192006" cy="382291"/>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8" name="直角三角形 27">
              <a:extLst>
                <a:ext uri="{FF2B5EF4-FFF2-40B4-BE49-F238E27FC236}">
                  <a16:creationId xmlns:a16="http://schemas.microsoft.com/office/drawing/2014/main" id="{E25B3EF4-2E9F-1A4F-979C-96E5D921C2AA}"/>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1">
            <a:extLst>
              <a:ext uri="{FF2B5EF4-FFF2-40B4-BE49-F238E27FC236}">
                <a16:creationId xmlns:a16="http://schemas.microsoft.com/office/drawing/2014/main" id="{D055187C-3C00-854C-8B77-8CA95425D0CA}"/>
              </a:ext>
            </a:extLst>
          </p:cNvPr>
          <p:cNvSpPr txBox="1">
            <a:spLocks/>
          </p:cNvSpPr>
          <p:nvPr/>
        </p:nvSpPr>
        <p:spPr>
          <a:xfrm>
            <a:off x="285540" y="665045"/>
            <a:ext cx="6753435"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en-US" altLang="ja-JP" sz="4000" b="1" dirty="0">
                <a:solidFill>
                  <a:schemeClr val="bg1"/>
                </a:solidFill>
                <a:latin typeface="+mn-ea"/>
                <a:ea typeface="+mn-ea"/>
              </a:rPr>
              <a:t>4</a:t>
            </a:r>
            <a:r>
              <a:rPr lang="ja-JP" altLang="en-US" sz="4000" b="1" dirty="0">
                <a:solidFill>
                  <a:schemeClr val="bg1"/>
                </a:solidFill>
                <a:latin typeface="+mn-ea"/>
                <a:ea typeface="+mn-ea"/>
              </a:rPr>
              <a:t> 平均の速度と瞬間の速度</a:t>
            </a:r>
            <a:endParaRPr lang="ja-JP" altLang="en-US" sz="3600" b="1" dirty="0">
              <a:solidFill>
                <a:schemeClr val="bg1"/>
              </a:solidFill>
              <a:latin typeface="+mn-ea"/>
              <a:ea typeface="+mn-ea"/>
            </a:endParaRPr>
          </a:p>
        </p:txBody>
      </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BA294098-9C39-2DD8-C3EB-33EF80FF6160}"/>
                  </a:ext>
                </a:extLst>
              </p:cNvPr>
              <p:cNvSpPr txBox="1"/>
              <p:nvPr/>
            </p:nvSpPr>
            <p:spPr>
              <a:xfrm>
                <a:off x="629744" y="1621431"/>
                <a:ext cx="10876456" cy="3170099"/>
              </a:xfrm>
              <a:prstGeom prst="rect">
                <a:avLst/>
              </a:prstGeom>
              <a:noFill/>
            </p:spPr>
            <p:txBody>
              <a:bodyPr wrap="square" rtlCol="0">
                <a:spAutoFit/>
              </a:bodyPr>
              <a:lstStyle/>
              <a:p>
                <a:pPr algn="just">
                  <a:spcBef>
                    <a:spcPts val="1200"/>
                  </a:spcBef>
                </a:pPr>
                <a:r>
                  <a:rPr lang="ja-JP" altLang="ja-JP" sz="3200" kern="100" dirty="0">
                    <a:effectLst/>
                    <a:latin typeface="Georgia" panose="02040502050405020303" pitchFamily="18" charset="0"/>
                    <a:cs typeface="Times New Roman" panose="02020603050405020304" pitchFamily="18" charset="0"/>
                  </a:rPr>
                  <a:t>・</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ある時間に物体が</a:t>
                </a: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P</a:t>
                </a:r>
                <a:r>
                  <a:rPr lang="en-US" altLang="ja-JP" sz="3200" kern="100" baseline="-25000" dirty="0">
                    <a:latin typeface="Georgia" panose="02040502050405020303" pitchFamily="18" charset="0"/>
                    <a:ea typeface="UD デジタル 教科書体 NP-R" panose="02020400000000000000" pitchFamily="18" charset="-128"/>
                    <a:cs typeface="Times New Roman" panose="02020603050405020304" pitchFamily="18" charset="0"/>
                  </a:rPr>
                  <a:t>1</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 </a:t>
                </a: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から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P</a:t>
                </a:r>
                <a:r>
                  <a:rPr lang="en-US" altLang="ja-JP" sz="3200" kern="100" baseline="-25000" dirty="0">
                    <a:latin typeface="Georgia" panose="02040502050405020303" pitchFamily="18" charset="0"/>
                    <a:ea typeface="UD デジタル 教科書体 NP-R" panose="02020400000000000000" pitchFamily="18" charset="-128"/>
                    <a:cs typeface="Times New Roman" panose="02020603050405020304" pitchFamily="18" charset="0"/>
                  </a:rPr>
                  <a:t>2</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 </a:t>
                </a: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へ移動するとき，</a:t>
                </a:r>
                <a:endPar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Georgia" panose="02040502050405020303" pitchFamily="18" charset="0"/>
                    <a:cs typeface="Times New Roman" panose="02020603050405020304" pitchFamily="18" charset="0"/>
                  </a:rPr>
                  <a:t>　</a:t>
                </a:r>
                <a:r>
                  <a:rPr lang="ja-JP" altLang="en-US" sz="3200" b="1" kern="100" dirty="0">
                    <a:latin typeface="Georgia" panose="02040502050405020303" pitchFamily="18" charset="0"/>
                    <a:cs typeface="Times New Roman" panose="02020603050405020304" pitchFamily="18" charset="0"/>
                  </a:rPr>
                  <a:t>単位時間あたりの変位</a:t>
                </a:r>
                <a:r>
                  <a:rPr lang="en-US" altLang="ja-JP" sz="3200" b="1" kern="100" dirty="0">
                    <a:latin typeface="Georgia" panose="02040502050405020303" pitchFamily="18" charset="0"/>
                    <a:cs typeface="Times New Roman" panose="02020603050405020304" pitchFamily="18" charset="0"/>
                  </a:rPr>
                  <a:t> </a:t>
                </a: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を，</a:t>
                </a:r>
                <a:endPar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　この間の</a:t>
                </a:r>
                <a:r>
                  <a:rPr lang="en-US" altLang="ja-JP" sz="3200" kern="100" dirty="0">
                    <a:latin typeface="Georgia" panose="02040502050405020303" pitchFamily="18" charset="0"/>
                    <a:cs typeface="Times New Roman" panose="02020603050405020304" pitchFamily="18" charset="0"/>
                  </a:rPr>
                  <a:t>〔</a:t>
                </a:r>
                <a:r>
                  <a:rPr lang="ja-JP" altLang="en-US" sz="3200" b="1" kern="100" dirty="0">
                    <a:solidFill>
                      <a:srgbClr val="FF0000"/>
                    </a:solidFill>
                    <a:latin typeface="Georgia" panose="02040502050405020303" pitchFamily="18" charset="0"/>
                    <a:cs typeface="Times New Roman" panose="02020603050405020304" pitchFamily="18" charset="0"/>
                  </a:rPr>
                  <a:t>平均の速度</a:t>
                </a:r>
                <a:r>
                  <a:rPr lang="en-US" altLang="ja-JP" sz="3200" kern="100" dirty="0">
                    <a:latin typeface="Georgia" panose="02040502050405020303" pitchFamily="18" charset="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・平均の速度もベクトルであり，経過時間</a:t>
                </a:r>
                <a14:m>
                  <m:oMath xmlns:m="http://schemas.openxmlformats.org/officeDocument/2006/math">
                    <m: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3200" b="0" i="1" kern="100"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ja-JP" sz="3200" b="0" i="1" kern="100" smtClean="0">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altLang="ja-JP" sz="3200" i="1" kern="100">
                            <a:latin typeface="Cambria Math" panose="02040503050406030204" pitchFamily="18" charset="0"/>
                            <a:cs typeface="Times New Roman" panose="02020603050405020304" pitchFamily="18" charset="0"/>
                          </a:rPr>
                        </m:ctrlPr>
                      </m:sSubPr>
                      <m:e>
                        <m:r>
                          <a:rPr lang="en-US" altLang="ja-JP" sz="3200" b="0" i="1" kern="100" smtClean="0">
                            <a:latin typeface="Cambria Math" panose="02040503050406030204" pitchFamily="18" charset="0"/>
                            <a:cs typeface="Times New Roman" panose="02020603050405020304" pitchFamily="18" charset="0"/>
                          </a:rPr>
                          <m:t>𝑡</m:t>
                        </m:r>
                      </m:e>
                      <m:sub>
                        <m:r>
                          <a:rPr lang="en-US" altLang="ja-JP" sz="3200" i="1" kern="100">
                            <a:latin typeface="Cambria Math" panose="02040503050406030204" pitchFamily="18" charset="0"/>
                            <a:cs typeface="Times New Roman" panose="02020603050405020304" pitchFamily="18" charset="0"/>
                          </a:rPr>
                          <m:t>2</m:t>
                        </m:r>
                      </m:sub>
                    </m:sSub>
                    <m:r>
                      <a:rPr lang="en-US" altLang="ja-JP" sz="3200" i="1" kern="100">
                        <a:latin typeface="Cambria Math" panose="02040503050406030204" pitchFamily="18" charset="0"/>
                        <a:cs typeface="Times New Roman" panose="02020603050405020304" pitchFamily="18" charset="0"/>
                      </a:rPr>
                      <m:t>−</m:t>
                    </m:r>
                    <m:sSub>
                      <m:sSubPr>
                        <m:ctrlPr>
                          <a:rPr lang="en-US" altLang="ja-JP" sz="3200" i="1" kern="100">
                            <a:latin typeface="Cambria Math" panose="02040503050406030204" pitchFamily="18" charset="0"/>
                            <a:cs typeface="Times New Roman" panose="02020603050405020304" pitchFamily="18" charset="0"/>
                          </a:rPr>
                        </m:ctrlPr>
                      </m:sSubPr>
                      <m:e>
                        <m:r>
                          <a:rPr lang="en-US" altLang="ja-JP" sz="3200" b="0" i="1" kern="100" smtClean="0">
                            <a:latin typeface="Cambria Math" panose="02040503050406030204" pitchFamily="18" charset="0"/>
                            <a:cs typeface="Times New Roman" panose="02020603050405020304" pitchFamily="18" charset="0"/>
                          </a:rPr>
                          <m:t>𝑡</m:t>
                        </m:r>
                      </m:e>
                      <m:sub>
                        <m:r>
                          <a:rPr lang="en-US" altLang="ja-JP" sz="3200" i="1" kern="100">
                            <a:latin typeface="Cambria Math" panose="02040503050406030204" pitchFamily="18" charset="0"/>
                            <a:cs typeface="Times New Roman" panose="02020603050405020304" pitchFamily="18" charset="0"/>
                          </a:rPr>
                          <m:t>1</m:t>
                        </m:r>
                      </m:sub>
                    </m:sSub>
                    <m:r>
                      <a:rPr lang="en-US" altLang="ja-JP" sz="3200" b="0" i="1" kern="10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変位が</a:t>
                </a:r>
                <a14:m>
                  <m:oMath xmlns:m="http://schemas.openxmlformats.org/officeDocument/2006/math">
                    <m:r>
                      <a:rPr lang="ja-JP" altLang="en-US" sz="3200" i="1" kern="100">
                        <a:latin typeface="Cambria Math" panose="02040503050406030204" pitchFamily="18" charset="0"/>
                        <a:cs typeface="Times New Roman" panose="02020603050405020304" pitchFamily="18" charset="0"/>
                      </a:rPr>
                      <m:t>∆</m:t>
                    </m:r>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r>
                      <a:rPr lang="en-US" altLang="ja-JP" sz="3200" b="0" i="1" kern="100" smtClean="0">
                        <a:latin typeface="Cambria Math" panose="02040503050406030204" pitchFamily="18" charset="0"/>
                        <a:cs typeface="Times New Roman" panose="02020603050405020304" pitchFamily="18" charset="0"/>
                      </a:rPr>
                      <m:t> (</m:t>
                    </m:r>
                    <m:r>
                      <a:rPr lang="en-US" altLang="ja-JP" sz="3200" i="1" kern="100">
                        <a:latin typeface="Cambria Math" panose="02040503050406030204" pitchFamily="18" charset="0"/>
                        <a:cs typeface="Times New Roman" panose="02020603050405020304" pitchFamily="18" charset="0"/>
                      </a:rPr>
                      <m:t>=</m:t>
                    </m:r>
                    <m:sSub>
                      <m:sSubPr>
                        <m:ctrlP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e>
                      <m:sub>
                        <m: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t>2</m:t>
                        </m:r>
                      </m:sub>
                    </m:sSub>
                    <m:r>
                      <a:rPr lang="en-US" altLang="ja-JP" sz="3200" b="0" i="1" kern="100"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e>
                      <m:sub>
                        <m:r>
                          <a:rPr lang="en-US" altLang="ja-JP" sz="3200" i="1" kern="100">
                            <a:latin typeface="Cambria Math" panose="02040503050406030204" pitchFamily="18" charset="0"/>
                            <a:cs typeface="Times New Roman" panose="02020603050405020304" pitchFamily="18" charset="0"/>
                          </a:rPr>
                          <m:t>1</m:t>
                        </m:r>
                      </m:sub>
                    </m:sSub>
                    <m:r>
                      <a:rPr lang="en-US" altLang="ja-JP" sz="3200" b="0" i="1" kern="100" smtClean="0">
                        <a:latin typeface="Cambria Math" panose="02040503050406030204" pitchFamily="18" charset="0"/>
                        <a:cs typeface="Times New Roman" panose="02020603050405020304" pitchFamily="18" charset="0"/>
                      </a:rPr>
                      <m:t>)</m:t>
                    </m:r>
                  </m:oMath>
                </a14:m>
                <a:r>
                  <a:rPr lang="ja-JP" altLang="en-US" sz="3200" kern="100" dirty="0" err="1">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で</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あるので，</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mc:Choice>
        <mc:Fallback>
          <p:sp>
            <p:nvSpPr>
              <p:cNvPr id="2" name="テキスト ボックス 1">
                <a:extLst>
                  <a:ext uri="{FF2B5EF4-FFF2-40B4-BE49-F238E27FC236}">
                    <a16:creationId xmlns:a16="http://schemas.microsoft.com/office/drawing/2014/main" id="{BA294098-9C39-2DD8-C3EB-33EF80FF6160}"/>
                  </a:ext>
                </a:extLst>
              </p:cNvPr>
              <p:cNvSpPr txBox="1">
                <a:spLocks noRot="1" noChangeAspect="1" noMove="1" noResize="1" noEditPoints="1" noAdjustHandles="1" noChangeArrowheads="1" noChangeShapeType="1" noTextEdit="1"/>
              </p:cNvSpPr>
              <p:nvPr/>
            </p:nvSpPr>
            <p:spPr>
              <a:xfrm>
                <a:off x="629744" y="1621431"/>
                <a:ext cx="10876456" cy="3170099"/>
              </a:xfrm>
              <a:prstGeom prst="rect">
                <a:avLst/>
              </a:prstGeom>
              <a:blipFill>
                <a:blip r:embed="rId3"/>
                <a:stretch>
                  <a:fillRect l="-1401" t="-2885" r="-168" b="-5385"/>
                </a:stretch>
              </a:blipFill>
            </p:spPr>
            <p:txBody>
              <a:bodyPr/>
              <a:lstStyle/>
              <a:p>
                <a:r>
                  <a:rPr lang="ja-JP" altLang="en-US">
                    <a:noFill/>
                  </a:rPr>
                  <a:t> </a:t>
                </a:r>
              </a:p>
            </p:txBody>
          </p:sp>
        </mc:Fallback>
      </mc:AlternateContent>
      <p:grpSp>
        <p:nvGrpSpPr>
          <p:cNvPr id="3" name="グループ化 2">
            <a:extLst>
              <a:ext uri="{FF2B5EF4-FFF2-40B4-BE49-F238E27FC236}">
                <a16:creationId xmlns:a16="http://schemas.microsoft.com/office/drawing/2014/main" id="{9416CB44-D176-A33F-C9E7-4A29A90A7C98}"/>
              </a:ext>
            </a:extLst>
          </p:cNvPr>
          <p:cNvGrpSpPr/>
          <p:nvPr/>
        </p:nvGrpSpPr>
        <p:grpSpPr>
          <a:xfrm>
            <a:off x="1181902" y="4791530"/>
            <a:ext cx="8162123" cy="1731524"/>
            <a:chOff x="865763" y="2315046"/>
            <a:chExt cx="8162123" cy="1731524"/>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D0D3C62-58F7-6908-886A-FBE8B1654232}"/>
                    </a:ext>
                  </a:extLst>
                </p:cNvPr>
                <p:cNvSpPr txBox="1"/>
                <p:nvPr/>
              </p:nvSpPr>
              <p:spPr>
                <a:xfrm>
                  <a:off x="1143397" y="2610555"/>
                  <a:ext cx="7884489" cy="1053815"/>
                </a:xfrm>
                <a:prstGeom prst="rect">
                  <a:avLst/>
                </a:prstGeom>
                <a:solidFill>
                  <a:schemeClr val="bg1"/>
                </a:solidFill>
              </p:spPr>
              <p:txBody>
                <a:bodyPr wrap="square" rtlCol="0">
                  <a:spAutoFit/>
                </a:bodyPr>
                <a:lstStyle/>
                <a:p>
                  <a14:m>
                    <m:oMath xmlns:m="http://schemas.openxmlformats.org/officeDocument/2006/math">
                      <m:acc>
                        <m:accPr>
                          <m:chr m:val="̅"/>
                          <m:ctrlPr>
                            <a:rPr lang="en-US" altLang="ja-JP" sz="3600" i="1" kern="100" smtClean="0">
                              <a:latin typeface="Cambria Math" panose="02040503050406030204" pitchFamily="18" charset="0"/>
                              <a:cs typeface="Times New Roman" panose="02020603050405020304" pitchFamily="18" charset="0"/>
                            </a:rPr>
                          </m:ctrlPr>
                        </m:accPr>
                        <m:e>
                          <m:acc>
                            <m:accPr>
                              <m:chr m:val="⃗"/>
                              <m:ctrlPr>
                                <a:rPr lang="ja-JP" altLang="en-US" sz="3600" i="1" kern="100">
                                  <a:latin typeface="Cambria Math" panose="02040503050406030204" pitchFamily="18" charset="0"/>
                                  <a:cs typeface="Times New Roman" panose="02020603050405020304" pitchFamily="18" charset="0"/>
                                </a:rPr>
                              </m:ctrlPr>
                            </m:accPr>
                            <m:e>
                              <m:r>
                                <m:rPr>
                                  <m:nor/>
                                </m:rPr>
                                <a:rPr lang="en-US" altLang="ja-JP" sz="3600" b="0" i="1" kern="100" smtClean="0">
                                  <a:latin typeface="Georgia" panose="02040502050405020303" pitchFamily="18" charset="0"/>
                                  <a:cs typeface="Times New Roman" panose="02020603050405020304" pitchFamily="18" charset="0"/>
                                </a:rPr>
                                <m:t>v</m:t>
                              </m:r>
                            </m:e>
                          </m:acc>
                        </m:e>
                      </m:acc>
                      <m:r>
                        <a:rPr lang="en-US" altLang="ja-JP" sz="3600" b="1" i="1" kern="100" smtClean="0">
                          <a:latin typeface="Cambria Math" panose="02040503050406030204" pitchFamily="18" charset="0"/>
                          <a:cs typeface="Times New Roman" panose="02020603050405020304" pitchFamily="18" charset="0"/>
                        </a:rPr>
                        <m:t>=</m:t>
                      </m:r>
                      <m:f>
                        <m:fPr>
                          <m:ctrlPr>
                            <a:rPr kumimoji="1" lang="en-US" altLang="ja-JP" sz="3600" b="1" i="1" smtClean="0">
                              <a:latin typeface="Cambria Math" panose="02040503050406030204" pitchFamily="18" charset="0"/>
                            </a:rPr>
                          </m:ctrlPr>
                        </m:fPr>
                        <m:num>
                          <m:sSub>
                            <m:sSubPr>
                              <m:ctrlPr>
                                <a:rPr lang="en-US" altLang="ja-JP" sz="3600" i="1" kern="10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en-US" sz="3600" i="1" kern="100">
                                      <a:latin typeface="Cambria Math" panose="02040503050406030204" pitchFamily="18" charset="0"/>
                                      <a:cs typeface="Times New Roman" panose="02020603050405020304" pitchFamily="18" charset="0"/>
                                    </a:rPr>
                                  </m:ctrlPr>
                                </m:accPr>
                                <m:e>
                                  <m:r>
                                    <m:rPr>
                                      <m:nor/>
                                    </m:rPr>
                                    <a:rPr lang="en-US" altLang="ja-JP" sz="3600" i="1" kern="100">
                                      <a:latin typeface="Georgia" panose="02040502050405020303" pitchFamily="18" charset="0"/>
                                      <a:cs typeface="Times New Roman" panose="02020603050405020304" pitchFamily="18" charset="0"/>
                                    </a:rPr>
                                    <m:t>r</m:t>
                                  </m:r>
                                </m:e>
                              </m:acc>
                            </m:e>
                            <m:sub>
                              <m:r>
                                <a:rPr lang="en-US" altLang="ja-JP" sz="3600" i="1" kern="100">
                                  <a:latin typeface="Cambria Math" panose="02040503050406030204" pitchFamily="18" charset="0"/>
                                  <a:ea typeface="Cambria Math" panose="02040503050406030204" pitchFamily="18" charset="0"/>
                                  <a:cs typeface="Times New Roman" panose="02020603050405020304" pitchFamily="18" charset="0"/>
                                </a:rPr>
                                <m:t>2</m:t>
                              </m:r>
                            </m:sub>
                          </m:sSub>
                          <m:r>
                            <a:rPr lang="en-US" altLang="ja-JP" sz="3600" i="1" kern="10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ja-JP" sz="3600" i="1" kern="100">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ja-JP" altLang="en-US" sz="3600" i="1" kern="100">
                                      <a:latin typeface="Cambria Math" panose="02040503050406030204" pitchFamily="18" charset="0"/>
                                      <a:cs typeface="Times New Roman" panose="02020603050405020304" pitchFamily="18" charset="0"/>
                                    </a:rPr>
                                  </m:ctrlPr>
                                </m:accPr>
                                <m:e>
                                  <m:r>
                                    <m:rPr>
                                      <m:nor/>
                                    </m:rPr>
                                    <a:rPr lang="en-US" altLang="ja-JP" sz="3600" i="1" kern="100">
                                      <a:latin typeface="Georgia" panose="02040502050405020303" pitchFamily="18" charset="0"/>
                                      <a:cs typeface="Times New Roman" panose="02020603050405020304" pitchFamily="18" charset="0"/>
                                    </a:rPr>
                                    <m:t>r</m:t>
                                  </m:r>
                                </m:e>
                              </m:acc>
                            </m:e>
                            <m:sub>
                              <m:r>
                                <a:rPr lang="en-US" altLang="ja-JP" sz="3600" i="1" kern="100">
                                  <a:latin typeface="Cambria Math" panose="02040503050406030204" pitchFamily="18" charset="0"/>
                                  <a:cs typeface="Times New Roman" panose="02020603050405020304" pitchFamily="18" charset="0"/>
                                </a:rPr>
                                <m:t>1</m:t>
                              </m:r>
                            </m:sub>
                          </m:sSub>
                        </m:num>
                        <m:den>
                          <m:sSub>
                            <m:sSubPr>
                              <m:ctrlPr>
                                <a:rPr lang="en-US" altLang="ja-JP" sz="3600" i="1" kern="100">
                                  <a:latin typeface="Cambria Math" panose="02040503050406030204" pitchFamily="18" charset="0"/>
                                  <a:cs typeface="Times New Roman" panose="02020603050405020304" pitchFamily="18" charset="0"/>
                                </a:rPr>
                              </m:ctrlPr>
                            </m:sSubPr>
                            <m:e>
                              <m:r>
                                <a:rPr lang="en-US" altLang="ja-JP" sz="3600" i="1" kern="100">
                                  <a:latin typeface="Cambria Math" panose="02040503050406030204" pitchFamily="18" charset="0"/>
                                  <a:cs typeface="Times New Roman" panose="02020603050405020304" pitchFamily="18" charset="0"/>
                                </a:rPr>
                                <m:t>𝑡</m:t>
                              </m:r>
                            </m:e>
                            <m:sub>
                              <m:r>
                                <a:rPr lang="en-US" altLang="ja-JP" sz="3600" i="1" kern="100">
                                  <a:latin typeface="Cambria Math" panose="02040503050406030204" pitchFamily="18" charset="0"/>
                                  <a:cs typeface="Times New Roman" panose="02020603050405020304" pitchFamily="18" charset="0"/>
                                </a:rPr>
                                <m:t>2</m:t>
                              </m:r>
                            </m:sub>
                          </m:sSub>
                          <m:r>
                            <a:rPr lang="en-US" altLang="ja-JP" sz="3600" i="1" kern="100">
                              <a:latin typeface="Cambria Math" panose="02040503050406030204" pitchFamily="18" charset="0"/>
                              <a:cs typeface="Times New Roman" panose="02020603050405020304" pitchFamily="18" charset="0"/>
                            </a:rPr>
                            <m:t>−</m:t>
                          </m:r>
                          <m:sSub>
                            <m:sSubPr>
                              <m:ctrlPr>
                                <a:rPr lang="en-US" altLang="ja-JP" sz="3600" i="1" kern="100">
                                  <a:latin typeface="Cambria Math" panose="02040503050406030204" pitchFamily="18" charset="0"/>
                                  <a:cs typeface="Times New Roman" panose="02020603050405020304" pitchFamily="18" charset="0"/>
                                </a:rPr>
                              </m:ctrlPr>
                            </m:sSubPr>
                            <m:e>
                              <m:r>
                                <a:rPr lang="en-US" altLang="ja-JP" sz="3600" i="1" kern="100">
                                  <a:latin typeface="Cambria Math" panose="02040503050406030204" pitchFamily="18" charset="0"/>
                                  <a:cs typeface="Times New Roman" panose="02020603050405020304" pitchFamily="18" charset="0"/>
                                </a:rPr>
                                <m:t>𝑡</m:t>
                              </m:r>
                            </m:e>
                            <m:sub>
                              <m:r>
                                <a:rPr lang="en-US" altLang="ja-JP" sz="3600" i="1" kern="100">
                                  <a:latin typeface="Cambria Math" panose="02040503050406030204" pitchFamily="18" charset="0"/>
                                  <a:cs typeface="Times New Roman" panose="02020603050405020304" pitchFamily="18" charset="0"/>
                                </a:rPr>
                                <m:t>1</m:t>
                              </m:r>
                            </m:sub>
                          </m:sSub>
                        </m:den>
                      </m:f>
                      <m:r>
                        <a:rPr lang="en-US" altLang="ja-JP" sz="3600" b="1" i="1" kern="100" dirty="0" smtClean="0">
                          <a:latin typeface="Cambria Math" panose="02040503050406030204" pitchFamily="18" charset="0"/>
                          <a:cs typeface="Times New Roman" panose="02020603050405020304" pitchFamily="18" charset="0"/>
                        </a:rPr>
                        <m:t>=</m:t>
                      </m:r>
                      <m:f>
                        <m:fPr>
                          <m:ctrlPr>
                            <a:rPr lang="en-US" altLang="ja-JP" sz="3600" b="1" i="1">
                              <a:latin typeface="Cambria Math" panose="02040503050406030204" pitchFamily="18" charset="0"/>
                            </a:rPr>
                          </m:ctrlPr>
                        </m:fPr>
                        <m:num>
                          <m:r>
                            <a:rPr lang="ja-JP" altLang="en-US" sz="3600" i="1" kern="100">
                              <a:latin typeface="Cambria Math" panose="02040503050406030204" pitchFamily="18" charset="0"/>
                              <a:cs typeface="Times New Roman" panose="02020603050405020304" pitchFamily="18" charset="0"/>
                            </a:rPr>
                            <m:t>∆</m:t>
                          </m:r>
                          <m:acc>
                            <m:accPr>
                              <m:chr m:val="⃗"/>
                              <m:ctrlPr>
                                <a:rPr lang="ja-JP" altLang="en-US" sz="3600" i="1" kern="100">
                                  <a:latin typeface="Cambria Math" panose="02040503050406030204" pitchFamily="18" charset="0"/>
                                  <a:cs typeface="Times New Roman" panose="02020603050405020304" pitchFamily="18" charset="0"/>
                                </a:rPr>
                              </m:ctrlPr>
                            </m:accPr>
                            <m:e>
                              <m:r>
                                <m:rPr>
                                  <m:nor/>
                                </m:rPr>
                                <a:rPr lang="en-US" altLang="ja-JP" sz="3600" i="1" kern="100">
                                  <a:latin typeface="Georgia" panose="02040502050405020303" pitchFamily="18" charset="0"/>
                                  <a:cs typeface="Times New Roman" panose="02020603050405020304" pitchFamily="18" charset="0"/>
                                </a:rPr>
                                <m:t>r</m:t>
                              </m:r>
                            </m:e>
                          </m:acc>
                        </m:num>
                        <m:den>
                          <m:r>
                            <a:rPr lang="en-US" altLang="ja-JP" sz="36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3600" i="1" kern="100">
                              <a:latin typeface="Cambria Math" panose="02040503050406030204" pitchFamily="18" charset="0"/>
                              <a:ea typeface="Cambria Math" panose="02040503050406030204" pitchFamily="18" charset="0"/>
                              <a:cs typeface="Times New Roman" panose="02020603050405020304" pitchFamily="18" charset="0"/>
                            </a:rPr>
                            <m:t>𝑡</m:t>
                          </m:r>
                        </m:den>
                      </m:f>
                    </m:oMath>
                  </a14:m>
                  <a:r>
                    <a:rPr kumimoji="1" lang="ja-JP" altLang="en-US" sz="3600" b="1" dirty="0">
                      <a:latin typeface="Georgia" panose="02040502050405020303" pitchFamily="18" charset="0"/>
                    </a:rPr>
                    <a:t>　</a:t>
                  </a:r>
                  <a:r>
                    <a:rPr kumimoji="1" lang="ja-JP" altLang="en-US" sz="3600" dirty="0">
                      <a:latin typeface="+mn-ea"/>
                    </a:rPr>
                    <a:t>⑴</a:t>
                  </a:r>
                </a:p>
              </p:txBody>
            </p:sp>
          </mc:Choice>
          <mc:Fallback xmlns="">
            <p:sp>
              <p:nvSpPr>
                <p:cNvPr id="16" name="テキスト ボックス 15">
                  <a:extLst>
                    <a:ext uri="{FF2B5EF4-FFF2-40B4-BE49-F238E27FC236}">
                      <a16:creationId xmlns:a16="http://schemas.microsoft.com/office/drawing/2014/main" id="{7766934B-927E-40C3-9851-8D86EE830ACE}"/>
                    </a:ext>
                  </a:extLst>
                </p:cNvPr>
                <p:cNvSpPr txBox="1">
                  <a:spLocks noRot="1" noChangeAspect="1" noMove="1" noResize="1" noEditPoints="1" noAdjustHandles="1" noChangeArrowheads="1" noChangeShapeType="1" noTextEdit="1"/>
                </p:cNvSpPr>
                <p:nvPr/>
              </p:nvSpPr>
              <p:spPr>
                <a:xfrm>
                  <a:off x="1143397" y="2610555"/>
                  <a:ext cx="7884489" cy="1053815"/>
                </a:xfrm>
                <a:prstGeom prst="rect">
                  <a:avLst/>
                </a:prstGeom>
                <a:blipFill>
                  <a:blip r:embed="rId4"/>
                  <a:stretch>
                    <a:fillRect b="-5780"/>
                  </a:stretch>
                </a:blipFill>
              </p:spPr>
              <p:txBody>
                <a:bodyPr/>
                <a:lstStyle/>
                <a:p>
                  <a:r>
                    <a:rPr lang="ja-JP" altLang="en-US">
                      <a:noFill/>
                    </a:rPr>
                    <a:t> </a:t>
                  </a:r>
                </a:p>
              </p:txBody>
            </p:sp>
          </mc:Fallback>
        </mc:AlternateContent>
        <p:sp>
          <p:nvSpPr>
            <p:cNvPr id="5" name="角丸四角形 1">
              <a:extLst>
                <a:ext uri="{FF2B5EF4-FFF2-40B4-BE49-F238E27FC236}">
                  <a16:creationId xmlns:a16="http://schemas.microsoft.com/office/drawing/2014/main" id="{68739793-269D-0F3B-85DA-CAA301B8236F}"/>
                </a:ext>
              </a:extLst>
            </p:cNvPr>
            <p:cNvSpPr/>
            <p:nvPr/>
          </p:nvSpPr>
          <p:spPr>
            <a:xfrm>
              <a:off x="865763" y="2315046"/>
              <a:ext cx="4799798" cy="1731524"/>
            </a:xfrm>
            <a:prstGeom prst="roundRect">
              <a:avLst>
                <a:gd name="adj" fmla="val 9364"/>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grpSp>
    </p:spTree>
    <p:extLst>
      <p:ext uri="{BB962C8B-B14F-4D97-AF65-F5344CB8AC3E}">
        <p14:creationId xmlns:p14="http://schemas.microsoft.com/office/powerpoint/2010/main" val="56216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3</a:t>
            </a:fld>
            <a:endParaRPr lang="ja-JP" altLang="en-US" dirty="0"/>
          </a:p>
        </p:txBody>
      </p:sp>
      <p:sp>
        <p:nvSpPr>
          <p:cNvPr id="20" name="1 つの角を丸めた四角形 19">
            <a:extLst>
              <a:ext uri="{FF2B5EF4-FFF2-40B4-BE49-F238E27FC236}">
                <a16:creationId xmlns:a16="http://schemas.microsoft.com/office/drawing/2014/main" id="{E87066D1-D089-6344-8374-F2289D2FD433}"/>
              </a:ext>
            </a:extLst>
          </p:cNvPr>
          <p:cNvSpPr/>
          <p:nvPr/>
        </p:nvSpPr>
        <p:spPr>
          <a:xfrm flipV="1">
            <a:off x="-1" y="607520"/>
            <a:ext cx="4937414"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6" y="607523"/>
            <a:ext cx="12192006" cy="382291"/>
            <a:chOff x="-6" y="607523"/>
            <a:chExt cx="12192006" cy="382291"/>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5" name="直角三角形 24">
              <a:extLst>
                <a:ext uri="{FF2B5EF4-FFF2-40B4-BE49-F238E27FC236}">
                  <a16:creationId xmlns:a16="http://schemas.microsoft.com/office/drawing/2014/main" id="{B8428AB2-DC1B-F140-857E-81D4FACEB98F}"/>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タイトル 1">
            <a:extLst>
              <a:ext uri="{FF2B5EF4-FFF2-40B4-BE49-F238E27FC236}">
                <a16:creationId xmlns:a16="http://schemas.microsoft.com/office/drawing/2014/main" id="{799EFB32-1EDA-124E-BE29-679C4126CE6B}"/>
              </a:ext>
            </a:extLst>
          </p:cNvPr>
          <p:cNvSpPr txBox="1">
            <a:spLocks/>
          </p:cNvSpPr>
          <p:nvPr/>
        </p:nvSpPr>
        <p:spPr>
          <a:xfrm>
            <a:off x="285540" y="665045"/>
            <a:ext cx="4651872"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ja-JP" altLang="en-US" sz="4000" b="1" dirty="0">
                <a:solidFill>
                  <a:schemeClr val="bg1"/>
                </a:solidFill>
                <a:latin typeface="+mn-ea"/>
                <a:ea typeface="+mn-ea"/>
              </a:rPr>
              <a:t>１ 速さ</a:t>
            </a:r>
            <a:endParaRPr lang="ja-JP" altLang="en-US" sz="3600" b="1" dirty="0">
              <a:solidFill>
                <a:schemeClr val="bg1"/>
              </a:solidFill>
              <a:latin typeface="+mn-ea"/>
              <a:ea typeface="+mn-ea"/>
            </a:endParaRPr>
          </a:p>
        </p:txBody>
      </p:sp>
      <p:sp>
        <p:nvSpPr>
          <p:cNvPr id="15" name="テキスト ボックス 14">
            <a:extLst>
              <a:ext uri="{FF2B5EF4-FFF2-40B4-BE49-F238E27FC236}">
                <a16:creationId xmlns:a16="http://schemas.microsoft.com/office/drawing/2014/main" id="{DBC9A2F9-8047-4663-8715-D4A0EDC89642}"/>
              </a:ext>
            </a:extLst>
          </p:cNvPr>
          <p:cNvSpPr txBox="1"/>
          <p:nvPr/>
        </p:nvSpPr>
        <p:spPr>
          <a:xfrm>
            <a:off x="629744" y="1621431"/>
            <a:ext cx="10876456" cy="4431983"/>
          </a:xfrm>
          <a:prstGeom prst="rect">
            <a:avLst/>
          </a:prstGeom>
          <a:noFill/>
        </p:spPr>
        <p:txBody>
          <a:bodyPr wrap="square" rtlCol="0">
            <a:spAutoFit/>
          </a:bodyPr>
          <a:lstStyle/>
          <a:p>
            <a:pPr algn="just">
              <a:spcBef>
                <a:spcPts val="1200"/>
              </a:spcBef>
            </a:pPr>
            <a:r>
              <a:rPr lang="ja-JP" altLang="ja-JP" sz="3200" kern="100" dirty="0">
                <a:effectLst/>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単位時間あたりの移動距離を</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速さ</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cs typeface="Times New Roman" panose="02020603050405020304" pitchFamily="18" charset="0"/>
            </a:endParaRPr>
          </a:p>
          <a:p>
            <a:pPr algn="just">
              <a:spcBef>
                <a:spcPts val="1200"/>
              </a:spcBef>
            </a:pPr>
            <a:endParaRPr lang="en-US" altLang="ja-JP" sz="3200" kern="100" dirty="0">
              <a:cs typeface="Times New Roman" panose="02020603050405020304" pitchFamily="18" charset="0"/>
            </a:endParaRPr>
          </a:p>
          <a:p>
            <a:pPr algn="just">
              <a:spcBef>
                <a:spcPts val="1200"/>
              </a:spcBef>
            </a:pPr>
            <a:endParaRPr lang="en-US" altLang="ja-JP" sz="3200" kern="100" dirty="0">
              <a:cs typeface="Times New Roman" panose="02020603050405020304" pitchFamily="18" charset="0"/>
            </a:endParaRPr>
          </a:p>
          <a:p>
            <a:pPr algn="just">
              <a:spcBef>
                <a:spcPts val="1200"/>
              </a:spcBef>
            </a:pPr>
            <a:endParaRPr lang="en-US" altLang="ja-JP" sz="800" kern="100" dirty="0">
              <a:cs typeface="Times New Roman" panose="02020603050405020304" pitchFamily="18" charset="0"/>
            </a:endParaRPr>
          </a:p>
          <a:p>
            <a:pPr algn="just">
              <a:spcBef>
                <a:spcPts val="1200"/>
              </a:spcBef>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時間の単位に秒</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記号 </a:t>
            </a:r>
            <a:r>
              <a:rPr lang="en-US" altLang="ja-JP" sz="3200" kern="100" dirty="0">
                <a:cs typeface="Times New Roman" panose="02020603050405020304" pitchFamily="18" charset="0"/>
              </a:rPr>
              <a:t>s</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，距離の単位にメートル</a:t>
            </a:r>
            <a:b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b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記号 </a:t>
            </a:r>
            <a:r>
              <a:rPr lang="en-US" altLang="ja-JP" sz="3200" kern="100" dirty="0">
                <a:cs typeface="Times New Roman" panose="02020603050405020304" pitchFamily="18" charset="0"/>
              </a:rPr>
              <a:t>m</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を用いると，速さの単位は</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メートル毎秒</a:t>
            </a:r>
            <a:r>
              <a:rPr lang="en-US" altLang="ja-JP" sz="3200" kern="100" dirty="0">
                <a:cs typeface="Times New Roman" panose="02020603050405020304" pitchFamily="18" charset="0"/>
              </a:rPr>
              <a:t>〕</a:t>
            </a:r>
            <a:br>
              <a:rPr lang="en-US" altLang="ja-JP" sz="3200" kern="100" dirty="0">
                <a:cs typeface="Times New Roman" panose="02020603050405020304" pitchFamily="18" charset="0"/>
              </a:rPr>
            </a:b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記号</a:t>
            </a:r>
            <a:r>
              <a:rPr lang="ja-JP" altLang="en-US" sz="3200" kern="100" dirty="0">
                <a:cs typeface="Times New Roman" panose="02020603050405020304" pitchFamily="18" charset="0"/>
              </a:rPr>
              <a:t> </a:t>
            </a:r>
            <a:r>
              <a:rPr lang="en-US" altLang="ja-JP" sz="3200" kern="100" dirty="0">
                <a:cs typeface="Times New Roman" panose="02020603050405020304" pitchFamily="18" charset="0"/>
              </a:rPr>
              <a:t>m/s)</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となる。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grpSp>
        <p:nvGrpSpPr>
          <p:cNvPr id="11" name="グループ化 10">
            <a:extLst>
              <a:ext uri="{FF2B5EF4-FFF2-40B4-BE49-F238E27FC236}">
                <a16:creationId xmlns:a16="http://schemas.microsoft.com/office/drawing/2014/main" id="{5EF5EBE8-0687-4174-BE1A-B4464A904A33}"/>
              </a:ext>
            </a:extLst>
          </p:cNvPr>
          <p:cNvGrpSpPr/>
          <p:nvPr/>
        </p:nvGrpSpPr>
        <p:grpSpPr>
          <a:xfrm>
            <a:off x="865763" y="2315046"/>
            <a:ext cx="8162123" cy="1731524"/>
            <a:chOff x="865763" y="2315046"/>
            <a:chExt cx="8162123" cy="1731524"/>
          </a:xfrm>
        </p:grpSpPr>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7766934B-927E-40C3-9851-8D86EE830ACE}"/>
                    </a:ext>
                  </a:extLst>
                </p:cNvPr>
                <p:cNvSpPr txBox="1"/>
                <p:nvPr/>
              </p:nvSpPr>
              <p:spPr>
                <a:xfrm>
                  <a:off x="1143397" y="2610555"/>
                  <a:ext cx="7884489" cy="1189172"/>
                </a:xfrm>
                <a:prstGeom prst="rect">
                  <a:avLst/>
                </a:prstGeom>
                <a:solidFill>
                  <a:schemeClr val="bg1"/>
                </a:solidFill>
              </p:spPr>
              <p:txBody>
                <a:bodyPr wrap="square" rtlCol="0">
                  <a:spAutoFit/>
                </a:bodyPr>
                <a:lstStyle/>
                <a:p>
                  <a:r>
                    <a:rPr kumimoji="1" lang="ja-JP" altLang="en-US" sz="3600" b="1" dirty="0"/>
                    <a:t>速さ＝</a:t>
                  </a:r>
                  <a14:m>
                    <m:oMath xmlns:m="http://schemas.openxmlformats.org/officeDocument/2006/math">
                      <m:f>
                        <m:fPr>
                          <m:ctrlPr>
                            <a:rPr kumimoji="1" lang="en-US" altLang="ja-JP" sz="3600" b="1" i="1" smtClean="0">
                              <a:latin typeface="Cambria Math" panose="02040503050406030204" pitchFamily="18" charset="0"/>
                            </a:rPr>
                          </m:ctrlPr>
                        </m:fPr>
                        <m:num>
                          <m:r>
                            <m:rPr>
                              <m:nor/>
                            </m:rPr>
                            <a:rPr lang="en-US" altLang="ja-JP" sz="3600" kern="100" dirty="0">
                              <a:latin typeface="+mn-ea"/>
                              <a:cs typeface="Times New Roman" panose="02020603050405020304" pitchFamily="18" charset="0"/>
                            </a:rPr>
                            <m:t>〔</m:t>
                          </m:r>
                          <m:r>
                            <m:rPr>
                              <m:nor/>
                            </m:rPr>
                            <a:rPr lang="ja-JP" altLang="en-US" sz="3600" b="1" i="0" smtClean="0">
                              <a:solidFill>
                                <a:srgbClr val="FF0000"/>
                              </a:solidFill>
                              <a:latin typeface="Cambria Math" panose="02040503050406030204" pitchFamily="18" charset="0"/>
                            </a:rPr>
                            <m:t>移動距離</m:t>
                          </m:r>
                          <m:r>
                            <m:rPr>
                              <m:nor/>
                            </m:rPr>
                            <a:rPr lang="en-US" altLang="ja-JP" sz="3600" kern="100" dirty="0">
                              <a:latin typeface="+mn-ea"/>
                              <a:cs typeface="Times New Roman" panose="02020603050405020304" pitchFamily="18" charset="0"/>
                            </a:rPr>
                            <m:t>〕</m:t>
                          </m:r>
                        </m:num>
                        <m:den>
                          <m:r>
                            <m:rPr>
                              <m:nor/>
                            </m:rPr>
                            <a:rPr lang="en-US" altLang="ja-JP" sz="3600" kern="100" dirty="0">
                              <a:latin typeface="+mn-ea"/>
                              <a:cs typeface="Times New Roman" panose="02020603050405020304" pitchFamily="18" charset="0"/>
                            </a:rPr>
                            <m:t>〔</m:t>
                          </m:r>
                          <m:r>
                            <m:rPr>
                              <m:nor/>
                            </m:rPr>
                            <a:rPr lang="ja-JP" altLang="en-US" sz="3600" b="1" i="0" smtClean="0">
                              <a:solidFill>
                                <a:srgbClr val="FF0000"/>
                              </a:solidFill>
                              <a:latin typeface="Cambria Math" panose="02040503050406030204" pitchFamily="18" charset="0"/>
                            </a:rPr>
                            <m:t>経過時間</m:t>
                          </m:r>
                          <m:r>
                            <m:rPr>
                              <m:nor/>
                            </m:rPr>
                            <a:rPr lang="en-US" altLang="ja-JP" sz="3600" kern="100" dirty="0">
                              <a:latin typeface="+mn-ea"/>
                              <a:cs typeface="Times New Roman" panose="02020603050405020304" pitchFamily="18" charset="0"/>
                            </a:rPr>
                            <m:t>〕</m:t>
                          </m:r>
                        </m:den>
                      </m:f>
                    </m:oMath>
                  </a14:m>
                  <a:r>
                    <a:rPr kumimoji="1" lang="ja-JP" altLang="en-US" sz="3600" b="1" dirty="0"/>
                    <a:t>　</a:t>
                  </a:r>
                  <a:r>
                    <a:rPr kumimoji="1" lang="ja-JP" altLang="en-US" sz="3600" dirty="0">
                      <a:latin typeface="+mn-ea"/>
                    </a:rPr>
                    <a:t>⑴</a:t>
                  </a:r>
                </a:p>
              </p:txBody>
            </p:sp>
          </mc:Choice>
          <mc:Fallback xmlns="">
            <p:sp>
              <p:nvSpPr>
                <p:cNvPr id="16" name="テキスト ボックス 15">
                  <a:extLst>
                    <a:ext uri="{FF2B5EF4-FFF2-40B4-BE49-F238E27FC236}">
                      <a16:creationId xmlns:a16="http://schemas.microsoft.com/office/drawing/2014/main" id="{7766934B-927E-40C3-9851-8D86EE830ACE}"/>
                    </a:ext>
                  </a:extLst>
                </p:cNvPr>
                <p:cNvSpPr txBox="1">
                  <a:spLocks noRot="1" noChangeAspect="1" noMove="1" noResize="1" noEditPoints="1" noAdjustHandles="1" noChangeArrowheads="1" noChangeShapeType="1" noTextEdit="1"/>
                </p:cNvSpPr>
                <p:nvPr/>
              </p:nvSpPr>
              <p:spPr>
                <a:xfrm>
                  <a:off x="1143397" y="2610555"/>
                  <a:ext cx="7884489" cy="1189172"/>
                </a:xfrm>
                <a:prstGeom prst="rect">
                  <a:avLst/>
                </a:prstGeom>
                <a:blipFill>
                  <a:blip r:embed="rId3"/>
                  <a:stretch>
                    <a:fillRect l="-2398"/>
                  </a:stretch>
                </a:blipFill>
              </p:spPr>
              <p:txBody>
                <a:bodyPr/>
                <a:lstStyle/>
                <a:p>
                  <a:r>
                    <a:rPr lang="ja-JP" altLang="en-US">
                      <a:noFill/>
                    </a:rPr>
                    <a:t> </a:t>
                  </a:r>
                </a:p>
              </p:txBody>
            </p:sp>
          </mc:Fallback>
        </mc:AlternateContent>
        <p:sp>
          <p:nvSpPr>
            <p:cNvPr id="17" name="角丸四角形 1">
              <a:extLst>
                <a:ext uri="{FF2B5EF4-FFF2-40B4-BE49-F238E27FC236}">
                  <a16:creationId xmlns:a16="http://schemas.microsoft.com/office/drawing/2014/main" id="{F31D0E36-6AB6-4848-B374-8E183A595C8B}"/>
                </a:ext>
              </a:extLst>
            </p:cNvPr>
            <p:cNvSpPr/>
            <p:nvPr/>
          </p:nvSpPr>
          <p:spPr>
            <a:xfrm>
              <a:off x="865763" y="2315046"/>
              <a:ext cx="5865964" cy="1731524"/>
            </a:xfrm>
            <a:prstGeom prst="roundRect">
              <a:avLst>
                <a:gd name="adj" fmla="val 9364"/>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1441397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47FDBB4E-6EC2-4267-BC40-6782C5604DDA}"/>
              </a:ext>
            </a:extLst>
          </p:cNvPr>
          <p:cNvSpPr>
            <a:spLocks noGrp="1"/>
          </p:cNvSpPr>
          <p:nvPr>
            <p:ph type="sldNum" sz="quarter" idx="4"/>
          </p:nvPr>
        </p:nvSpPr>
        <p:spPr/>
        <p:txBody>
          <a:bodyPr/>
          <a:lstStyle/>
          <a:p>
            <a:fld id="{C75C2A70-30D0-4958-BD5F-ACCF7D005EE8}" type="slidenum">
              <a:rPr lang="ja-JP" altLang="en-US" smtClean="0"/>
              <a:pPr/>
              <a:t>30</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C8B9B5EC-0B93-43BC-A405-418EF8333B99}"/>
              </a:ext>
            </a:extLst>
          </p:cNvPr>
          <p:cNvPicPr>
            <a:picLocks noChangeAspect="1"/>
          </p:cNvPicPr>
          <p:nvPr/>
        </p:nvPicPr>
        <p:blipFill>
          <a:blip r:embed="rId3"/>
          <a:stretch>
            <a:fillRect/>
          </a:stretch>
        </p:blipFill>
        <p:spPr>
          <a:xfrm>
            <a:off x="493486" y="879602"/>
            <a:ext cx="6398305" cy="5470306"/>
          </a:xfrm>
          <a:prstGeom prst="rect">
            <a:avLst/>
          </a:prstGeom>
        </p:spPr>
      </p:pic>
      <p:sp>
        <p:nvSpPr>
          <p:cNvPr id="18" name="タイトル 1">
            <a:extLst>
              <a:ext uri="{FF2B5EF4-FFF2-40B4-BE49-F238E27FC236}">
                <a16:creationId xmlns:a16="http://schemas.microsoft.com/office/drawing/2014/main" id="{1DC575AA-15C1-4C97-9D4C-63FFEB338D08}"/>
              </a:ext>
            </a:extLst>
          </p:cNvPr>
          <p:cNvSpPr txBox="1">
            <a:spLocks/>
          </p:cNvSpPr>
          <p:nvPr/>
        </p:nvSpPr>
        <p:spPr>
          <a:xfrm>
            <a:off x="612999" y="1492218"/>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000" dirty="0">
                <a:solidFill>
                  <a:srgbClr val="007DC6"/>
                </a:solidFill>
                <a:latin typeface="メイリオ" panose="020B0604030504040204" pitchFamily="50" charset="-128"/>
                <a:ea typeface="メイリオ" panose="020B0604030504040204" pitchFamily="50" charset="-128"/>
              </a:rPr>
              <a:t>時刻と時間</a:t>
            </a:r>
            <a:endParaRPr lang="ja-JP" altLang="en-US" sz="3000" dirty="0">
              <a:solidFill>
                <a:srgbClr val="007DC6"/>
              </a:solidFill>
              <a:latin typeface="+mn-ea"/>
              <a:ea typeface="+mn-ea"/>
            </a:endParaRPr>
          </a:p>
        </p:txBody>
      </p:sp>
      <p:sp>
        <p:nvSpPr>
          <p:cNvPr id="20" name="テキスト ボックス 19">
            <a:extLst>
              <a:ext uri="{FF2B5EF4-FFF2-40B4-BE49-F238E27FC236}">
                <a16:creationId xmlns:a16="http://schemas.microsoft.com/office/drawing/2014/main" id="{5D93F16F-365F-4771-8BD6-2A695B5FF318}"/>
              </a:ext>
            </a:extLst>
          </p:cNvPr>
          <p:cNvSpPr txBox="1"/>
          <p:nvPr/>
        </p:nvSpPr>
        <p:spPr>
          <a:xfrm>
            <a:off x="612999" y="2030383"/>
            <a:ext cx="6026727" cy="2125518"/>
          </a:xfrm>
          <a:prstGeom prst="rect">
            <a:avLst/>
          </a:prstGeom>
          <a:noFill/>
        </p:spPr>
        <p:txBody>
          <a:bodyPr wrap="square" rtlCol="0">
            <a:spAutoFit/>
          </a:bodyPr>
          <a:lstStyle/>
          <a:p>
            <a:pPr marL="271463" indent="-271463" algn="just">
              <a:lnSpc>
                <a:spcPts val="4000"/>
              </a:lnSpc>
              <a:tabLst>
                <a:tab pos="271463" algn="l"/>
              </a:tabLst>
            </a:pPr>
            <a:r>
              <a:rPr lang="en-US" altLang="ja-JP" sz="3000" kern="100" dirty="0">
                <a:cs typeface="Times New Roman" panose="02020603050405020304" pitchFamily="18" charset="0"/>
              </a:rPr>
              <a:t>	</a:t>
            </a:r>
            <a:r>
              <a:rPr lang="ja-JP" altLang="en-US" sz="30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時刻とは，時系列上のある一瞬の点を表し，時間とは，ある時刻から別の時刻までの間隔を表すことが多い。</a:t>
            </a:r>
            <a:endParaRPr lang="ja-JP" altLang="en-US" sz="30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27" name="図 26">
            <a:extLst>
              <a:ext uri="{FF2B5EF4-FFF2-40B4-BE49-F238E27FC236}">
                <a16:creationId xmlns:a16="http://schemas.microsoft.com/office/drawing/2014/main" id="{2D414AC3-25D3-40A5-BFF5-3C32C469A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675" y="907740"/>
            <a:ext cx="1657025" cy="600075"/>
          </a:xfrm>
          <a:prstGeom prst="rect">
            <a:avLst/>
          </a:prstGeom>
        </p:spPr>
      </p:pic>
      <p:sp>
        <p:nvSpPr>
          <p:cNvPr id="13" name="タイトル 1">
            <a:extLst>
              <a:ext uri="{FF2B5EF4-FFF2-40B4-BE49-F238E27FC236}">
                <a16:creationId xmlns:a16="http://schemas.microsoft.com/office/drawing/2014/main" id="{E1263489-EB29-449C-820B-85CA0491481A}"/>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spTree>
    <p:extLst>
      <p:ext uri="{BB962C8B-B14F-4D97-AF65-F5344CB8AC3E}">
        <p14:creationId xmlns:p14="http://schemas.microsoft.com/office/powerpoint/2010/main" val="1195429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31</a:t>
            </a:fld>
            <a:endParaRPr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0" y="612443"/>
            <a:ext cx="12192000" cy="33450"/>
            <a:chOff x="0" y="612443"/>
            <a:chExt cx="12192000" cy="33450"/>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91306728-E668-43EC-9A82-9679F208238F}"/>
                  </a:ext>
                </a:extLst>
              </p:cNvPr>
              <p:cNvSpPr txBox="1"/>
              <p:nvPr/>
            </p:nvSpPr>
            <p:spPr>
              <a:xfrm>
                <a:off x="657772" y="852777"/>
                <a:ext cx="10876456" cy="5472332"/>
              </a:xfrm>
              <a:prstGeom prst="rect">
                <a:avLst/>
              </a:prstGeom>
              <a:noFill/>
            </p:spPr>
            <p:txBody>
              <a:bodyPr wrap="square" rtlCol="0">
                <a:spAutoFit/>
              </a:bodyPr>
              <a:lstStyle/>
              <a:p>
                <a:pPr algn="just">
                  <a:spcBef>
                    <a:spcPts val="1200"/>
                  </a:spcBef>
                </a:pPr>
                <a:r>
                  <a:rPr lang="ja-JP" altLang="ja-JP" sz="3200" kern="100" dirty="0">
                    <a:effectLst/>
                    <a:latin typeface="Georgia" panose="02040502050405020303" pitchFamily="18" charset="0"/>
                    <a:cs typeface="Times New Roman" panose="02020603050405020304" pitchFamily="18" charset="0"/>
                  </a:rPr>
                  <a:t>・</a:t>
                </a:r>
                <a:r>
                  <a:rPr lang="en-US" altLang="ja-JP" sz="3200" kern="100" dirty="0">
                    <a:latin typeface="Georgia" panose="02040502050405020303" pitchFamily="18" charset="0"/>
                    <a:cs typeface="Times New Roman" panose="02020603050405020304" pitchFamily="18" charset="0"/>
                  </a:rPr>
                  <a:t> </a:t>
                </a:r>
                <a14:m>
                  <m:oMath xmlns:m="http://schemas.openxmlformats.org/officeDocument/2006/math">
                    <m:acc>
                      <m:accPr>
                        <m:chr m:val="̅"/>
                        <m:ctrlPr>
                          <a:rPr lang="en-US" altLang="ja-JP" sz="3200" i="1" kern="100">
                            <a:latin typeface="Cambria Math" panose="02040503050406030204" pitchFamily="18" charset="0"/>
                            <a:cs typeface="Times New Roman" panose="02020603050405020304" pitchFamily="18" charset="0"/>
                          </a:rPr>
                        </m:ctrlPr>
                      </m:accPr>
                      <m:e>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v</m:t>
                            </m:r>
                          </m:e>
                        </m:acc>
                      </m:e>
                    </m:acc>
                    <m:r>
                      <a:rPr lang="en-US" altLang="ja-JP" sz="3200" b="0" i="0" kern="100" smtClean="0">
                        <a:latin typeface="Cambria Math" panose="02040503050406030204" pitchFamily="18" charset="0"/>
                        <a:cs typeface="Times New Roman" panose="02020603050405020304" pitchFamily="18" charset="0"/>
                      </a:rPr>
                      <m:t> </m:t>
                    </m:r>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の大きさ </a:t>
                </a:r>
                <a14:m>
                  <m:oMath xmlns:m="http://schemas.openxmlformats.org/officeDocument/2006/math">
                    <m:d>
                      <m:dPr>
                        <m:begChr m:val="|"/>
                        <m:endChr m:val="|"/>
                        <m:ctrlPr>
                          <a:rPr lang="en-US" altLang="ja-JP" sz="3200" i="1" kern="100" smtClean="0">
                            <a:latin typeface="Cambria Math" panose="02040503050406030204" pitchFamily="18" charset="0"/>
                            <a:cs typeface="Times New Roman" panose="02020603050405020304" pitchFamily="18" charset="0"/>
                          </a:rPr>
                        </m:ctrlPr>
                      </m:dPr>
                      <m:e>
                        <m:r>
                          <a:rPr lang="en-US" altLang="ja-JP" sz="3200" b="0" i="1" kern="100" smtClean="0">
                            <a:latin typeface="Cambria Math" panose="02040503050406030204" pitchFamily="18" charset="0"/>
                            <a:cs typeface="Times New Roman" panose="02020603050405020304" pitchFamily="18" charset="0"/>
                          </a:rPr>
                          <m:t> </m:t>
                        </m:r>
                        <m:acc>
                          <m:accPr>
                            <m:chr m:val="̅"/>
                            <m:ctrlPr>
                              <a:rPr lang="en-US" altLang="ja-JP" sz="3200" i="1" kern="100">
                                <a:latin typeface="Cambria Math" panose="02040503050406030204" pitchFamily="18" charset="0"/>
                                <a:cs typeface="Times New Roman" panose="02020603050405020304" pitchFamily="18" charset="0"/>
                              </a:rPr>
                            </m:ctrlPr>
                          </m:accPr>
                          <m:e>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v</m:t>
                                </m:r>
                              </m:e>
                            </m:acc>
                          </m:e>
                        </m:acc>
                        <m:r>
                          <a:rPr lang="en-US" altLang="ja-JP" sz="3200" b="0" i="1" kern="100" smtClean="0">
                            <a:latin typeface="Cambria Math" panose="02040503050406030204" pitchFamily="18" charset="0"/>
                            <a:cs typeface="Times New Roman" panose="02020603050405020304" pitchFamily="18" charset="0"/>
                          </a:rPr>
                          <m:t> </m:t>
                        </m:r>
                      </m:e>
                    </m:d>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は </a:t>
                </a:r>
                <a14:m>
                  <m:oMath xmlns:m="http://schemas.openxmlformats.org/officeDocument/2006/math">
                    <m:f>
                      <m:fPr>
                        <m:ctrlPr>
                          <a:rPr lang="en-US" altLang="ja-JP" sz="3200" b="1" i="1" smtClean="0">
                            <a:latin typeface="Cambria Math" panose="02040503050406030204" pitchFamily="18" charset="0"/>
                          </a:rPr>
                        </m:ctrlPr>
                      </m:fPr>
                      <m:num>
                        <m:d>
                          <m:dPr>
                            <m:begChr m:val="|"/>
                            <m:endChr m:val="|"/>
                            <m:ctrlPr>
                              <a:rPr lang="en-US" altLang="ja-JP" sz="3200" b="1" i="1" smtClean="0">
                                <a:latin typeface="Cambria Math" panose="02040503050406030204" pitchFamily="18" charset="0"/>
                              </a:rPr>
                            </m:ctrlPr>
                          </m:dPr>
                          <m:e>
                            <m:r>
                              <a:rPr lang="en-US" altLang="ja-JP" sz="3200" b="1" i="1" smtClean="0">
                                <a:latin typeface="Cambria Math" panose="02040503050406030204" pitchFamily="18" charset="0"/>
                              </a:rPr>
                              <m:t> </m:t>
                            </m:r>
                            <m:r>
                              <a:rPr lang="ja-JP" altLang="en-US" sz="3200" i="1" kern="100">
                                <a:latin typeface="Cambria Math" panose="02040503050406030204" pitchFamily="18" charset="0"/>
                                <a:cs typeface="Times New Roman" panose="02020603050405020304" pitchFamily="18" charset="0"/>
                              </a:rPr>
                              <m:t>∆</m:t>
                            </m:r>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r>
                              <a:rPr lang="en-US" altLang="ja-JP" sz="3200" b="1" i="1" kern="100" smtClean="0">
                                <a:latin typeface="Cambria Math" panose="02040503050406030204" pitchFamily="18" charset="0"/>
                                <a:cs typeface="Times New Roman" panose="02020603050405020304" pitchFamily="18" charset="0"/>
                              </a:rPr>
                              <m:t> </m:t>
                            </m:r>
                          </m:e>
                        </m:d>
                      </m:num>
                      <m:den>
                        <m: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に等しく，</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kern="100" dirty="0">
                    <a:latin typeface="Georgia" panose="02040502050405020303" pitchFamily="18" charset="0"/>
                    <a:cs typeface="Times New Roman" panose="02020603050405020304" pitchFamily="18" charset="0"/>
                  </a:rPr>
                  <a:t> </a:t>
                </a:r>
                <a14:m>
                  <m:oMath xmlns:m="http://schemas.openxmlformats.org/officeDocument/2006/math">
                    <m:acc>
                      <m:accPr>
                        <m:chr m:val="̅"/>
                        <m:ctrlPr>
                          <a:rPr lang="en-US" altLang="ja-JP" sz="3200" i="1" kern="100">
                            <a:latin typeface="Cambria Math" panose="02040503050406030204" pitchFamily="18" charset="0"/>
                            <a:cs typeface="Times New Roman" panose="02020603050405020304" pitchFamily="18" charset="0"/>
                          </a:rPr>
                        </m:ctrlPr>
                      </m:accPr>
                      <m:e>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v</m:t>
                            </m:r>
                          </m:e>
                        </m:acc>
                      </m:e>
                    </m:acc>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の向きは</a:t>
                </a:r>
                <a14:m>
                  <m:oMath xmlns:m="http://schemas.openxmlformats.org/officeDocument/2006/math">
                    <m:r>
                      <a:rPr lang="en-US" altLang="ja-JP" sz="3200" b="0" i="0" kern="100" smtClean="0">
                        <a:latin typeface="Cambria Math" panose="02040503050406030204" pitchFamily="18" charset="0"/>
                        <a:cs typeface="Times New Roman" panose="02020603050405020304" pitchFamily="18" charset="0"/>
                      </a:rPr>
                      <m:t> </m:t>
                    </m:r>
                    <m:r>
                      <a:rPr lang="ja-JP" altLang="en-US" sz="3200" i="1" kern="100">
                        <a:latin typeface="Cambria Math" panose="02040503050406030204" pitchFamily="18" charset="0"/>
                        <a:cs typeface="Times New Roman" panose="02020603050405020304" pitchFamily="18" charset="0"/>
                      </a:rPr>
                      <m:t>∆</m:t>
                    </m:r>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r</m:t>
                        </m:r>
                      </m:e>
                    </m:acc>
                    <m:r>
                      <a:rPr lang="en-US" altLang="ja-JP" sz="3200" b="0" i="1" kern="100" smtClean="0">
                        <a:latin typeface="Cambria Math" panose="02040503050406030204" pitchFamily="18" charset="0"/>
                        <a:cs typeface="Times New Roman" panose="02020603050405020304" pitchFamily="18" charset="0"/>
                      </a:rPr>
                      <m:t> </m:t>
                    </m:r>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の向きと一致。</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en-US" altLang="ja-JP" sz="3200" kern="100" dirty="0">
                    <a:latin typeface="Georgia" panose="02040502050405020303" pitchFamily="18" charset="0"/>
                    <a:cs typeface="Times New Roman" panose="02020603050405020304" pitchFamily="18" charset="0"/>
                  </a:rPr>
                  <a:t> </a:t>
                </a:r>
                <a14:m>
                  <m:oMath xmlns:m="http://schemas.openxmlformats.org/officeDocument/2006/math">
                    <m:sSub>
                      <m:sSubPr>
                        <m:ctrlPr>
                          <a:rPr lang="en-US" altLang="ja-JP" sz="3200" i="1" kern="100">
                            <a:latin typeface="Cambria Math" panose="02040503050406030204" pitchFamily="18" charset="0"/>
                            <a:cs typeface="Times New Roman" panose="02020603050405020304" pitchFamily="18" charset="0"/>
                          </a:rPr>
                        </m:ctrlPr>
                      </m:sSubPr>
                      <m:e>
                        <m:r>
                          <a:rPr lang="en-US" altLang="ja-JP" sz="3200" i="1" kern="100">
                            <a:latin typeface="Cambria Math" panose="02040503050406030204" pitchFamily="18" charset="0"/>
                            <a:cs typeface="Times New Roman" panose="02020603050405020304" pitchFamily="18" charset="0"/>
                          </a:rPr>
                          <m:t>𝑡</m:t>
                        </m:r>
                      </m:e>
                      <m:sub>
                        <m:r>
                          <a:rPr lang="en-US" altLang="ja-JP" sz="3200" i="1" kern="100">
                            <a:latin typeface="Cambria Math" panose="02040503050406030204" pitchFamily="18" charset="0"/>
                            <a:cs typeface="Times New Roman" panose="02020603050405020304" pitchFamily="18" charset="0"/>
                          </a:rPr>
                          <m:t>2</m:t>
                        </m:r>
                      </m:sub>
                    </m:sSub>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を </a:t>
                </a:r>
                <a14:m>
                  <m:oMath xmlns:m="http://schemas.openxmlformats.org/officeDocument/2006/math">
                    <m:sSub>
                      <m:sSubPr>
                        <m:ctrlPr>
                          <a:rPr lang="en-US" altLang="ja-JP" sz="3200" i="1" kern="100">
                            <a:latin typeface="Cambria Math" panose="02040503050406030204" pitchFamily="18" charset="0"/>
                            <a:cs typeface="Times New Roman" panose="02020603050405020304" pitchFamily="18" charset="0"/>
                          </a:rPr>
                        </m:ctrlPr>
                      </m:sSubPr>
                      <m:e>
                        <m:r>
                          <a:rPr lang="en-US" altLang="ja-JP" sz="3200" i="1" kern="100">
                            <a:latin typeface="Cambria Math" panose="02040503050406030204" pitchFamily="18" charset="0"/>
                            <a:cs typeface="Times New Roman" panose="02020603050405020304" pitchFamily="18" charset="0"/>
                          </a:rPr>
                          <m:t>𝑡</m:t>
                        </m:r>
                      </m:e>
                      <m:sub>
                        <m:r>
                          <a:rPr lang="en-US" altLang="ja-JP" sz="3200" i="1" kern="100">
                            <a:latin typeface="Cambria Math" panose="02040503050406030204" pitchFamily="18" charset="0"/>
                            <a:cs typeface="Times New Roman" panose="02020603050405020304" pitchFamily="18" charset="0"/>
                          </a:rPr>
                          <m:t>1</m:t>
                        </m:r>
                      </m:sub>
                    </m:sSub>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err="1">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に</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近づけて </a:t>
                </a:r>
                <a14:m>
                  <m:oMath xmlns:m="http://schemas.openxmlformats.org/officeDocument/2006/math">
                    <m: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3200" i="1" kern="100">
                        <a:latin typeface="Cambria Math" panose="02040503050406030204" pitchFamily="18" charset="0"/>
                        <a:ea typeface="Cambria Math" panose="02040503050406030204" pitchFamily="18" charset="0"/>
                        <a:cs typeface="Times New Roman" panose="02020603050405020304" pitchFamily="18" charset="0"/>
                      </a:rPr>
                      <m:t>𝑡</m:t>
                    </m:r>
                  </m:oMath>
                </a14:m>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を限りなく</a:t>
                </a:r>
                <a:r>
                  <a:rPr lang="en-US" altLang="ja-JP" sz="3200" kern="100" dirty="0">
                    <a:effectLst/>
                    <a:ea typeface="UD デジタル 教科書体 NP-R" panose="02020400000000000000" pitchFamily="18" charset="-128"/>
                    <a:cs typeface="Times New Roman" panose="02020603050405020304" pitchFamily="18" charset="0"/>
                  </a:rPr>
                  <a:t>0</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に近づけると，</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 P</a:t>
                </a:r>
                <a:r>
                  <a:rPr lang="en-US" altLang="ja-JP" sz="3200" kern="100" baseline="-25000" dirty="0">
                    <a:latin typeface="Georgia" panose="02040502050405020303" pitchFamily="18" charset="0"/>
                    <a:ea typeface="UD デジタル 教科書体 NP-R" panose="02020400000000000000" pitchFamily="18" charset="-128"/>
                    <a:cs typeface="Times New Roman" panose="02020603050405020304" pitchFamily="18" charset="0"/>
                  </a:rPr>
                  <a:t>2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は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P</a:t>
                </a:r>
                <a:r>
                  <a:rPr lang="en-US" altLang="ja-JP" sz="3200" kern="100" baseline="-25000" dirty="0">
                    <a:latin typeface="Georgia" panose="02040502050405020303" pitchFamily="18" charset="0"/>
                    <a:ea typeface="UD デジタル 教科書体 NP-R" panose="02020400000000000000" pitchFamily="18" charset="-128"/>
                    <a:cs typeface="Times New Roman" panose="02020603050405020304" pitchFamily="18" charset="0"/>
                  </a:rPr>
                  <a:t>1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に近づくので，式</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⑴ は </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P</a:t>
                </a:r>
                <a:r>
                  <a:rPr lang="en-US" altLang="ja-JP" sz="3200" kern="100" baseline="-25000" dirty="0">
                    <a:latin typeface="Georgia" panose="02040502050405020303" pitchFamily="18" charset="0"/>
                    <a:ea typeface="UD デジタル 教科書体 NP-R" panose="02020400000000000000" pitchFamily="18" charset="-128"/>
                    <a:cs typeface="Times New Roman" panose="02020603050405020304" pitchFamily="18" charset="0"/>
                  </a:rPr>
                  <a:t>1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を通過する時刻の</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200" kern="100" dirty="0">
                    <a:latin typeface="Georgia" panose="02040502050405020303" pitchFamily="18" charset="0"/>
                    <a:cs typeface="Times New Roman" panose="02020603050405020304" pitchFamily="18" charset="0"/>
                  </a:rPr>
                  <a:t>〔</a:t>
                </a:r>
                <a:r>
                  <a:rPr lang="ja-JP" altLang="en-US" sz="3200" b="1" kern="100" dirty="0">
                    <a:solidFill>
                      <a:srgbClr val="FF0000"/>
                    </a:solidFill>
                    <a:latin typeface="Georgia" panose="02040502050405020303" pitchFamily="18" charset="0"/>
                    <a:cs typeface="Times New Roman" panose="02020603050405020304" pitchFamily="18" charset="0"/>
                  </a:rPr>
                  <a:t>瞬間の速度</a:t>
                </a:r>
                <a:r>
                  <a:rPr lang="en-US" altLang="ja-JP" sz="3200" kern="100" dirty="0">
                    <a:latin typeface="Georgia" panose="02040502050405020303" pitchFamily="18" charset="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を表す。</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Georgia" panose="02040502050405020303" pitchFamily="18" charset="0"/>
                    <a:cs typeface="Times New Roman" panose="02020603050405020304" pitchFamily="18" charset="0"/>
                  </a:rPr>
                  <a:t> </a:t>
                </a:r>
                <a14:m>
                  <m:oMath xmlns:m="http://schemas.openxmlformats.org/officeDocument/2006/math">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v</m:t>
                        </m:r>
                      </m:e>
                    </m:acc>
                  </m:oMath>
                </a14:m>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は物体がその瞬間に，どの向きにどんな速さで</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進んでいるかを表す。</a:t>
                </a:r>
                <a:r>
                  <a:rPr lang="ja-JP" altLang="en-US" sz="3200" kern="100" dirty="0">
                    <a:latin typeface="Georgia" panose="02040502050405020303" pitchFamily="18" charset="0"/>
                    <a:cs typeface="Times New Roman" panose="02020603050405020304" pitchFamily="18" charset="0"/>
                  </a:rPr>
                  <a:t> </a:t>
                </a:r>
                <a14:m>
                  <m:oMath xmlns:m="http://schemas.openxmlformats.org/officeDocument/2006/math">
                    <m:acc>
                      <m:accPr>
                        <m:chr m:val="⃗"/>
                        <m:ctrlPr>
                          <a:rPr lang="ja-JP" altLang="en-US" sz="3200" i="1" kern="100">
                            <a:latin typeface="Cambria Math" panose="02040503050406030204" pitchFamily="18" charset="0"/>
                            <a:cs typeface="Times New Roman" panose="02020603050405020304" pitchFamily="18" charset="0"/>
                          </a:rPr>
                        </m:ctrlPr>
                      </m:accPr>
                      <m:e>
                        <m:r>
                          <m:rPr>
                            <m:nor/>
                          </m:rPr>
                          <a:rPr lang="en-US" altLang="ja-JP" sz="3200" i="1" kern="100">
                            <a:latin typeface="Georgia" panose="02040502050405020303" pitchFamily="18" charset="0"/>
                            <a:cs typeface="Times New Roman" panose="02020603050405020304" pitchFamily="18" charset="0"/>
                          </a:rPr>
                          <m:t>v</m:t>
                        </m:r>
                      </m:e>
                    </m:acc>
                  </m:oMath>
                </a14:m>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の大きさ </a:t>
                </a:r>
                <a14:m>
                  <m:oMath xmlns:m="http://schemas.openxmlformats.org/officeDocument/2006/math">
                    <m:r>
                      <m:rPr>
                        <m:nor/>
                      </m:rPr>
                      <a:rPr lang="en-US" altLang="ja-JP" sz="3200" i="1" kern="100">
                        <a:latin typeface="Georgia" panose="02040502050405020303" pitchFamily="18" charset="0"/>
                        <a:cs typeface="Times New Roman" panose="02020603050405020304" pitchFamily="18" charset="0"/>
                      </a:rPr>
                      <m:t>v</m:t>
                    </m:r>
                    <m:r>
                      <m:rPr>
                        <m:nor/>
                      </m:rPr>
                      <a:rPr lang="en-US" altLang="ja-JP" sz="3200" b="0" i="1" kern="100" smtClean="0">
                        <a:latin typeface="Georgia" panose="02040502050405020303" pitchFamily="18" charset="0"/>
                        <a:cs typeface="Times New Roman" panose="02020603050405020304" pitchFamily="18" charset="0"/>
                      </a:rPr>
                      <m:t> </m:t>
                    </m:r>
                  </m:oMath>
                </a14:m>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a:t>
                </a:r>
                <a:r>
                  <a:rPr lang="en-US" altLang="ja-JP" sz="3200" kern="100" dirty="0">
                    <a:latin typeface="Georgia" panose="02040502050405020303" pitchFamily="18" charset="0"/>
                    <a:cs typeface="Times New Roman" panose="02020603050405020304" pitchFamily="18" charset="0"/>
                  </a:rPr>
                  <a:t>〔</a:t>
                </a:r>
                <a:r>
                  <a:rPr lang="ja-JP" altLang="en-US" sz="3200" b="1" kern="100" dirty="0">
                    <a:solidFill>
                      <a:srgbClr val="FF0000"/>
                    </a:solidFill>
                    <a:latin typeface="Georgia" panose="02040502050405020303" pitchFamily="18" charset="0"/>
                    <a:cs typeface="Times New Roman" panose="02020603050405020304" pitchFamily="18" charset="0"/>
                  </a:rPr>
                  <a:t>瞬間の速さ</a:t>
                </a:r>
                <a:r>
                  <a:rPr lang="en-US" altLang="ja-JP" sz="3200" kern="100" dirty="0">
                    <a:latin typeface="Georgia" panose="02040502050405020303" pitchFamily="18" charset="0"/>
                    <a:cs typeface="Times New Roman" panose="02020603050405020304" pitchFamily="18" charset="0"/>
                  </a:rPr>
                  <a:t>〕</a:t>
                </a: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という。</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mc:Choice>
        <mc:Fallback>
          <p:sp>
            <p:nvSpPr>
              <p:cNvPr id="2" name="テキスト ボックス 1">
                <a:extLst>
                  <a:ext uri="{FF2B5EF4-FFF2-40B4-BE49-F238E27FC236}">
                    <a16:creationId xmlns:a16="http://schemas.microsoft.com/office/drawing/2014/main" id="{91306728-E668-43EC-9A82-9679F208238F}"/>
                  </a:ext>
                </a:extLst>
              </p:cNvPr>
              <p:cNvSpPr txBox="1">
                <a:spLocks noRot="1" noChangeAspect="1" noMove="1" noResize="1" noEditPoints="1" noAdjustHandles="1" noChangeArrowheads="1" noChangeShapeType="1" noTextEdit="1"/>
              </p:cNvSpPr>
              <p:nvPr/>
            </p:nvSpPr>
            <p:spPr>
              <a:xfrm>
                <a:off x="657772" y="852777"/>
                <a:ext cx="10876456" cy="5472332"/>
              </a:xfrm>
              <a:prstGeom prst="rect">
                <a:avLst/>
              </a:prstGeom>
              <a:blipFill>
                <a:blip r:embed="rId3"/>
                <a:stretch>
                  <a:fillRect l="-1457" b="-28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22443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32</a:t>
            </a:fld>
            <a:endParaRPr lang="ja-JP" altLang="en-US" dirty="0"/>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ja-JP"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6" y="607523"/>
            <a:ext cx="12192006" cy="382291"/>
            <a:chOff x="-6" y="607523"/>
            <a:chExt cx="12192006" cy="382291"/>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5" name="直角三角形 24">
              <a:extLst>
                <a:ext uri="{FF2B5EF4-FFF2-40B4-BE49-F238E27FC236}">
                  <a16:creationId xmlns:a16="http://schemas.microsoft.com/office/drawing/2014/main" id="{B8428AB2-DC1B-F140-857E-81D4FACEB98F}"/>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DBC9A2F9-8047-4663-8715-D4A0EDC89642}"/>
              </a:ext>
            </a:extLst>
          </p:cNvPr>
          <p:cNvSpPr txBox="1"/>
          <p:nvPr/>
        </p:nvSpPr>
        <p:spPr>
          <a:xfrm>
            <a:off x="657772" y="852777"/>
            <a:ext cx="10876456" cy="3816429"/>
          </a:xfrm>
          <a:prstGeom prst="rect">
            <a:avLst/>
          </a:prstGeom>
          <a:noFill/>
        </p:spPr>
        <p:txBody>
          <a:bodyPr wrap="square" rtlCol="0">
            <a:spAutoFit/>
          </a:bodyPr>
          <a:lstStyle/>
          <a:p>
            <a:pPr algn="just">
              <a:spcBef>
                <a:spcPts val="1200"/>
              </a:spcBef>
            </a:pPr>
            <a:r>
              <a:rPr lang="ja-JP" altLang="ja-JP" sz="3200" kern="100" dirty="0">
                <a:effectLst/>
                <a:latin typeface="Georgia" panose="02040502050405020303" pitchFamily="18" charset="0"/>
                <a:cs typeface="Times New Roman" panose="02020603050405020304" pitchFamily="18" charset="0"/>
              </a:rPr>
              <a:t>・</a:t>
            </a:r>
            <a:r>
              <a:rPr lang="en-US" altLang="ja-JP" sz="3200" kern="100" dirty="0">
                <a:latin typeface="Georgia" panose="02040502050405020303" pitchFamily="18" charset="0"/>
                <a:cs typeface="Times New Roman" panose="02020603050405020304" pitchFamily="18" charset="0"/>
              </a:rPr>
              <a:t>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一般に，速度や速さといえば，瞬間の速度や瞬間の速さ</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を表す。</a:t>
            </a:r>
            <a:endParaRPr lang="en-US"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r>
              <a:rPr lang="ja-JP" altLang="en-US"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b="1" kern="100" dirty="0">
                <a:latin typeface="Georgia" panose="02040502050405020303" pitchFamily="18" charset="0"/>
                <a:cs typeface="Times New Roman" panose="02020603050405020304" pitchFamily="18" charset="0"/>
              </a:rPr>
              <a:t>速度の方向は，</a:t>
            </a:r>
            <a:endParaRPr lang="en-US" altLang="ja-JP" sz="3200" b="1" kern="100" dirty="0">
              <a:latin typeface="Georgia" panose="02040502050405020303" pitchFamily="18" charset="0"/>
              <a:cs typeface="Times New Roman" panose="02020603050405020304" pitchFamily="18" charset="0"/>
            </a:endParaRPr>
          </a:p>
          <a:p>
            <a:pPr algn="just">
              <a:spcBef>
                <a:spcPts val="1200"/>
              </a:spcBef>
            </a:pPr>
            <a:r>
              <a:rPr lang="ja-JP" altLang="en-US" sz="3200" b="1" kern="100" dirty="0">
                <a:latin typeface="Georgia" panose="02040502050405020303" pitchFamily="18" charset="0"/>
                <a:cs typeface="Times New Roman" panose="02020603050405020304" pitchFamily="18" charset="0"/>
              </a:rPr>
              <a:t>　その時刻における物体の位置で，</a:t>
            </a:r>
            <a:endParaRPr lang="en-US" altLang="ja-JP" sz="3200" b="1" kern="100" dirty="0">
              <a:latin typeface="Georgia" panose="02040502050405020303" pitchFamily="18" charset="0"/>
              <a:cs typeface="Times New Roman" panose="02020603050405020304" pitchFamily="18" charset="0"/>
            </a:endParaRPr>
          </a:p>
          <a:p>
            <a:pPr algn="just">
              <a:spcBef>
                <a:spcPts val="1200"/>
              </a:spcBef>
            </a:pPr>
            <a:r>
              <a:rPr lang="ja-JP" altLang="en-US" sz="3200" b="1" kern="100" dirty="0">
                <a:latin typeface="Georgia" panose="02040502050405020303" pitchFamily="18" charset="0"/>
                <a:cs typeface="Times New Roman" panose="02020603050405020304" pitchFamily="18" charset="0"/>
              </a:rPr>
              <a:t>　軌跡に引いた</a:t>
            </a:r>
            <a:r>
              <a:rPr lang="en-US" altLang="ja-JP" sz="3200" kern="100" dirty="0">
                <a:latin typeface="Georgia" panose="02040502050405020303" pitchFamily="18" charset="0"/>
                <a:cs typeface="Times New Roman" panose="02020603050405020304" pitchFamily="18" charset="0"/>
              </a:rPr>
              <a:t>〔</a:t>
            </a:r>
            <a:r>
              <a:rPr lang="ja-JP" altLang="en-US" sz="3200" b="1" kern="100" dirty="0">
                <a:solidFill>
                  <a:srgbClr val="FF0000"/>
                </a:solidFill>
                <a:latin typeface="Georgia" panose="02040502050405020303" pitchFamily="18" charset="0"/>
                <a:cs typeface="Times New Roman" panose="02020603050405020304" pitchFamily="18" charset="0"/>
              </a:rPr>
              <a:t>接線</a:t>
            </a:r>
            <a:r>
              <a:rPr lang="en-US" altLang="ja-JP" sz="3200" kern="100" dirty="0">
                <a:latin typeface="Georgia" panose="02040502050405020303" pitchFamily="18" charset="0"/>
                <a:cs typeface="Times New Roman" panose="02020603050405020304" pitchFamily="18" charset="0"/>
              </a:rPr>
              <a:t>〕</a:t>
            </a:r>
            <a:r>
              <a:rPr lang="ja-JP" altLang="en-US" sz="3200" b="1" kern="100" dirty="0">
                <a:latin typeface="Georgia" panose="02040502050405020303" pitchFamily="18" charset="0"/>
                <a:cs typeface="Times New Roman" panose="02020603050405020304" pitchFamily="18" charset="0"/>
              </a:rPr>
              <a:t>の方向と一致。</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3" name="図 2">
            <a:extLst>
              <a:ext uri="{FF2B5EF4-FFF2-40B4-BE49-F238E27FC236}">
                <a16:creationId xmlns:a16="http://schemas.microsoft.com/office/drawing/2014/main" id="{65D9DB65-39FE-4675-BB0C-5261FCB4C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642" y="1416416"/>
            <a:ext cx="3819211" cy="4588807"/>
          </a:xfrm>
          <a:prstGeom prst="rect">
            <a:avLst/>
          </a:prstGeom>
        </p:spPr>
      </p:pic>
    </p:spTree>
    <p:extLst>
      <p:ext uri="{BB962C8B-B14F-4D97-AF65-F5344CB8AC3E}">
        <p14:creationId xmlns:p14="http://schemas.microsoft.com/office/powerpoint/2010/main" val="3132566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33</a:t>
            </a:fld>
            <a:endParaRPr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6" y="607523"/>
            <a:ext cx="12192006" cy="382291"/>
            <a:chOff x="-6" y="607523"/>
            <a:chExt cx="12192006" cy="382291"/>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8" name="直角三角形 27">
              <a:extLst>
                <a:ext uri="{FF2B5EF4-FFF2-40B4-BE49-F238E27FC236}">
                  <a16:creationId xmlns:a16="http://schemas.microsoft.com/office/drawing/2014/main" id="{E25B3EF4-2E9F-1A4F-979C-96E5D921C2AA}"/>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5CF094E0-7BB7-431C-8FE2-2BDF864D2D07}"/>
              </a:ext>
            </a:extLst>
          </p:cNvPr>
          <p:cNvGrpSpPr/>
          <p:nvPr/>
        </p:nvGrpSpPr>
        <p:grpSpPr>
          <a:xfrm>
            <a:off x="489830" y="1601292"/>
            <a:ext cx="11212336" cy="4811251"/>
            <a:chOff x="629740" y="2826360"/>
            <a:chExt cx="11212336" cy="3504866"/>
          </a:xfrm>
        </p:grpSpPr>
        <p:sp>
          <p:nvSpPr>
            <p:cNvPr id="34" name="角丸四角形 33">
              <a:extLst>
                <a:ext uri="{FF2B5EF4-FFF2-40B4-BE49-F238E27FC236}">
                  <a16:creationId xmlns:a16="http://schemas.microsoft.com/office/drawing/2014/main" id="{A6B65405-886F-D244-95FD-ED7D27C33690}"/>
                </a:ext>
              </a:extLst>
            </p:cNvPr>
            <p:cNvSpPr/>
            <p:nvPr/>
          </p:nvSpPr>
          <p:spPr>
            <a:xfrm>
              <a:off x="629743" y="2826360"/>
              <a:ext cx="11212333" cy="3504866"/>
            </a:xfrm>
            <a:prstGeom prst="roundRect">
              <a:avLst>
                <a:gd name="adj" fmla="val 2204"/>
              </a:avLst>
            </a:prstGeom>
            <a:solidFill>
              <a:srgbClr val="FFFC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FAA0E930-75FC-456E-B5DA-0A92B7995443}"/>
                    </a:ext>
                  </a:extLst>
                </p:cNvPr>
                <p:cNvSpPr txBox="1"/>
                <p:nvPr/>
              </p:nvSpPr>
              <p:spPr>
                <a:xfrm>
                  <a:off x="1008060" y="3630182"/>
                  <a:ext cx="7180476" cy="2363514"/>
                </a:xfrm>
                <a:prstGeom prst="rect">
                  <a:avLst/>
                </a:prstGeom>
                <a:noFill/>
              </p:spPr>
              <p:txBody>
                <a:bodyPr wrap="square" rtlCol="0">
                  <a:spAutoFit/>
                </a:bodyPr>
                <a:lstStyle/>
                <a:p>
                  <a:pPr algn="just">
                    <a:lnSpc>
                      <a:spcPts val="3500"/>
                    </a:lnSpc>
                    <a:spcBef>
                      <a:spcPts val="1200"/>
                    </a:spcBef>
                  </a:pPr>
                  <a:r>
                    <a:rPr lang="ja-JP" altLang="en-US" sz="3600" b="1" i="1" kern="100" dirty="0">
                      <a:latin typeface="Georgia" panose="02040502050405020303" pitchFamily="18" charset="0"/>
                      <a:cs typeface="Times New Roman" panose="02020603050405020304" pitchFamily="18" charset="0"/>
                    </a:rPr>
                    <a:t>　</a:t>
                  </a:r>
                  <a:r>
                    <a:rPr lang="ja-JP" altLang="en-US" sz="3600" b="1" kern="100" dirty="0">
                      <a:latin typeface="Georgia" panose="02040502050405020303" pitchFamily="18" charset="0"/>
                      <a:cs typeface="Times New Roman" panose="02020603050405020304" pitchFamily="18" charset="0"/>
                    </a:rPr>
                    <a:t>速度 </a:t>
                  </a:r>
                  <a14:m>
                    <m:oMath xmlns:m="http://schemas.openxmlformats.org/officeDocument/2006/math">
                      <m:r>
                        <a:rPr lang="ja-JP" altLang="en-US" sz="3600" b="1" i="1" kern="100" dirty="0">
                          <a:latin typeface="Cambria Math" panose="02040503050406030204" pitchFamily="18" charset="0"/>
                          <a:cs typeface="Times New Roman" panose="02020603050405020304" pitchFamily="18" charset="0"/>
                        </a:rPr>
                        <m:t>　</m:t>
                      </m:r>
                      <m:acc>
                        <m:accPr>
                          <m:chr m:val="⃗"/>
                          <m:ctrlPr>
                            <a:rPr lang="ja-JP" altLang="en-US" sz="3600" b="1" i="1" kern="100">
                              <a:latin typeface="Cambria Math" panose="02040503050406030204" pitchFamily="18" charset="0"/>
                              <a:cs typeface="Times New Roman" panose="02020603050405020304" pitchFamily="18" charset="0"/>
                            </a:rPr>
                          </m:ctrlPr>
                        </m:accPr>
                        <m:e>
                          <m:r>
                            <m:rPr>
                              <m:nor/>
                            </m:rPr>
                            <a:rPr lang="en-US" altLang="ja-JP" sz="3600" b="1" i="1" kern="100">
                              <a:latin typeface="Georgia" panose="02040502050405020303" pitchFamily="18" charset="0"/>
                              <a:cs typeface="Times New Roman" panose="02020603050405020304" pitchFamily="18" charset="0"/>
                            </a:rPr>
                            <m:t>v</m:t>
                          </m:r>
                        </m:e>
                      </m:acc>
                    </m:oMath>
                  </a14:m>
                  <a:r>
                    <a:rPr lang="ja-JP" altLang="en-US" sz="36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3600" b="1" i="1" kern="100" dirty="0">
                      <a:latin typeface="Georgia" panose="02040502050405020303" pitchFamily="18" charset="0"/>
                      <a:cs typeface="Times New Roman" panose="02020603050405020304" pitchFamily="18" charset="0"/>
                    </a:rPr>
                    <a:t>= </a:t>
                  </a:r>
                  <a14:m>
                    <m:oMath xmlns:m="http://schemas.openxmlformats.org/officeDocument/2006/math">
                      <m:f>
                        <m:fPr>
                          <m:ctrlPr>
                            <a:rPr lang="en-US" altLang="ja-JP" sz="3600" b="1" i="1">
                              <a:latin typeface="Cambria Math" panose="02040503050406030204" pitchFamily="18" charset="0"/>
                            </a:rPr>
                          </m:ctrlPr>
                        </m:fPr>
                        <m:num>
                          <m:r>
                            <a:rPr lang="ja-JP" altLang="en-US" sz="3600" b="1" i="1" kern="100">
                              <a:latin typeface="Cambria Math" panose="02040503050406030204" pitchFamily="18" charset="0"/>
                              <a:cs typeface="Times New Roman" panose="02020603050405020304" pitchFamily="18" charset="0"/>
                            </a:rPr>
                            <m:t>∆</m:t>
                          </m:r>
                          <m:acc>
                            <m:accPr>
                              <m:chr m:val="⃗"/>
                              <m:ctrlPr>
                                <a:rPr lang="ja-JP" altLang="en-US" sz="3600" b="1" i="1" kern="100">
                                  <a:latin typeface="Cambria Math" panose="02040503050406030204" pitchFamily="18" charset="0"/>
                                  <a:cs typeface="Times New Roman" panose="02020603050405020304" pitchFamily="18" charset="0"/>
                                </a:rPr>
                              </m:ctrlPr>
                            </m:accPr>
                            <m:e>
                              <m:r>
                                <m:rPr>
                                  <m:nor/>
                                </m:rPr>
                                <a:rPr lang="en-US" altLang="ja-JP" sz="3600" b="1" i="1" kern="100">
                                  <a:latin typeface="Georgia" panose="02040502050405020303" pitchFamily="18" charset="0"/>
                                  <a:cs typeface="Times New Roman" panose="02020603050405020304" pitchFamily="18" charset="0"/>
                                </a:rPr>
                                <m:t>r</m:t>
                              </m:r>
                            </m:e>
                          </m:acc>
                        </m:num>
                        <m:den>
                          <m:r>
                            <a:rPr lang="en-US" altLang="ja-JP" sz="3600" b="1"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3600" b="1" i="1" kern="100">
                              <a:latin typeface="Cambria Math" panose="02040503050406030204" pitchFamily="18" charset="0"/>
                              <a:ea typeface="Cambria Math" panose="02040503050406030204" pitchFamily="18" charset="0"/>
                              <a:cs typeface="Times New Roman" panose="02020603050405020304" pitchFamily="18" charset="0"/>
                            </a:rPr>
                            <m:t>𝒕</m:t>
                          </m:r>
                        </m:den>
                      </m:f>
                      <m:r>
                        <a:rPr lang="en-US" altLang="ja-JP" sz="3600" b="1" i="1" kern="100">
                          <a:latin typeface="Cambria Math" panose="02040503050406030204" pitchFamily="18" charset="0"/>
                          <a:ea typeface="Cambria Math" panose="02040503050406030204" pitchFamily="18" charset="0"/>
                          <a:cs typeface="Times New Roman" panose="02020603050405020304" pitchFamily="18" charset="0"/>
                        </a:rPr>
                        <m:t> </m:t>
                      </m:r>
                    </m:oMath>
                  </a14:m>
                  <a:r>
                    <a:rPr lang="ja-JP" altLang="en-US" sz="3600" b="1" i="1" kern="100" dirty="0">
                      <a:latin typeface="Georgia" panose="02040502050405020303" pitchFamily="18" charset="0"/>
                      <a:cs typeface="Times New Roman" panose="02020603050405020304" pitchFamily="18" charset="0"/>
                    </a:rPr>
                    <a:t>　</a:t>
                  </a:r>
                  <a:r>
                    <a:rPr lang="en-US" altLang="ja-JP" sz="3600" b="1" i="1" kern="100" dirty="0">
                      <a:latin typeface="Georgia" panose="02040502050405020303" pitchFamily="18" charset="0"/>
                      <a:cs typeface="Times New Roman" panose="02020603050405020304" pitchFamily="18" charset="0"/>
                    </a:rPr>
                    <a:t> </a:t>
                  </a:r>
                  <a:r>
                    <a:rPr lang="ja-JP" altLang="en-US" sz="3600" kern="100" dirty="0">
                      <a:latin typeface="Georgia" panose="02040502050405020303" pitchFamily="18" charset="0"/>
                      <a:cs typeface="Times New Roman" panose="02020603050405020304" pitchFamily="18" charset="0"/>
                    </a:rPr>
                    <a:t>⑵</a:t>
                  </a:r>
                  <a:endParaRPr lang="en-US" altLang="ja-JP" sz="3600" kern="100" dirty="0">
                    <a:latin typeface="Georgia" panose="02040502050405020303" pitchFamily="18" charset="0"/>
                    <a:cs typeface="Times New Roman" panose="02020603050405020304" pitchFamily="18" charset="0"/>
                  </a:endParaRPr>
                </a:p>
                <a:p>
                  <a:pPr algn="just">
                    <a:lnSpc>
                      <a:spcPts val="3500"/>
                    </a:lnSpc>
                    <a:spcBef>
                      <a:spcPts val="1200"/>
                    </a:spcBef>
                  </a:pPr>
                  <a:r>
                    <a:rPr lang="ja-JP" altLang="en-US" sz="3600" b="1" kern="100" dirty="0">
                      <a:latin typeface="Georgia" panose="02040502050405020303" pitchFamily="18" charset="0"/>
                      <a:cs typeface="Times New Roman" panose="02020603050405020304" pitchFamily="18" charset="0"/>
                    </a:rPr>
                    <a:t>　</a:t>
                  </a:r>
                  <a:endParaRPr lang="en-US" altLang="ja-JP" sz="3600" b="1" kern="100" dirty="0">
                    <a:latin typeface="Georgia" panose="02040502050405020303" pitchFamily="18" charset="0"/>
                    <a:cs typeface="Times New Roman" panose="02020603050405020304" pitchFamily="18" charset="0"/>
                  </a:endParaRPr>
                </a:p>
                <a:p>
                  <a:pPr algn="just">
                    <a:lnSpc>
                      <a:spcPts val="3500"/>
                    </a:lnSpc>
                    <a:spcBef>
                      <a:spcPts val="1200"/>
                    </a:spcBef>
                  </a:pPr>
                  <a:r>
                    <a:rPr lang="ja-JP" altLang="en-US" sz="3600" b="1" kern="100" dirty="0">
                      <a:latin typeface="Georgia" panose="02040502050405020303" pitchFamily="18" charset="0"/>
                      <a:cs typeface="Times New Roman" panose="02020603050405020304" pitchFamily="18" charset="0"/>
                    </a:rPr>
                    <a:t>　速さ </a:t>
                  </a:r>
                  <a14:m>
                    <m:oMath xmlns:m="http://schemas.openxmlformats.org/officeDocument/2006/math">
                      <m:r>
                        <a:rPr lang="ja-JP" altLang="en-US" sz="3600" b="1" i="1" kern="100" dirty="0">
                          <a:latin typeface="Cambria Math" panose="02040503050406030204" pitchFamily="18" charset="0"/>
                          <a:cs typeface="Times New Roman" panose="02020603050405020304" pitchFamily="18" charset="0"/>
                        </a:rPr>
                        <m:t>　</m:t>
                      </m:r>
                      <m:r>
                        <m:rPr>
                          <m:nor/>
                        </m:rPr>
                        <a:rPr lang="en-US" altLang="ja-JP" sz="3600" b="1" i="1" kern="100">
                          <a:latin typeface="Georgia" panose="02040502050405020303" pitchFamily="18" charset="0"/>
                          <a:cs typeface="Times New Roman" panose="02020603050405020304" pitchFamily="18" charset="0"/>
                        </a:rPr>
                        <m:t>v</m:t>
                      </m:r>
                    </m:oMath>
                  </a14:m>
                  <a:r>
                    <a:rPr lang="en-US" altLang="ja-JP" sz="3600" b="1" i="1" kern="100" dirty="0">
                      <a:latin typeface="Georgia" panose="02040502050405020303" pitchFamily="18" charset="0"/>
                      <a:cs typeface="Times New Roman" panose="02020603050405020304" pitchFamily="18" charset="0"/>
                    </a:rPr>
                    <a:t> = </a:t>
                  </a:r>
                  <a14:m>
                    <m:oMath xmlns:m="http://schemas.openxmlformats.org/officeDocument/2006/math">
                      <m:d>
                        <m:dPr>
                          <m:begChr m:val="|"/>
                          <m:endChr m:val="|"/>
                          <m:ctrlPr>
                            <a:rPr lang="en-US" altLang="ja-JP" sz="3600" b="1" i="1" kern="100">
                              <a:latin typeface="Cambria Math" panose="02040503050406030204" pitchFamily="18" charset="0"/>
                              <a:cs typeface="Times New Roman" panose="02020603050405020304" pitchFamily="18" charset="0"/>
                            </a:rPr>
                          </m:ctrlPr>
                        </m:dPr>
                        <m:e>
                          <m:r>
                            <a:rPr lang="en-US" altLang="ja-JP" sz="3600" b="1" i="1" kern="100">
                              <a:latin typeface="Cambria Math" panose="02040503050406030204" pitchFamily="18" charset="0"/>
                              <a:cs typeface="Times New Roman" panose="02020603050405020304" pitchFamily="18" charset="0"/>
                            </a:rPr>
                            <m:t> </m:t>
                          </m:r>
                          <m:acc>
                            <m:accPr>
                              <m:chr m:val="̅"/>
                              <m:ctrlPr>
                                <a:rPr lang="en-US" altLang="ja-JP" sz="3600" b="1" i="1" kern="100">
                                  <a:latin typeface="Cambria Math" panose="02040503050406030204" pitchFamily="18" charset="0"/>
                                  <a:cs typeface="Times New Roman" panose="02020603050405020304" pitchFamily="18" charset="0"/>
                                </a:rPr>
                              </m:ctrlPr>
                            </m:accPr>
                            <m:e>
                              <m:acc>
                                <m:accPr>
                                  <m:chr m:val="⃗"/>
                                  <m:ctrlPr>
                                    <a:rPr lang="ja-JP" altLang="en-US" sz="3600" b="1" i="1" kern="100">
                                      <a:latin typeface="Cambria Math" panose="02040503050406030204" pitchFamily="18" charset="0"/>
                                      <a:cs typeface="Times New Roman" panose="02020603050405020304" pitchFamily="18" charset="0"/>
                                    </a:rPr>
                                  </m:ctrlPr>
                                </m:accPr>
                                <m:e>
                                  <m:r>
                                    <m:rPr>
                                      <m:nor/>
                                    </m:rPr>
                                    <a:rPr lang="en-US" altLang="ja-JP" sz="3600" b="1" i="1" kern="100">
                                      <a:latin typeface="Georgia" panose="02040502050405020303" pitchFamily="18" charset="0"/>
                                      <a:cs typeface="Times New Roman" panose="02020603050405020304" pitchFamily="18" charset="0"/>
                                    </a:rPr>
                                    <m:t>v</m:t>
                                  </m:r>
                                </m:e>
                              </m:acc>
                            </m:e>
                          </m:acc>
                          <m:r>
                            <a:rPr lang="en-US" altLang="ja-JP" sz="3600" b="1" i="1" kern="100">
                              <a:latin typeface="Cambria Math" panose="02040503050406030204" pitchFamily="18" charset="0"/>
                              <a:cs typeface="Times New Roman" panose="02020603050405020304" pitchFamily="18" charset="0"/>
                            </a:rPr>
                            <m:t> </m:t>
                          </m:r>
                        </m:e>
                      </m:d>
                      <m:r>
                        <a:rPr lang="en-US" altLang="ja-JP" sz="3600" b="0" i="1" kern="100" smtClean="0">
                          <a:latin typeface="Cambria Math" panose="02040503050406030204" pitchFamily="18" charset="0"/>
                          <a:cs typeface="Times New Roman" panose="02020603050405020304" pitchFamily="18" charset="0"/>
                        </a:rPr>
                        <m:t>=</m:t>
                      </m:r>
                      <m:f>
                        <m:fPr>
                          <m:ctrlPr>
                            <a:rPr lang="en-US" altLang="ja-JP" sz="3600" b="1" i="1" smtClean="0">
                              <a:latin typeface="Cambria Math" panose="02040503050406030204" pitchFamily="18" charset="0"/>
                            </a:rPr>
                          </m:ctrlPr>
                        </m:fPr>
                        <m:num>
                          <m:d>
                            <m:dPr>
                              <m:begChr m:val="|"/>
                              <m:endChr m:val="|"/>
                              <m:ctrlPr>
                                <a:rPr lang="en-US" altLang="ja-JP" sz="3600" b="1" i="1">
                                  <a:latin typeface="Cambria Math" panose="02040503050406030204" pitchFamily="18" charset="0"/>
                                </a:rPr>
                              </m:ctrlPr>
                            </m:dPr>
                            <m:e>
                              <m:r>
                                <a:rPr lang="en-US" altLang="ja-JP" sz="3600" b="1" i="1">
                                  <a:latin typeface="Cambria Math" panose="02040503050406030204" pitchFamily="18" charset="0"/>
                                </a:rPr>
                                <m:t> </m:t>
                              </m:r>
                              <m:r>
                                <a:rPr lang="ja-JP" altLang="en-US" sz="3600" b="1" i="1" kern="100">
                                  <a:latin typeface="Cambria Math" panose="02040503050406030204" pitchFamily="18" charset="0"/>
                                  <a:cs typeface="Times New Roman" panose="02020603050405020304" pitchFamily="18" charset="0"/>
                                </a:rPr>
                                <m:t>∆</m:t>
                              </m:r>
                              <m:acc>
                                <m:accPr>
                                  <m:chr m:val="⃗"/>
                                  <m:ctrlPr>
                                    <a:rPr lang="ja-JP" altLang="en-US" sz="3600" b="1" i="1" kern="100">
                                      <a:latin typeface="Cambria Math" panose="02040503050406030204" pitchFamily="18" charset="0"/>
                                      <a:cs typeface="Times New Roman" panose="02020603050405020304" pitchFamily="18" charset="0"/>
                                    </a:rPr>
                                  </m:ctrlPr>
                                </m:accPr>
                                <m:e>
                                  <m:r>
                                    <m:rPr>
                                      <m:nor/>
                                    </m:rPr>
                                    <a:rPr lang="en-US" altLang="ja-JP" sz="3600" b="1" i="1" kern="100">
                                      <a:latin typeface="Georgia" panose="02040502050405020303" pitchFamily="18" charset="0"/>
                                      <a:cs typeface="Times New Roman" panose="02020603050405020304" pitchFamily="18" charset="0"/>
                                    </a:rPr>
                                    <m:t>r</m:t>
                                  </m:r>
                                </m:e>
                              </m:acc>
                              <m:r>
                                <a:rPr lang="en-US" altLang="ja-JP" sz="3600" b="1" i="1" kern="100">
                                  <a:latin typeface="Cambria Math" panose="02040503050406030204" pitchFamily="18" charset="0"/>
                                  <a:cs typeface="Times New Roman" panose="02020603050405020304" pitchFamily="18" charset="0"/>
                                </a:rPr>
                                <m:t> </m:t>
                              </m:r>
                            </m:e>
                          </m:d>
                        </m:num>
                        <m:den>
                          <m:r>
                            <a:rPr lang="en-US" altLang="ja-JP" sz="3600" b="1"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3600" b="1" i="1" kern="100">
                              <a:latin typeface="Cambria Math" panose="02040503050406030204" pitchFamily="18" charset="0"/>
                              <a:ea typeface="Cambria Math" panose="02040503050406030204" pitchFamily="18" charset="0"/>
                              <a:cs typeface="Times New Roman" panose="02020603050405020304" pitchFamily="18" charset="0"/>
                            </a:rPr>
                            <m:t>𝒕</m:t>
                          </m:r>
                        </m:den>
                      </m:f>
                    </m:oMath>
                  </a14:m>
                  <a:r>
                    <a:rPr lang="ja-JP" altLang="en-US" sz="3600" b="1" i="1" kern="100" dirty="0">
                      <a:latin typeface="Georgia" panose="02040502050405020303" pitchFamily="18" charset="0"/>
                      <a:cs typeface="Times New Roman" panose="02020603050405020304" pitchFamily="18" charset="0"/>
                    </a:rPr>
                    <a:t>　</a:t>
                  </a:r>
                  <a:r>
                    <a:rPr lang="ja-JP" altLang="en-US" sz="3600" kern="100" dirty="0">
                      <a:latin typeface="Georgia" panose="02040502050405020303" pitchFamily="18" charset="0"/>
                      <a:cs typeface="Times New Roman" panose="02020603050405020304" pitchFamily="18" charset="0"/>
                    </a:rPr>
                    <a:t>⑶</a:t>
                  </a:r>
                  <a:endParaRPr lang="en-US" altLang="ja-JP" sz="3600" kern="100" dirty="0">
                    <a:latin typeface="Georgia" panose="02040502050405020303" pitchFamily="18" charset="0"/>
                    <a:cs typeface="Times New Roman" panose="02020603050405020304" pitchFamily="18" charset="0"/>
                  </a:endParaRPr>
                </a:p>
                <a:p>
                  <a:pPr algn="just">
                    <a:lnSpc>
                      <a:spcPts val="3500"/>
                    </a:lnSpc>
                    <a:spcBef>
                      <a:spcPts val="1200"/>
                    </a:spcBef>
                  </a:pPr>
                  <a:endParaRPr lang="en-US" altLang="ja-JP" sz="3600" b="1" kern="100" dirty="0">
                    <a:latin typeface="Georgia" panose="02040502050405020303" pitchFamily="18" charset="0"/>
                    <a:cs typeface="Times New Roman" panose="02020603050405020304" pitchFamily="18" charset="0"/>
                  </a:endParaRPr>
                </a:p>
                <a:p>
                  <a:pPr algn="just">
                    <a:lnSpc>
                      <a:spcPts val="3500"/>
                    </a:lnSpc>
                    <a:spcBef>
                      <a:spcPts val="1200"/>
                    </a:spcBef>
                  </a:pPr>
                  <a:r>
                    <a:rPr lang="ja-JP" altLang="en-US" sz="3600" b="1" kern="100" dirty="0">
                      <a:latin typeface="Georgia" panose="02040502050405020303" pitchFamily="18" charset="0"/>
                      <a:cs typeface="Times New Roman" panose="02020603050405020304" pitchFamily="18" charset="0"/>
                    </a:rPr>
                    <a:t>　速度の方向：軌跡の接線方向</a:t>
                  </a:r>
                  <a:endParaRPr lang="en-US" altLang="ja-JP" sz="3600" kern="100" dirty="0">
                    <a:latin typeface="Georgia" panose="02040502050405020303" pitchFamily="18" charset="0"/>
                    <a:cs typeface="Times New Roman" panose="02020603050405020304" pitchFamily="18" charset="0"/>
                  </a:endParaRPr>
                </a:p>
                <a:p>
                  <a:pPr algn="just">
                    <a:spcBef>
                      <a:spcPts val="1200"/>
                    </a:spcBef>
                  </a:pPr>
                  <a:endParaRPr lang="en-US" altLang="ja-JP" sz="900" kern="100" dirty="0">
                    <a:latin typeface="Georgia" panose="02040502050405020303" pitchFamily="18" charset="0"/>
                    <a:cs typeface="Times New Roman" panose="02020603050405020304" pitchFamily="18" charset="0"/>
                  </a:endParaRPr>
                </a:p>
              </p:txBody>
            </p:sp>
          </mc:Choice>
          <mc:Fallback xmlns="">
            <p:sp>
              <p:nvSpPr>
                <p:cNvPr id="15" name="テキスト ボックス 14">
                  <a:extLst>
                    <a:ext uri="{FF2B5EF4-FFF2-40B4-BE49-F238E27FC236}">
                      <a16:creationId xmlns:a16="http://schemas.microsoft.com/office/drawing/2014/main" id="{FAA0E930-75FC-456E-B5DA-0A92B7995443}"/>
                    </a:ext>
                  </a:extLst>
                </p:cNvPr>
                <p:cNvSpPr txBox="1">
                  <a:spLocks noRot="1" noChangeAspect="1" noMove="1" noResize="1" noEditPoints="1" noAdjustHandles="1" noChangeArrowheads="1" noChangeShapeType="1" noTextEdit="1"/>
                </p:cNvSpPr>
                <p:nvPr/>
              </p:nvSpPr>
              <p:spPr>
                <a:xfrm>
                  <a:off x="1008060" y="3630182"/>
                  <a:ext cx="7180476" cy="2363514"/>
                </a:xfrm>
                <a:prstGeom prst="rect">
                  <a:avLst/>
                </a:prstGeom>
                <a:blipFill>
                  <a:blip r:embed="rId3"/>
                  <a:stretch>
                    <a:fillRect t="-7331"/>
                  </a:stretch>
                </a:blipFill>
              </p:spPr>
              <p:txBody>
                <a:bodyPr/>
                <a:lstStyle/>
                <a:p>
                  <a:r>
                    <a:rPr lang="ja-JP" altLang="en-US">
                      <a:noFill/>
                    </a:rPr>
                    <a:t> </a:t>
                  </a:r>
                </a:p>
              </p:txBody>
            </p:sp>
          </mc:Fallback>
        </mc:AlternateContent>
        <p:sp>
          <p:nvSpPr>
            <p:cNvPr id="32" name="1 つの角を丸めた四角形 31">
              <a:extLst>
                <a:ext uri="{FF2B5EF4-FFF2-40B4-BE49-F238E27FC236}">
                  <a16:creationId xmlns:a16="http://schemas.microsoft.com/office/drawing/2014/main" id="{58331B60-DE51-AE45-92E9-FDF9CF81AE1E}"/>
                </a:ext>
              </a:extLst>
            </p:cNvPr>
            <p:cNvSpPr/>
            <p:nvPr/>
          </p:nvSpPr>
          <p:spPr>
            <a:xfrm flipH="1">
              <a:off x="629740" y="2826361"/>
              <a:ext cx="11212331" cy="505277"/>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sp>
          <p:nvSpPr>
            <p:cNvPr id="14" name="テキスト ボックス 13">
              <a:extLst>
                <a:ext uri="{FF2B5EF4-FFF2-40B4-BE49-F238E27FC236}">
                  <a16:creationId xmlns:a16="http://schemas.microsoft.com/office/drawing/2014/main" id="{EBCDC797-71C7-4147-AE36-3EB928D0F733}"/>
                </a:ext>
              </a:extLst>
            </p:cNvPr>
            <p:cNvSpPr txBox="1"/>
            <p:nvPr/>
          </p:nvSpPr>
          <p:spPr>
            <a:xfrm>
              <a:off x="750044" y="2863151"/>
              <a:ext cx="3251390" cy="385356"/>
            </a:xfrm>
            <a:prstGeom prst="rect">
              <a:avLst/>
            </a:prstGeom>
            <a:noFill/>
            <a:ln>
              <a:noFill/>
            </a:ln>
          </p:spPr>
          <p:txBody>
            <a:bodyPr wrap="square" rtlCol="0">
              <a:spAutoFit/>
            </a:bodyPr>
            <a:lstStyle/>
            <a:p>
              <a:pPr algn="just">
                <a:lnSpc>
                  <a:spcPts val="3500"/>
                </a:lnSpc>
                <a:spcBef>
                  <a:spcPts val="1200"/>
                </a:spcBef>
              </a:pPr>
              <a:r>
                <a:rPr lang="ja-JP" altLang="en-US" sz="2800" b="1" kern="100" dirty="0">
                  <a:solidFill>
                    <a:schemeClr val="bg1"/>
                  </a:solidFill>
                  <a:latin typeface="+mn-ea"/>
                  <a:cs typeface="Times New Roman" panose="02020603050405020304" pitchFamily="18" charset="0"/>
                </a:rPr>
                <a:t> 速度</a:t>
              </a:r>
              <a:r>
                <a:rPr lang="en-US" altLang="ja-JP" sz="2800" b="1" kern="100" dirty="0">
                  <a:solidFill>
                    <a:schemeClr val="bg1"/>
                  </a:solidFill>
                  <a:latin typeface="+mn-ea"/>
                  <a:cs typeface="Times New Roman" panose="02020603050405020304" pitchFamily="18" charset="0"/>
                </a:rPr>
                <a:t>(</a:t>
              </a:r>
              <a:r>
                <a:rPr lang="ja-JP" altLang="en-US" sz="2800" b="1" kern="100" dirty="0">
                  <a:solidFill>
                    <a:schemeClr val="bg1"/>
                  </a:solidFill>
                  <a:latin typeface="+mn-ea"/>
                  <a:cs typeface="Times New Roman" panose="02020603050405020304" pitchFamily="18" charset="0"/>
                </a:rPr>
                <a:t>瞬間の速度</a:t>
              </a:r>
              <a:r>
                <a:rPr lang="en-US" altLang="ja-JP" sz="2800" b="1" kern="100" dirty="0">
                  <a:solidFill>
                    <a:schemeClr val="bg1"/>
                  </a:solidFill>
                  <a:latin typeface="+mn-ea"/>
                  <a:cs typeface="Times New Roman" panose="02020603050405020304" pitchFamily="18" charset="0"/>
                </a:rPr>
                <a:t>)</a:t>
              </a:r>
              <a:endParaRPr lang="ja-JP" altLang="ja-JP" sz="2800" b="1" kern="100" dirty="0">
                <a:solidFill>
                  <a:schemeClr val="bg1"/>
                </a:solidFill>
                <a:effectLst/>
                <a:latin typeface="+mn-ea"/>
                <a:cs typeface="Times New Roman" panose="02020603050405020304" pitchFamily="18" charset="0"/>
              </a:endParaRPr>
            </a:p>
          </p:txBody>
        </p:sp>
        <p:sp>
          <p:nvSpPr>
            <p:cNvPr id="8" name="角丸四角形 7">
              <a:extLst>
                <a:ext uri="{FF2B5EF4-FFF2-40B4-BE49-F238E27FC236}">
                  <a16:creationId xmlns:a16="http://schemas.microsoft.com/office/drawing/2014/main" id="{B301C7DE-A0FB-434B-8718-C2277D2089CA}"/>
                </a:ext>
              </a:extLst>
            </p:cNvPr>
            <p:cNvSpPr/>
            <p:nvPr/>
          </p:nvSpPr>
          <p:spPr>
            <a:xfrm>
              <a:off x="629743" y="2826360"/>
              <a:ext cx="11212333" cy="3504866"/>
            </a:xfrm>
            <a:prstGeom prst="roundRect">
              <a:avLst>
                <a:gd name="adj" fmla="val 2204"/>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p:grpSp>
      <p:sp>
        <p:nvSpPr>
          <p:cNvPr id="22" name="タイトル 1">
            <a:extLst>
              <a:ext uri="{FF2B5EF4-FFF2-40B4-BE49-F238E27FC236}">
                <a16:creationId xmlns:a16="http://schemas.microsoft.com/office/drawing/2014/main" id="{F7AA4F9D-310E-4269-B210-A399B768BDCC}"/>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ja-JP"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mc:AlternateContent xmlns:mc="http://schemas.openxmlformats.org/markup-compatibility/2006" xmlns:a14="http://schemas.microsoft.com/office/drawing/2010/main">
        <mc:Choice Requires="a14">
          <p:sp>
            <p:nvSpPr>
              <p:cNvPr id="4" name="正方形/長方形 3">
                <a:extLst>
                  <a:ext uri="{FF2B5EF4-FFF2-40B4-BE49-F238E27FC236}">
                    <a16:creationId xmlns:a16="http://schemas.microsoft.com/office/drawing/2014/main" id="{D978687F-E85B-4EA1-838E-6381D187C3DA}"/>
                  </a:ext>
                </a:extLst>
              </p:cNvPr>
              <p:cNvSpPr/>
              <p:nvPr/>
            </p:nvSpPr>
            <p:spPr>
              <a:xfrm>
                <a:off x="7543801" y="2834441"/>
                <a:ext cx="2724149" cy="2031325"/>
              </a:xfrm>
              <a:prstGeom prst="rect">
                <a:avLst/>
              </a:prstGeom>
            </p:spPr>
            <p:txBody>
              <a:bodyPr wrap="square">
                <a:spAutoFit/>
              </a:bodyPr>
              <a:lstStyle/>
              <a:p>
                <a:pPr algn="just">
                  <a:spcBef>
                    <a:spcPts val="1200"/>
                  </a:spcBef>
                </a:pPr>
                <a14:m>
                  <m:oMath xmlns:m="http://schemas.openxmlformats.org/officeDocument/2006/math">
                    <m:acc>
                      <m:accPr>
                        <m:chr m:val="⃗"/>
                        <m:ctrlPr>
                          <a:rPr lang="ja-JP" altLang="en-US" sz="2400" b="1" i="1" kern="100">
                            <a:latin typeface="Cambria Math" panose="02040503050406030204" pitchFamily="18" charset="0"/>
                            <a:cs typeface="Times New Roman" panose="02020603050405020304" pitchFamily="18" charset="0"/>
                          </a:rPr>
                        </m:ctrlPr>
                      </m:accPr>
                      <m:e>
                        <m:r>
                          <m:rPr>
                            <m:nor/>
                          </m:rPr>
                          <a:rPr lang="en-US" altLang="ja-JP" sz="2400" b="1" i="1" kern="100">
                            <a:latin typeface="Georgia" panose="02040502050405020303" pitchFamily="18" charset="0"/>
                            <a:cs typeface="Times New Roman" panose="02020603050405020304" pitchFamily="18" charset="0"/>
                          </a:rPr>
                          <m:t>v</m:t>
                        </m:r>
                      </m:e>
                    </m:acc>
                  </m:oMath>
                </a14:m>
                <a:r>
                  <a:rPr lang="ja-JP" altLang="en-US" sz="24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en-US" altLang="ja-JP" sz="2400" kern="100" dirty="0">
                    <a:latin typeface="Georgia" panose="02040502050405020303" pitchFamily="18" charset="0"/>
                    <a:cs typeface="Times New Roman" panose="02020603050405020304" pitchFamily="18" charset="0"/>
                  </a:rPr>
                  <a:t>	</a:t>
                </a:r>
                <a:r>
                  <a:rPr lang="ja-JP" altLang="en-US" sz="2400" kern="100" dirty="0">
                    <a:latin typeface="Georgia" panose="02040502050405020303" pitchFamily="18" charset="0"/>
                    <a:cs typeface="Times New Roman" panose="02020603050405020304" pitchFamily="18" charset="0"/>
                  </a:rPr>
                  <a:t>速度</a:t>
                </a:r>
                <a:endParaRPr lang="en-US" altLang="ja-JP" sz="2400" kern="100" dirty="0">
                  <a:latin typeface="Georgia" panose="02040502050405020303" pitchFamily="18" charset="0"/>
                  <a:cs typeface="Times New Roman" panose="02020603050405020304" pitchFamily="18" charset="0"/>
                </a:endParaRPr>
              </a:p>
              <a:p>
                <a:pPr algn="just">
                  <a:spcBef>
                    <a:spcPts val="1200"/>
                  </a:spcBef>
                </a:pPr>
                <a14:m>
                  <m:oMath xmlns:m="http://schemas.openxmlformats.org/officeDocument/2006/math">
                    <m:r>
                      <a:rPr lang="ja-JP" altLang="en-US" sz="2400" b="1" i="1" kern="100">
                        <a:latin typeface="Cambria Math" panose="02040503050406030204" pitchFamily="18" charset="0"/>
                        <a:cs typeface="Times New Roman" panose="02020603050405020304" pitchFamily="18" charset="0"/>
                      </a:rPr>
                      <m:t>∆</m:t>
                    </m:r>
                    <m:acc>
                      <m:accPr>
                        <m:chr m:val="⃗"/>
                        <m:ctrlPr>
                          <a:rPr lang="ja-JP" altLang="en-US" sz="2400" b="1" i="1" kern="100">
                            <a:latin typeface="Cambria Math" panose="02040503050406030204" pitchFamily="18" charset="0"/>
                            <a:cs typeface="Times New Roman" panose="02020603050405020304" pitchFamily="18" charset="0"/>
                          </a:rPr>
                        </m:ctrlPr>
                      </m:accPr>
                      <m:e>
                        <m:r>
                          <m:rPr>
                            <m:nor/>
                          </m:rPr>
                          <a:rPr lang="en-US" altLang="ja-JP" sz="2400" b="1" i="1" kern="100">
                            <a:latin typeface="Georgia" panose="02040502050405020303" pitchFamily="18" charset="0"/>
                            <a:cs typeface="Times New Roman" panose="02020603050405020304" pitchFamily="18" charset="0"/>
                          </a:rPr>
                          <m:t>r</m:t>
                        </m:r>
                      </m:e>
                    </m:acc>
                  </m:oMath>
                </a14:m>
                <a:r>
                  <a:rPr lang="en-US" altLang="ja-JP" sz="2400" kern="100" dirty="0">
                    <a:latin typeface="Georgia" panose="02040502050405020303" pitchFamily="18" charset="0"/>
                    <a:cs typeface="Times New Roman" panose="02020603050405020304" pitchFamily="18" charset="0"/>
                  </a:rPr>
                  <a:t>       </a:t>
                </a:r>
                <a:r>
                  <a:rPr lang="ja-JP" altLang="en-US" sz="2400" kern="100" dirty="0">
                    <a:latin typeface="Georgia" panose="02040502050405020303" pitchFamily="18" charset="0"/>
                    <a:cs typeface="Times New Roman" panose="02020603050405020304" pitchFamily="18" charset="0"/>
                  </a:rPr>
                  <a:t>変位</a:t>
                </a:r>
                <a:endParaRPr lang="en-US" altLang="ja-JP" sz="2400" kern="100" dirty="0">
                  <a:latin typeface="Georgia" panose="02040502050405020303" pitchFamily="18" charset="0"/>
                  <a:cs typeface="Times New Roman" panose="02020603050405020304" pitchFamily="18" charset="0"/>
                </a:endParaRPr>
              </a:p>
              <a:p>
                <a:pPr>
                  <a:spcBef>
                    <a:spcPts val="1200"/>
                  </a:spcBef>
                </a:pPr>
                <a14:m>
                  <m:oMath xmlns:m="http://schemas.openxmlformats.org/officeDocument/2006/math">
                    <m:r>
                      <a:rPr lang="en-US" altLang="ja-JP" sz="24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2400" i="1" kern="100">
                        <a:latin typeface="Cambria Math" panose="02040503050406030204" pitchFamily="18" charset="0"/>
                        <a:ea typeface="Cambria Math" panose="02040503050406030204" pitchFamily="18" charset="0"/>
                        <a:cs typeface="Times New Roman" panose="02020603050405020304" pitchFamily="18" charset="0"/>
                      </a:rPr>
                      <m:t>𝑡</m:t>
                    </m:r>
                  </m:oMath>
                </a14:m>
                <a:r>
                  <a:rPr lang="en-US" altLang="ja-JP" sz="2400" kern="100" dirty="0">
                    <a:latin typeface="Georgia" panose="02040502050405020303" pitchFamily="18" charset="0"/>
                    <a:cs typeface="Times New Roman" panose="02020603050405020304" pitchFamily="18" charset="0"/>
                  </a:rPr>
                  <a:t>       	</a:t>
                </a:r>
                <a:r>
                  <a:rPr lang="ja-JP" altLang="en-US" sz="2400" kern="100" dirty="0">
                    <a:latin typeface="Georgia" panose="02040502050405020303" pitchFamily="18" charset="0"/>
                    <a:cs typeface="Times New Roman" panose="02020603050405020304" pitchFamily="18" charset="0"/>
                  </a:rPr>
                  <a:t>経過時間</a:t>
                </a:r>
                <a:endParaRPr lang="en-US" altLang="ja-JP" sz="2400" kern="100" dirty="0">
                  <a:latin typeface="Georgia" panose="02040502050405020303" pitchFamily="18" charset="0"/>
                  <a:cs typeface="Times New Roman" panose="02020603050405020304" pitchFamily="18" charset="0"/>
                </a:endParaRPr>
              </a:p>
              <a:p>
                <a:pPr algn="just">
                  <a:spcBef>
                    <a:spcPts val="1200"/>
                  </a:spcBef>
                </a:pPr>
                <a:r>
                  <a:rPr lang="en-US" altLang="ja-JP" sz="2400" i="1" kern="100" dirty="0">
                    <a:latin typeface="Georgia" panose="02040502050405020303" pitchFamily="18" charset="0"/>
                    <a:cs typeface="Times New Roman" panose="02020603050405020304" pitchFamily="18" charset="0"/>
                  </a:rPr>
                  <a:t>v</a:t>
                </a:r>
                <a:r>
                  <a:rPr lang="en-US" altLang="ja-JP" sz="2400" kern="100" dirty="0">
                    <a:latin typeface="Georgia" panose="02040502050405020303" pitchFamily="18" charset="0"/>
                    <a:cs typeface="Times New Roman" panose="02020603050405020304" pitchFamily="18" charset="0"/>
                  </a:rPr>
                  <a:t>	</a:t>
                </a:r>
                <a:r>
                  <a:rPr lang="ja-JP" altLang="en-US" sz="2400" kern="100" dirty="0">
                    <a:latin typeface="Georgia" panose="02040502050405020303" pitchFamily="18" charset="0"/>
                    <a:cs typeface="Times New Roman" panose="02020603050405020304" pitchFamily="18" charset="0"/>
                  </a:rPr>
                  <a:t>速さ</a:t>
                </a:r>
                <a:endParaRPr lang="en-US" altLang="ja-JP" sz="2400" kern="100" dirty="0">
                  <a:latin typeface="Georgia" panose="02040502050405020303" pitchFamily="18" charset="0"/>
                  <a:cs typeface="Times New Roman" panose="02020603050405020304" pitchFamily="18" charset="0"/>
                </a:endParaRPr>
              </a:p>
            </p:txBody>
          </p:sp>
        </mc:Choice>
        <mc:Fallback xmlns="">
          <p:sp>
            <p:nvSpPr>
              <p:cNvPr id="4" name="正方形/長方形 3">
                <a:extLst>
                  <a:ext uri="{FF2B5EF4-FFF2-40B4-BE49-F238E27FC236}">
                    <a16:creationId xmlns:a16="http://schemas.microsoft.com/office/drawing/2014/main" id="{D978687F-E85B-4EA1-838E-6381D187C3DA}"/>
                  </a:ext>
                </a:extLst>
              </p:cNvPr>
              <p:cNvSpPr>
                <a:spLocks noRot="1" noChangeAspect="1" noMove="1" noResize="1" noEditPoints="1" noAdjustHandles="1" noChangeArrowheads="1" noChangeShapeType="1" noTextEdit="1"/>
              </p:cNvSpPr>
              <p:nvPr/>
            </p:nvSpPr>
            <p:spPr>
              <a:xfrm>
                <a:off x="7543801" y="2834441"/>
                <a:ext cx="2724149" cy="2031325"/>
              </a:xfrm>
              <a:prstGeom prst="rect">
                <a:avLst/>
              </a:prstGeom>
              <a:blipFill>
                <a:blip r:embed="rId4"/>
                <a:stretch>
                  <a:fillRect l="-3587" t="-2402" b="-6006"/>
                </a:stretch>
              </a:blipFill>
            </p:spPr>
            <p:txBody>
              <a:bodyPr/>
              <a:lstStyle/>
              <a:p>
                <a:r>
                  <a:rPr lang="ja-JP" altLang="en-US">
                    <a:noFill/>
                  </a:rPr>
                  <a:t> </a:t>
                </a:r>
              </a:p>
            </p:txBody>
          </p:sp>
        </mc:Fallback>
      </mc:AlternateContent>
      <p:sp>
        <p:nvSpPr>
          <p:cNvPr id="31" name="1 つの角を丸めた四角形 30">
            <a:extLst>
              <a:ext uri="{FF2B5EF4-FFF2-40B4-BE49-F238E27FC236}">
                <a16:creationId xmlns:a16="http://schemas.microsoft.com/office/drawing/2014/main" id="{0C761D9E-C760-4D44-8F6D-66949B7DA815}"/>
              </a:ext>
            </a:extLst>
          </p:cNvPr>
          <p:cNvSpPr/>
          <p:nvPr/>
        </p:nvSpPr>
        <p:spPr>
          <a:xfrm>
            <a:off x="7724775" y="1567843"/>
            <a:ext cx="3977386" cy="727062"/>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Georgia" panose="02040502050405020303" pitchFamily="18" charset="0"/>
            </a:endParaRPr>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027FECB1-A614-4CE8-B2DB-8D51C2017BD8}"/>
                  </a:ext>
                </a:extLst>
              </p:cNvPr>
              <p:cNvSpPr txBox="1"/>
              <p:nvPr/>
            </p:nvSpPr>
            <p:spPr>
              <a:xfrm>
                <a:off x="8620125" y="1751647"/>
                <a:ext cx="2855784" cy="400110"/>
              </a:xfrm>
              <a:prstGeom prst="rect">
                <a:avLst/>
              </a:prstGeom>
              <a:noFill/>
            </p:spPr>
            <p:txBody>
              <a:bodyPr wrap="square" rtlCol="0">
                <a:spAutoFit/>
              </a:bodyPr>
              <a:lstStyle/>
              <a:p>
                <a:pPr>
                  <a:spcBef>
                    <a:spcPts val="1200"/>
                  </a:spcBef>
                </a:pPr>
                <a14:m>
                  <m:oMath xmlns:m="http://schemas.openxmlformats.org/officeDocument/2006/math">
                    <m:r>
                      <a:rPr lang="en-US" altLang="ja-JP" sz="2000" i="1" kern="100">
                        <a:latin typeface="Cambria Math" panose="02040503050406030204" pitchFamily="18" charset="0"/>
                        <a:ea typeface="Cambria Math" panose="02040503050406030204" pitchFamily="18" charset="0"/>
                        <a:cs typeface="Times New Roman" panose="02020603050405020304" pitchFamily="18" charset="0"/>
                      </a:rPr>
                      <m:t>∆</m:t>
                    </m:r>
                    <m:r>
                      <a:rPr lang="en-US" altLang="ja-JP" sz="2000" i="1" kern="100">
                        <a:latin typeface="Cambria Math" panose="02040503050406030204" pitchFamily="18" charset="0"/>
                        <a:ea typeface="Cambria Math" panose="02040503050406030204" pitchFamily="18" charset="0"/>
                        <a:cs typeface="Times New Roman" panose="02020603050405020304" pitchFamily="18" charset="0"/>
                      </a:rPr>
                      <m:t>𝑡</m:t>
                    </m:r>
                  </m:oMath>
                </a14:m>
                <a:r>
                  <a:rPr lang="ja-JP" altLang="en-US" sz="2000" b="1" kern="100" dirty="0">
                    <a:latin typeface="+mn-ea"/>
                    <a:cs typeface="Times New Roman" panose="02020603050405020304" pitchFamily="18" charset="0"/>
                  </a:rPr>
                  <a:t> を </a:t>
                </a:r>
                <a:r>
                  <a:rPr lang="en-US" altLang="ja-JP" sz="2000" b="1" kern="100" dirty="0">
                    <a:latin typeface="+mn-ea"/>
                    <a:cs typeface="Times New Roman" panose="02020603050405020304" pitchFamily="18" charset="0"/>
                  </a:rPr>
                  <a:t>0 </a:t>
                </a:r>
                <a:r>
                  <a:rPr lang="ja-JP" altLang="en-US" sz="2000" b="1" kern="100" dirty="0">
                    <a:latin typeface="+mn-ea"/>
                    <a:cs typeface="Times New Roman" panose="02020603050405020304" pitchFamily="18" charset="0"/>
                  </a:rPr>
                  <a:t>に近づけた瞬間</a:t>
                </a:r>
                <a:endParaRPr lang="ja-JP" altLang="ja-JP" sz="3200" b="1" kern="100" dirty="0">
                  <a:effectLst/>
                  <a:latin typeface="+mn-ea"/>
                  <a:cs typeface="Times New Roman" panose="02020603050405020304" pitchFamily="18" charset="0"/>
                </a:endParaRPr>
              </a:p>
            </p:txBody>
          </p:sp>
        </mc:Choice>
        <mc:Fallback xmlns="">
          <p:sp>
            <p:nvSpPr>
              <p:cNvPr id="37" name="テキスト ボックス 36">
                <a:extLst>
                  <a:ext uri="{FF2B5EF4-FFF2-40B4-BE49-F238E27FC236}">
                    <a16:creationId xmlns:a16="http://schemas.microsoft.com/office/drawing/2014/main" id="{027FECB1-A614-4CE8-B2DB-8D51C2017BD8}"/>
                  </a:ext>
                </a:extLst>
              </p:cNvPr>
              <p:cNvSpPr txBox="1">
                <a:spLocks noRot="1" noChangeAspect="1" noMove="1" noResize="1" noEditPoints="1" noAdjustHandles="1" noChangeArrowheads="1" noChangeShapeType="1" noTextEdit="1"/>
              </p:cNvSpPr>
              <p:nvPr/>
            </p:nvSpPr>
            <p:spPr>
              <a:xfrm>
                <a:off x="8620125" y="1751647"/>
                <a:ext cx="2855784" cy="400110"/>
              </a:xfrm>
              <a:prstGeom prst="rect">
                <a:avLst/>
              </a:prstGeom>
              <a:blipFill>
                <a:blip r:embed="rId5"/>
                <a:stretch>
                  <a:fillRect t="-6061" r="-2132" b="-27273"/>
                </a:stretch>
              </a:blipFill>
            </p:spPr>
            <p:txBody>
              <a:bodyPr/>
              <a:lstStyle/>
              <a:p>
                <a:r>
                  <a:rPr lang="ja-JP" altLang="en-US">
                    <a:noFill/>
                  </a:rPr>
                  <a:t> </a:t>
                </a:r>
              </a:p>
            </p:txBody>
          </p:sp>
        </mc:Fallback>
      </mc:AlternateContent>
      <p:sp>
        <p:nvSpPr>
          <p:cNvPr id="38" name="テキスト ボックス 37">
            <a:extLst>
              <a:ext uri="{FF2B5EF4-FFF2-40B4-BE49-F238E27FC236}">
                <a16:creationId xmlns:a16="http://schemas.microsoft.com/office/drawing/2014/main" id="{FAA6B8F7-B70C-4CBF-806A-B4B3396775DB}"/>
              </a:ext>
            </a:extLst>
          </p:cNvPr>
          <p:cNvSpPr txBox="1"/>
          <p:nvPr/>
        </p:nvSpPr>
        <p:spPr>
          <a:xfrm>
            <a:off x="7860537" y="1789224"/>
            <a:ext cx="585726" cy="317748"/>
          </a:xfrm>
          <a:prstGeom prst="rect">
            <a:avLst/>
          </a:prstGeom>
          <a:solidFill>
            <a:srgbClr val="6AA3DC"/>
          </a:solidFill>
          <a:ln>
            <a:noFill/>
          </a:ln>
        </p:spPr>
        <p:txBody>
          <a:bodyPr wrap="square" lIns="72000" tIns="36000" rIns="36000" bIns="36000" rtlCol="0">
            <a:noAutofit/>
          </a:bodyPr>
          <a:lstStyle/>
          <a:p>
            <a:r>
              <a:rPr lang="ja-JP" altLang="en-US" b="1" dirty="0">
                <a:solidFill>
                  <a:schemeClr val="bg1"/>
                </a:solidFill>
                <a:latin typeface="Georgia" panose="02040502050405020303" pitchFamily="18" charset="0"/>
              </a:rPr>
              <a:t>意味</a:t>
            </a:r>
            <a:endParaRPr kumimoji="1" lang="ja-JP" altLang="en-US"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384134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latin typeface="Georgia" panose="02040502050405020303" pitchFamily="18" charset="0"/>
                </a:rPr>
                <a:t>７</a:t>
              </a: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4" y="891568"/>
            <a:ext cx="10312796" cy="1569660"/>
          </a:xfrm>
          <a:prstGeom prst="rect">
            <a:avLst/>
          </a:prstGeom>
          <a:noFill/>
        </p:spPr>
        <p:txBody>
          <a:bodyPr wrap="square" rtlCol="0">
            <a:spAutoFit/>
          </a:bodyPr>
          <a:lstStyle/>
          <a:p>
            <a:pPr algn="just">
              <a:tabLst>
                <a:tab pos="271463" algn="l"/>
              </a:tabLst>
            </a:pP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船が図の　　　に沿って運動するとき，</a:t>
            </a:r>
            <a:endPar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endParaRPr>
          </a:p>
          <a:p>
            <a:pPr algn="just">
              <a:tabLst>
                <a:tab pos="271463" algn="l"/>
              </a:tabLst>
            </a:pP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図中のそれぞれの点</a:t>
            </a:r>
            <a:r>
              <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rPr>
              <a:t>A, B, C </a:t>
            </a: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を通過する</a:t>
            </a:r>
            <a:endParaRPr lang="en-US" altLang="ja-JP" sz="3200" kern="100" dirty="0">
              <a:latin typeface="Georgia" panose="02040502050405020303" pitchFamily="18" charset="0"/>
              <a:ea typeface="UD デジタル 教科書体 NP-R" panose="02020400000000000000" pitchFamily="18" charset="-128"/>
              <a:cs typeface="Times New Roman" panose="02020603050405020304" pitchFamily="18" charset="0"/>
            </a:endParaRPr>
          </a:p>
          <a:p>
            <a:pPr algn="just">
              <a:tabLst>
                <a:tab pos="271463" algn="l"/>
              </a:tabLst>
            </a:pPr>
            <a:r>
              <a:rPr lang="ja-JP" altLang="en-US" sz="3200" kern="100" dirty="0">
                <a:latin typeface="Georgia" panose="02040502050405020303" pitchFamily="18" charset="0"/>
                <a:ea typeface="UD デジタル 教科書体 NP-R" panose="02020400000000000000" pitchFamily="18" charset="-128"/>
                <a:cs typeface="Times New Roman" panose="02020603050405020304" pitchFamily="18" charset="0"/>
              </a:rPr>
              <a:t>瞬間の速度の向きを図中に矢印で示せ。</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34</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タイトル 1">
            <a:extLst>
              <a:ext uri="{FF2B5EF4-FFF2-40B4-BE49-F238E27FC236}">
                <a16:creationId xmlns:a16="http://schemas.microsoft.com/office/drawing/2014/main" id="{CB28668E-FFDA-443A-9E54-4D874671E068}"/>
              </a:ext>
            </a:extLst>
          </p:cNvPr>
          <p:cNvSpPr txBox="1">
            <a:spLocks/>
          </p:cNvSpPr>
          <p:nvPr/>
        </p:nvSpPr>
        <p:spPr>
          <a:xfrm>
            <a:off x="-22225" y="64892"/>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ja-JP"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5" name="図 4">
            <a:extLst>
              <a:ext uri="{FF2B5EF4-FFF2-40B4-BE49-F238E27FC236}">
                <a16:creationId xmlns:a16="http://schemas.microsoft.com/office/drawing/2014/main" id="{188269B3-463B-4888-A11D-68B2B2011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2600" y="2476352"/>
            <a:ext cx="5734050" cy="3486150"/>
          </a:xfrm>
          <a:prstGeom prst="rect">
            <a:avLst/>
          </a:prstGeom>
        </p:spPr>
      </p:pic>
      <p:pic>
        <p:nvPicPr>
          <p:cNvPr id="4" name="図 3">
            <a:extLst>
              <a:ext uri="{FF2B5EF4-FFF2-40B4-BE49-F238E27FC236}">
                <a16:creationId xmlns:a16="http://schemas.microsoft.com/office/drawing/2014/main" id="{752ED4D4-4B26-4F13-8DB6-F3339C2987AC}"/>
              </a:ext>
            </a:extLst>
          </p:cNvPr>
          <p:cNvPicPr>
            <a:picLocks noChangeAspect="1"/>
          </p:cNvPicPr>
          <p:nvPr/>
        </p:nvPicPr>
        <p:blipFill>
          <a:blip r:embed="rId5"/>
          <a:stretch>
            <a:fillRect/>
          </a:stretch>
        </p:blipFill>
        <p:spPr>
          <a:xfrm>
            <a:off x="3301973" y="858118"/>
            <a:ext cx="1054154" cy="539778"/>
          </a:xfrm>
          <a:prstGeom prst="rect">
            <a:avLst/>
          </a:prstGeom>
        </p:spPr>
      </p:pic>
    </p:spTree>
    <p:extLst>
      <p:ext uri="{BB962C8B-B14F-4D97-AF65-F5344CB8AC3E}">
        <p14:creationId xmlns:p14="http://schemas.microsoft.com/office/powerpoint/2010/main" val="4147540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35</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 name="図 19">
            <a:extLst>
              <a:ext uri="{FF2B5EF4-FFF2-40B4-BE49-F238E27FC236}">
                <a16:creationId xmlns:a16="http://schemas.microsoft.com/office/drawing/2014/main" id="{44BFC486-8352-B440-B6CA-6F7067A5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77" y="1181696"/>
            <a:ext cx="1072603" cy="547474"/>
          </a:xfrm>
          <a:prstGeom prst="rect">
            <a:avLst/>
          </a:prstGeom>
        </p:spPr>
      </p:pic>
      <p:sp>
        <p:nvSpPr>
          <p:cNvPr id="16" name="タイトル 1">
            <a:extLst>
              <a:ext uri="{FF2B5EF4-FFF2-40B4-BE49-F238E27FC236}">
                <a16:creationId xmlns:a16="http://schemas.microsoft.com/office/drawing/2014/main" id="{CB28668E-FFDA-443A-9E54-4D874671E068}"/>
              </a:ext>
            </a:extLst>
          </p:cNvPr>
          <p:cNvSpPr txBox="1">
            <a:spLocks/>
          </p:cNvSpPr>
          <p:nvPr/>
        </p:nvSpPr>
        <p:spPr>
          <a:xfrm>
            <a:off x="-22225" y="64892"/>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ja-JP"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4" name="図 3">
            <a:extLst>
              <a:ext uri="{FF2B5EF4-FFF2-40B4-BE49-F238E27FC236}">
                <a16:creationId xmlns:a16="http://schemas.microsoft.com/office/drawing/2014/main" id="{4180B4CC-00C9-4628-B398-483EEEB5C8B1}"/>
              </a:ext>
            </a:extLst>
          </p:cNvPr>
          <p:cNvPicPr>
            <a:picLocks noChangeAspect="1"/>
          </p:cNvPicPr>
          <p:nvPr/>
        </p:nvPicPr>
        <p:blipFill>
          <a:blip r:embed="rId4"/>
          <a:stretch>
            <a:fillRect/>
          </a:stretch>
        </p:blipFill>
        <p:spPr>
          <a:xfrm>
            <a:off x="2521579" y="1181696"/>
            <a:ext cx="7403870" cy="4920293"/>
          </a:xfrm>
          <a:prstGeom prst="rect">
            <a:avLst/>
          </a:prstGeom>
        </p:spPr>
      </p:pic>
    </p:spTree>
    <p:extLst>
      <p:ext uri="{BB962C8B-B14F-4D97-AF65-F5344CB8AC3E}">
        <p14:creationId xmlns:p14="http://schemas.microsoft.com/office/powerpoint/2010/main" val="121215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36</a:t>
            </a:fld>
            <a:endParaRPr lang="ja-JP" altLang="en-US" dirty="0"/>
          </a:p>
        </p:txBody>
      </p:sp>
      <p:sp>
        <p:nvSpPr>
          <p:cNvPr id="24" name="1 つの角を丸めた四角形 23">
            <a:extLst>
              <a:ext uri="{FF2B5EF4-FFF2-40B4-BE49-F238E27FC236}">
                <a16:creationId xmlns:a16="http://schemas.microsoft.com/office/drawing/2014/main" id="{715D22A1-6A26-3E45-AEFA-2DD14D1E446A}"/>
              </a:ext>
            </a:extLst>
          </p:cNvPr>
          <p:cNvSpPr/>
          <p:nvPr/>
        </p:nvSpPr>
        <p:spPr>
          <a:xfrm flipV="1">
            <a:off x="-3" y="607514"/>
            <a:ext cx="7038977"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6" y="607523"/>
            <a:ext cx="12192006" cy="382291"/>
            <a:chOff x="-6" y="607523"/>
            <a:chExt cx="12192006" cy="382291"/>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8" name="直角三角形 27">
              <a:extLst>
                <a:ext uri="{FF2B5EF4-FFF2-40B4-BE49-F238E27FC236}">
                  <a16:creationId xmlns:a16="http://schemas.microsoft.com/office/drawing/2014/main" id="{E25B3EF4-2E9F-1A4F-979C-96E5D921C2AA}"/>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タイトル 1">
            <a:extLst>
              <a:ext uri="{FF2B5EF4-FFF2-40B4-BE49-F238E27FC236}">
                <a16:creationId xmlns:a16="http://schemas.microsoft.com/office/drawing/2014/main" id="{D055187C-3C00-854C-8B77-8CA95425D0CA}"/>
              </a:ext>
            </a:extLst>
          </p:cNvPr>
          <p:cNvSpPr txBox="1">
            <a:spLocks/>
          </p:cNvSpPr>
          <p:nvPr/>
        </p:nvSpPr>
        <p:spPr>
          <a:xfrm>
            <a:off x="285540" y="665045"/>
            <a:ext cx="6753435"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ja-JP" altLang="en-US" sz="4000" b="1" dirty="0">
                <a:solidFill>
                  <a:schemeClr val="bg1"/>
                </a:solidFill>
                <a:latin typeface="+mn-ea"/>
                <a:ea typeface="+mn-ea"/>
              </a:rPr>
              <a:t>５ </a:t>
            </a:r>
            <a:r>
              <a:rPr lang="en-US" altLang="ja-JP" sz="4000" b="1" i="1" dirty="0">
                <a:solidFill>
                  <a:schemeClr val="bg1"/>
                </a:solidFill>
                <a:latin typeface="+mn-lt"/>
                <a:ea typeface="+mn-ea"/>
              </a:rPr>
              <a:t>x</a:t>
            </a:r>
            <a:r>
              <a:rPr lang="en-US" altLang="ja-JP" sz="4000" b="1" dirty="0">
                <a:solidFill>
                  <a:schemeClr val="bg1"/>
                </a:solidFill>
                <a:latin typeface="+mn-lt"/>
                <a:ea typeface="+mn-ea"/>
              </a:rPr>
              <a:t>-</a:t>
            </a:r>
            <a:r>
              <a:rPr lang="en-US" altLang="ja-JP" sz="4000" b="1" i="1" dirty="0">
                <a:solidFill>
                  <a:schemeClr val="bg1"/>
                </a:solidFill>
                <a:latin typeface="+mn-lt"/>
                <a:ea typeface="+mn-ea"/>
              </a:rPr>
              <a:t>t</a:t>
            </a:r>
            <a:r>
              <a:rPr lang="en-US" altLang="ja-JP" sz="4000" b="1" dirty="0">
                <a:solidFill>
                  <a:schemeClr val="bg1"/>
                </a:solidFill>
                <a:latin typeface="+mn-lt"/>
                <a:ea typeface="+mn-ea"/>
              </a:rPr>
              <a:t> </a:t>
            </a:r>
            <a:r>
              <a:rPr lang="ja-JP" altLang="en-US" sz="4000" b="1" dirty="0">
                <a:solidFill>
                  <a:schemeClr val="bg1"/>
                </a:solidFill>
                <a:latin typeface="+mn-ea"/>
                <a:ea typeface="+mn-ea"/>
              </a:rPr>
              <a:t>グラフと瞬間の速度</a:t>
            </a:r>
            <a:endParaRPr lang="ja-JP" altLang="en-US" sz="3600" b="1" dirty="0">
              <a:solidFill>
                <a:schemeClr val="bg1"/>
              </a:solidFill>
              <a:latin typeface="+mn-ea"/>
              <a:ea typeface="+mn-ea"/>
            </a:endParaRPr>
          </a:p>
        </p:txBody>
      </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sp>
        <p:nvSpPr>
          <p:cNvPr id="20" name="テキスト ボックス 19">
            <a:extLst>
              <a:ext uri="{FF2B5EF4-FFF2-40B4-BE49-F238E27FC236}">
                <a16:creationId xmlns:a16="http://schemas.microsoft.com/office/drawing/2014/main" id="{0D5B613C-C995-47C9-8866-19B2C4E6E955}"/>
              </a:ext>
            </a:extLst>
          </p:cNvPr>
          <p:cNvSpPr txBox="1"/>
          <p:nvPr/>
        </p:nvSpPr>
        <p:spPr>
          <a:xfrm>
            <a:off x="629744" y="1621431"/>
            <a:ext cx="5662414" cy="2062103"/>
          </a:xfrm>
          <a:prstGeom prst="rect">
            <a:avLst/>
          </a:prstGeom>
          <a:noFill/>
        </p:spPr>
        <p:txBody>
          <a:bodyPr wrap="square" rtlCol="0">
            <a:spAutoFit/>
          </a:bodyPr>
          <a:lstStyle/>
          <a:p>
            <a:pPr algn="just">
              <a:spcBef>
                <a:spcPts val="1200"/>
              </a:spcBef>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・物体の運動が図の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グラフで表されるとき，直線</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PQ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の傾きは，時刻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1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から時刻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2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までの</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平均の速度</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を表す。</a:t>
            </a:r>
            <a:endParaRPr lang="ja-JP"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22" name="図 21">
            <a:extLst>
              <a:ext uri="{FF2B5EF4-FFF2-40B4-BE49-F238E27FC236}">
                <a16:creationId xmlns:a16="http://schemas.microsoft.com/office/drawing/2014/main" id="{4B0489D3-C042-4CD1-9F6A-8647A265B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137" y="1680402"/>
            <a:ext cx="4160520" cy="4179737"/>
          </a:xfrm>
          <a:prstGeom prst="rect">
            <a:avLst/>
          </a:prstGeom>
        </p:spPr>
      </p:pic>
      <p:grpSp>
        <p:nvGrpSpPr>
          <p:cNvPr id="25" name="グループ化 24">
            <a:extLst>
              <a:ext uri="{FF2B5EF4-FFF2-40B4-BE49-F238E27FC236}">
                <a16:creationId xmlns:a16="http://schemas.microsoft.com/office/drawing/2014/main" id="{208FFC6D-CD4F-4FE4-9D74-FBC35A5D53E0}"/>
              </a:ext>
            </a:extLst>
          </p:cNvPr>
          <p:cNvGrpSpPr/>
          <p:nvPr/>
        </p:nvGrpSpPr>
        <p:grpSpPr>
          <a:xfrm>
            <a:off x="7572243" y="5991360"/>
            <a:ext cx="3899028" cy="400110"/>
            <a:chOff x="6851896" y="5211549"/>
            <a:chExt cx="2317332" cy="400110"/>
          </a:xfrm>
        </p:grpSpPr>
        <p:pic>
          <p:nvPicPr>
            <p:cNvPr id="31" name="図 30">
              <a:extLst>
                <a:ext uri="{FF2B5EF4-FFF2-40B4-BE49-F238E27FC236}">
                  <a16:creationId xmlns:a16="http://schemas.microsoft.com/office/drawing/2014/main" id="{DDE452D7-CCD2-4A8A-BA86-479B65CB5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896" y="5211549"/>
              <a:ext cx="168837" cy="302024"/>
            </a:xfrm>
            <a:prstGeom prst="rect">
              <a:avLst/>
            </a:prstGeom>
          </p:spPr>
        </p:pic>
        <p:sp>
          <p:nvSpPr>
            <p:cNvPr id="32" name="テキスト ボックス 31">
              <a:extLst>
                <a:ext uri="{FF2B5EF4-FFF2-40B4-BE49-F238E27FC236}">
                  <a16:creationId xmlns:a16="http://schemas.microsoft.com/office/drawing/2014/main" id="{DE8D6776-35A3-4CAD-B5E9-1A2AFF2A4D71}"/>
                </a:ext>
              </a:extLst>
            </p:cNvPr>
            <p:cNvSpPr txBox="1"/>
            <p:nvPr/>
          </p:nvSpPr>
          <p:spPr>
            <a:xfrm>
              <a:off x="7020734" y="5211549"/>
              <a:ext cx="2148494" cy="400110"/>
            </a:xfrm>
            <a:prstGeom prst="rect">
              <a:avLst/>
            </a:prstGeom>
            <a:noFill/>
          </p:spPr>
          <p:txBody>
            <a:bodyPr wrap="square" rtlCol="0">
              <a:spAutoFit/>
            </a:bodyPr>
            <a:lstStyle/>
            <a:p>
              <a:pPr marL="271463" indent="-271463" algn="just">
                <a:tabLst>
                  <a:tab pos="271463" algn="l"/>
                </a:tabLst>
              </a:pPr>
              <a:r>
                <a:rPr lang="ja-JP" altLang="en-US" sz="2000" kern="100" dirty="0">
                  <a:latin typeface="+mn-ea"/>
                  <a:cs typeface="Times New Roman" panose="02020603050405020304" pitchFamily="18" charset="0"/>
                </a:rPr>
                <a:t>図　</a:t>
              </a:r>
              <a:r>
                <a:rPr lang="en-US" altLang="ja-JP" sz="2000" b="1" i="1" kern="100" dirty="0">
                  <a:cs typeface="Times New Roman" panose="02020603050405020304" pitchFamily="18" charset="0"/>
                </a:rPr>
                <a:t>x</a:t>
              </a:r>
              <a:r>
                <a:rPr lang="en-US" altLang="ja-JP" sz="2000" b="1" kern="100" dirty="0">
                  <a:cs typeface="Times New Roman" panose="02020603050405020304" pitchFamily="18" charset="0"/>
                </a:rPr>
                <a:t>-</a:t>
              </a:r>
              <a:r>
                <a:rPr lang="en-US" altLang="ja-JP" sz="2000" b="1" i="1" kern="100" dirty="0">
                  <a:cs typeface="Times New Roman" panose="02020603050405020304" pitchFamily="18" charset="0"/>
                </a:rPr>
                <a:t>t</a:t>
              </a:r>
              <a:r>
                <a:rPr lang="ja-JP" altLang="en-US" sz="2000" b="1" kern="100" dirty="0">
                  <a:latin typeface="+mn-ea"/>
                  <a:cs typeface="Times New Roman" panose="02020603050405020304" pitchFamily="18" charset="0"/>
                </a:rPr>
                <a:t>グラフと瞬間の速度</a:t>
              </a:r>
              <a:endParaRPr lang="ja-JP" altLang="en-US" sz="2000" kern="100" dirty="0">
                <a:latin typeface="+mn-ea"/>
                <a:cs typeface="Times New Roman" panose="02020603050405020304" pitchFamily="18" charset="0"/>
              </a:endParaRPr>
            </a:p>
          </p:txBody>
        </p:sp>
      </p:grpSp>
    </p:spTree>
    <p:extLst>
      <p:ext uri="{BB962C8B-B14F-4D97-AF65-F5344CB8AC3E}">
        <p14:creationId xmlns:p14="http://schemas.microsoft.com/office/powerpoint/2010/main" val="3690503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A417E311-C146-4BF1-82A9-44F097CC47A8}"/>
              </a:ext>
            </a:extLst>
          </p:cNvPr>
          <p:cNvSpPr>
            <a:spLocks noGrp="1"/>
          </p:cNvSpPr>
          <p:nvPr>
            <p:ph type="sldNum" sz="quarter" idx="4"/>
          </p:nvPr>
        </p:nvSpPr>
        <p:spPr/>
        <p:txBody>
          <a:bodyPr/>
          <a:lstStyle/>
          <a:p>
            <a:fld id="{C75C2A70-30D0-4958-BD5F-ACCF7D005EE8}" type="slidenum">
              <a:rPr lang="ja-JP" altLang="en-US" smtClean="0"/>
              <a:pPr/>
              <a:t>37</a:t>
            </a:fld>
            <a:endParaRPr lang="ja-JP" altLang="en-US" dirty="0"/>
          </a:p>
        </p:txBody>
      </p:sp>
      <p:grpSp>
        <p:nvGrpSpPr>
          <p:cNvPr id="26" name="グループ化 25">
            <a:extLst>
              <a:ext uri="{FF2B5EF4-FFF2-40B4-BE49-F238E27FC236}">
                <a16:creationId xmlns:a16="http://schemas.microsoft.com/office/drawing/2014/main" id="{63872AFB-95B1-2E43-B59E-0B00AB8331D7}"/>
              </a:ext>
            </a:extLst>
          </p:cNvPr>
          <p:cNvGrpSpPr/>
          <p:nvPr/>
        </p:nvGrpSpPr>
        <p:grpSpPr>
          <a:xfrm>
            <a:off x="0" y="612443"/>
            <a:ext cx="12192000" cy="33450"/>
            <a:chOff x="0" y="612443"/>
            <a:chExt cx="12192000" cy="33450"/>
          </a:xfrm>
        </p:grpSpPr>
        <p:cxnSp>
          <p:nvCxnSpPr>
            <p:cNvPr id="27" name="直線コネクタ 26">
              <a:extLst>
                <a:ext uri="{FF2B5EF4-FFF2-40B4-BE49-F238E27FC236}">
                  <a16:creationId xmlns:a16="http://schemas.microsoft.com/office/drawing/2014/main" id="{0A70CB8B-8077-1B42-AEC2-EB35C3780BD9}"/>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9DC1102-62E5-CE4F-A424-FD8054367FC7}"/>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タイトル 1">
            <a:extLst>
              <a:ext uri="{FF2B5EF4-FFF2-40B4-BE49-F238E27FC236}">
                <a16:creationId xmlns:a16="http://schemas.microsoft.com/office/drawing/2014/main" id="{F0426F16-B92F-4B7E-AEAE-9318418CD0F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(p.17-19)</a:t>
            </a:r>
            <a:endParaRPr lang="ja-JP" altLang="en-US" sz="2400" dirty="0">
              <a:latin typeface="+mn-ea"/>
              <a:ea typeface="+mn-ea"/>
            </a:endParaRPr>
          </a:p>
        </p:txBody>
      </p:sp>
      <p:sp>
        <p:nvSpPr>
          <p:cNvPr id="20" name="テキスト ボックス 19">
            <a:extLst>
              <a:ext uri="{FF2B5EF4-FFF2-40B4-BE49-F238E27FC236}">
                <a16:creationId xmlns:a16="http://schemas.microsoft.com/office/drawing/2014/main" id="{0D5B613C-C995-47C9-8866-19B2C4E6E955}"/>
              </a:ext>
            </a:extLst>
          </p:cNvPr>
          <p:cNvSpPr txBox="1"/>
          <p:nvPr/>
        </p:nvSpPr>
        <p:spPr>
          <a:xfrm>
            <a:off x="629744" y="1621431"/>
            <a:ext cx="6477226" cy="3847207"/>
          </a:xfrm>
          <a:prstGeom prst="rect">
            <a:avLst/>
          </a:prstGeom>
          <a:noFill/>
        </p:spPr>
        <p:txBody>
          <a:bodyPr wrap="square" rtlCol="0">
            <a:spAutoFit/>
          </a:bodyPr>
          <a:lstStyle/>
          <a:p>
            <a:pPr algn="just">
              <a:spcBef>
                <a:spcPts val="1200"/>
              </a:spcBef>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・時刻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2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を時刻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1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に限りなく近づけたとき</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Δt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を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に近づけたとき</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，直線</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PQ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は</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つの接線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L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に近づく。</a:t>
            </a:r>
          </a:p>
          <a:p>
            <a:pPr algn="just">
              <a:spcBef>
                <a:spcPts val="1200"/>
              </a:spcBef>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・接線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L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の傾きは，時刻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1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における</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瞬間の速度</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を表す。</a:t>
            </a:r>
          </a:p>
          <a:p>
            <a:pPr algn="just">
              <a:spcBef>
                <a:spcPts val="1200"/>
              </a:spcBef>
            </a:pPr>
            <a:endParaRPr lang="ja-JP" altLang="ja-JP" sz="3200" kern="100" dirty="0">
              <a:cs typeface="Times New Roman" panose="02020603050405020304" pitchFamily="18" charset="0"/>
            </a:endParaRPr>
          </a:p>
        </p:txBody>
      </p:sp>
      <p:pic>
        <p:nvPicPr>
          <p:cNvPr id="22" name="図 21">
            <a:extLst>
              <a:ext uri="{FF2B5EF4-FFF2-40B4-BE49-F238E27FC236}">
                <a16:creationId xmlns:a16="http://schemas.microsoft.com/office/drawing/2014/main" id="{4B0489D3-C042-4CD1-9F6A-8647A265B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137" y="1683919"/>
            <a:ext cx="4160520" cy="4172703"/>
          </a:xfrm>
          <a:prstGeom prst="rect">
            <a:avLst/>
          </a:prstGeom>
        </p:spPr>
      </p:pic>
      <p:grpSp>
        <p:nvGrpSpPr>
          <p:cNvPr id="25" name="グループ化 24">
            <a:extLst>
              <a:ext uri="{FF2B5EF4-FFF2-40B4-BE49-F238E27FC236}">
                <a16:creationId xmlns:a16="http://schemas.microsoft.com/office/drawing/2014/main" id="{208FFC6D-CD4F-4FE4-9D74-FBC35A5D53E0}"/>
              </a:ext>
            </a:extLst>
          </p:cNvPr>
          <p:cNvGrpSpPr/>
          <p:nvPr/>
        </p:nvGrpSpPr>
        <p:grpSpPr>
          <a:xfrm>
            <a:off x="7572243" y="5991360"/>
            <a:ext cx="3899028" cy="400110"/>
            <a:chOff x="6851896" y="5211549"/>
            <a:chExt cx="2317332" cy="400110"/>
          </a:xfrm>
        </p:grpSpPr>
        <p:pic>
          <p:nvPicPr>
            <p:cNvPr id="31" name="図 30">
              <a:extLst>
                <a:ext uri="{FF2B5EF4-FFF2-40B4-BE49-F238E27FC236}">
                  <a16:creationId xmlns:a16="http://schemas.microsoft.com/office/drawing/2014/main" id="{DDE452D7-CCD2-4A8A-BA86-479B65CB5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896" y="5211549"/>
              <a:ext cx="168837" cy="302024"/>
            </a:xfrm>
            <a:prstGeom prst="rect">
              <a:avLst/>
            </a:prstGeom>
          </p:spPr>
        </p:pic>
        <p:sp>
          <p:nvSpPr>
            <p:cNvPr id="32" name="テキスト ボックス 31">
              <a:extLst>
                <a:ext uri="{FF2B5EF4-FFF2-40B4-BE49-F238E27FC236}">
                  <a16:creationId xmlns:a16="http://schemas.microsoft.com/office/drawing/2014/main" id="{DE8D6776-35A3-4CAD-B5E9-1A2AFF2A4D71}"/>
                </a:ext>
              </a:extLst>
            </p:cNvPr>
            <p:cNvSpPr txBox="1"/>
            <p:nvPr/>
          </p:nvSpPr>
          <p:spPr>
            <a:xfrm>
              <a:off x="7020734" y="5211549"/>
              <a:ext cx="2148494" cy="400110"/>
            </a:xfrm>
            <a:prstGeom prst="rect">
              <a:avLst/>
            </a:prstGeom>
            <a:noFill/>
          </p:spPr>
          <p:txBody>
            <a:bodyPr wrap="square" rtlCol="0">
              <a:spAutoFit/>
            </a:bodyPr>
            <a:lstStyle/>
            <a:p>
              <a:pPr marL="271463" indent="-271463" algn="just">
                <a:tabLst>
                  <a:tab pos="271463" algn="l"/>
                </a:tabLst>
              </a:pPr>
              <a:r>
                <a:rPr lang="ja-JP" altLang="en-US" sz="2000" kern="100" dirty="0">
                  <a:latin typeface="+mn-ea"/>
                  <a:cs typeface="Times New Roman" panose="02020603050405020304" pitchFamily="18" charset="0"/>
                </a:rPr>
                <a:t>図　</a:t>
              </a:r>
              <a:r>
                <a:rPr lang="en-US" altLang="ja-JP" sz="2000" b="1" i="1" kern="100" dirty="0">
                  <a:cs typeface="Times New Roman" panose="02020603050405020304" pitchFamily="18" charset="0"/>
                </a:rPr>
                <a:t>x</a:t>
              </a:r>
              <a:r>
                <a:rPr lang="en-US" altLang="ja-JP" sz="2000" b="1" kern="100" dirty="0">
                  <a:cs typeface="Times New Roman" panose="02020603050405020304" pitchFamily="18" charset="0"/>
                </a:rPr>
                <a:t>-</a:t>
              </a:r>
              <a:r>
                <a:rPr lang="en-US" altLang="ja-JP" sz="2000" b="1" i="1" kern="100" dirty="0">
                  <a:cs typeface="Times New Roman" panose="02020603050405020304" pitchFamily="18" charset="0"/>
                </a:rPr>
                <a:t>t</a:t>
              </a:r>
              <a:r>
                <a:rPr lang="ja-JP" altLang="en-US" sz="2000" b="1" kern="100" dirty="0">
                  <a:latin typeface="+mn-ea"/>
                  <a:cs typeface="Times New Roman" panose="02020603050405020304" pitchFamily="18" charset="0"/>
                </a:rPr>
                <a:t>グラフと瞬間の速度</a:t>
              </a:r>
              <a:endParaRPr lang="ja-JP" altLang="en-US" sz="2000" kern="100" dirty="0">
                <a:latin typeface="+mn-ea"/>
                <a:cs typeface="Times New Roman" panose="02020603050405020304" pitchFamily="18" charset="0"/>
              </a:endParaRPr>
            </a:p>
          </p:txBody>
        </p:sp>
      </p:grpSp>
    </p:spTree>
    <p:extLst>
      <p:ext uri="{BB962C8B-B14F-4D97-AF65-F5344CB8AC3E}">
        <p14:creationId xmlns:p14="http://schemas.microsoft.com/office/powerpoint/2010/main" val="2268325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８</a:t>
              </a: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3" y="891568"/>
            <a:ext cx="10389393" cy="2062103"/>
          </a:xfrm>
          <a:prstGeom prst="rect">
            <a:avLst/>
          </a:prstGeom>
          <a:noFill/>
        </p:spPr>
        <p:txBody>
          <a:bodyPr wrap="square" rtlCol="0">
            <a:spAutoFit/>
          </a:bodyPr>
          <a:lstStyle/>
          <a:p>
            <a:pPr algn="just">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止まっていた自動車が東向きに動き出して，</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後には止まっていたところから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50 m</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後には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200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の位置を走っていた。東向きを正として，動き出して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後から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20 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後の間の平均の速度を求めよ。</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38</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9" name="タイトル 1">
            <a:extLst>
              <a:ext uri="{FF2B5EF4-FFF2-40B4-BE49-F238E27FC236}">
                <a16:creationId xmlns:a16="http://schemas.microsoft.com/office/drawing/2014/main" id="{D23F7AE4-045B-4A4E-9A5F-237B4F3C7C25}"/>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21" name="図 20">
            <a:extLst>
              <a:ext uri="{FF2B5EF4-FFF2-40B4-BE49-F238E27FC236}">
                <a16:creationId xmlns:a16="http://schemas.microsoft.com/office/drawing/2014/main" id="{2F390AA0-6381-45AF-B8E7-02545EA6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2929420"/>
            <a:ext cx="1072603" cy="547474"/>
          </a:xfrm>
          <a:prstGeom prst="rect">
            <a:avLst/>
          </a:prstGeom>
        </p:spPr>
      </p:pic>
      <p:pic>
        <p:nvPicPr>
          <p:cNvPr id="15" name="図 14">
            <a:extLst>
              <a:ext uri="{FF2B5EF4-FFF2-40B4-BE49-F238E27FC236}">
                <a16:creationId xmlns:a16="http://schemas.microsoft.com/office/drawing/2014/main" id="{6CC5605E-D244-4473-8266-6F3D83398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2929420"/>
            <a:ext cx="1072603" cy="547474"/>
          </a:xfrm>
          <a:prstGeom prst="rect">
            <a:avLst/>
          </a:prstGeom>
        </p:spPr>
      </p:pic>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26B8CEC6-F604-4576-84FC-D97E85478B8B}"/>
                  </a:ext>
                </a:extLst>
              </p:cNvPr>
              <p:cNvSpPr txBox="1"/>
              <p:nvPr/>
            </p:nvSpPr>
            <p:spPr>
              <a:xfrm>
                <a:off x="1510904" y="2929420"/>
                <a:ext cx="10389392" cy="1874167"/>
              </a:xfrm>
              <a:prstGeom prst="rect">
                <a:avLst/>
              </a:prstGeom>
              <a:noFill/>
            </p:spPr>
            <p:txBody>
              <a:bodyPr wrap="square" rtlCol="0">
                <a:spAutoFit/>
              </a:bodyPr>
              <a:lstStyle/>
              <a:p>
                <a:pPr>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東向きを正として，求める平均の速度を </a:t>
                </a:r>
                <a14:m>
                  <m:oMath xmlns:m="http://schemas.openxmlformats.org/officeDocument/2006/math">
                    <m:bar>
                      <m:barPr>
                        <m:pos m:val="top"/>
                        <m:ctrlPr>
                          <a:rPr lang="en-US" altLang="ja-JP" sz="3200" i="1" kern="100" dirty="0" smtClean="0">
                            <a:latin typeface="Cambria Math" panose="02040503050406030204" pitchFamily="18" charset="0"/>
                            <a:cs typeface="Times New Roman" panose="02020603050405020304" pitchFamily="18" charset="0"/>
                          </a:rPr>
                        </m:ctrlPr>
                      </m:barPr>
                      <m:e>
                        <m:r>
                          <m:rPr>
                            <m:nor/>
                          </m:rPr>
                          <a:rPr lang="en-US" altLang="ja-JP" sz="3200" b="0" i="1" kern="100" dirty="0" smtClean="0">
                            <a:latin typeface="Century Schoolbook" panose="02040604050505020304" pitchFamily="18" charset="0"/>
                            <a:ea typeface="UD デジタル 教科書体 NP-R" panose="02020400000000000000" pitchFamily="18" charset="-128"/>
                            <a:cs typeface="Times New Roman" panose="02020603050405020304" pitchFamily="18" charset="0"/>
                          </a:rPr>
                          <m:t>v</m:t>
                        </m:r>
                      </m:e>
                    </m:bar>
                  </m:oMath>
                </a14:m>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とすると，</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tabLst>
                    <a:tab pos="271463" algn="l"/>
                  </a:tabLst>
                </a:pPr>
                <a:r>
                  <a:rPr lang="ja-JP" altLang="en-US" sz="3200" kern="100" dirty="0">
                    <a:cs typeface="Times New Roman" panose="02020603050405020304" pitchFamily="18" charset="0"/>
                  </a:rPr>
                  <a:t>　</a:t>
                </a:r>
                <a14:m>
                  <m:oMath xmlns:m="http://schemas.openxmlformats.org/officeDocument/2006/math">
                    <m:bar>
                      <m:barPr>
                        <m:pos m:val="top"/>
                        <m:ctrlPr>
                          <a:rPr lang="en-US" altLang="ja-JP" sz="3200" i="1" kern="100" dirty="0">
                            <a:latin typeface="Cambria Math" panose="02040503050406030204" pitchFamily="18" charset="0"/>
                            <a:cs typeface="Times New Roman" panose="02020603050405020304" pitchFamily="18" charset="0"/>
                          </a:rPr>
                        </m:ctrlPr>
                      </m:barPr>
                      <m:e>
                        <m:r>
                          <m:rPr>
                            <m:nor/>
                          </m:rPr>
                          <a:rPr lang="en-US" altLang="ja-JP" sz="3200" i="1" kern="100" dirty="0">
                            <a:cs typeface="Times New Roman" panose="02020603050405020304" pitchFamily="18" charset="0"/>
                          </a:rPr>
                          <m:t>v</m:t>
                        </m:r>
                      </m:e>
                    </m:bar>
                  </m:oMath>
                </a14:m>
                <a:r>
                  <a:rPr lang="en-US" altLang="ja-JP" sz="3200" kern="100" dirty="0">
                    <a:latin typeface="Century Schoolbook" panose="02040604050505020304" pitchFamily="18" charset="0"/>
                    <a:cs typeface="Times New Roman" panose="02020603050405020304" pitchFamily="18" charset="0"/>
                  </a:rPr>
                  <a:t> </a:t>
                </a:r>
                <a:r>
                  <a:rPr lang="ja-JP" altLang="en-US" sz="3200" kern="100" dirty="0">
                    <a:latin typeface="Century Schoolbook" panose="02040604050505020304" pitchFamily="18" charset="0"/>
                    <a:cs typeface="Times New Roman" panose="02020603050405020304" pitchFamily="18" charset="0"/>
                  </a:rPr>
                  <a:t>＝ </a:t>
                </a:r>
                <a14:m>
                  <m:oMath xmlns:m="http://schemas.openxmlformats.org/officeDocument/2006/math">
                    <m:f>
                      <m:fPr>
                        <m:ctrlPr>
                          <a:rPr lang="en-US" altLang="ja-JP" sz="3200" i="1" kern="100" dirty="0" smtClean="0">
                            <a:latin typeface="Cambria Math" panose="02040503050406030204" pitchFamily="18" charset="0"/>
                            <a:cs typeface="Times New Roman" panose="02020603050405020304" pitchFamily="18" charset="0"/>
                          </a:rPr>
                        </m:ctrlPr>
                      </m:fPr>
                      <m:num>
                        <m:r>
                          <m:rPr>
                            <m:nor/>
                          </m:rPr>
                          <a:rPr lang="en-US" altLang="ja-JP" sz="3200" b="0" i="0" kern="100" dirty="0" smtClean="0">
                            <a:cs typeface="Times New Roman" panose="02020603050405020304" pitchFamily="18" charset="0"/>
                          </a:rPr>
                          <m:t>200 </m:t>
                        </m:r>
                        <m:r>
                          <m:rPr>
                            <m:nor/>
                          </m:rPr>
                          <a:rPr lang="en-US" altLang="ja-JP" sz="3200" b="0" i="0" kern="100" dirty="0" smtClean="0">
                            <a:cs typeface="Times New Roman" panose="02020603050405020304" pitchFamily="18" charset="0"/>
                          </a:rPr>
                          <m:t>m</m:t>
                        </m:r>
                        <m:r>
                          <m:rPr>
                            <m:nor/>
                          </m:rPr>
                          <a:rPr lang="en-US" altLang="ja-JP" sz="3200" b="0" i="0" kern="100" dirty="0" smtClean="0">
                            <a:cs typeface="Times New Roman" panose="02020603050405020304" pitchFamily="18" charset="0"/>
                          </a:rPr>
                          <m:t> </m:t>
                        </m:r>
                        <m:r>
                          <m:rPr>
                            <m:nor/>
                          </m:rPr>
                          <a:rPr lang="ja-JP" altLang="en-US" sz="3200" i="0" kern="100" dirty="0">
                            <a:cs typeface="Times New Roman" panose="02020603050405020304" pitchFamily="18" charset="0"/>
                          </a:rPr>
                          <m:t>－</m:t>
                        </m:r>
                        <m:r>
                          <m:rPr>
                            <m:nor/>
                          </m:rPr>
                          <a:rPr lang="en-US" altLang="ja-JP" sz="3200" b="0" i="0" kern="100" dirty="0" smtClean="0">
                            <a:cs typeface="Times New Roman" panose="02020603050405020304" pitchFamily="18" charset="0"/>
                          </a:rPr>
                          <m:t> 50 </m:t>
                        </m:r>
                        <m:r>
                          <m:rPr>
                            <m:nor/>
                          </m:rPr>
                          <a:rPr lang="en-US" altLang="ja-JP" sz="3200" b="0" i="0" kern="100" dirty="0" smtClean="0">
                            <a:cs typeface="Times New Roman" panose="02020603050405020304" pitchFamily="18" charset="0"/>
                          </a:rPr>
                          <m:t>m</m:t>
                        </m:r>
                      </m:num>
                      <m:den>
                        <m:r>
                          <m:rPr>
                            <m:nor/>
                          </m:rPr>
                          <a:rPr lang="en-US" altLang="ja-JP" sz="3200" b="0" i="0" kern="100" dirty="0" smtClean="0">
                            <a:cs typeface="Times New Roman" panose="02020603050405020304" pitchFamily="18" charset="0"/>
                          </a:rPr>
                          <m:t>20 </m:t>
                        </m:r>
                        <m:r>
                          <m:rPr>
                            <m:nor/>
                          </m:rPr>
                          <a:rPr lang="en-US" altLang="ja-JP" sz="3200" b="0" i="0" kern="100" dirty="0" smtClean="0">
                            <a:cs typeface="Times New Roman" panose="02020603050405020304" pitchFamily="18" charset="0"/>
                          </a:rPr>
                          <m:t>s</m:t>
                        </m:r>
                        <m:r>
                          <m:rPr>
                            <m:nor/>
                          </m:rPr>
                          <a:rPr lang="en-US" altLang="ja-JP" sz="3200" b="0" i="0" kern="100" dirty="0" smtClean="0">
                            <a:cs typeface="Times New Roman" panose="02020603050405020304" pitchFamily="18" charset="0"/>
                          </a:rPr>
                          <m:t> </m:t>
                        </m:r>
                        <m:r>
                          <m:rPr>
                            <m:nor/>
                          </m:rPr>
                          <a:rPr lang="ja-JP" altLang="en-US" sz="3200" i="0" kern="100" dirty="0">
                            <a:cs typeface="Times New Roman" panose="02020603050405020304" pitchFamily="18" charset="0"/>
                          </a:rPr>
                          <m:t>－</m:t>
                        </m:r>
                        <m:r>
                          <m:rPr>
                            <m:nor/>
                          </m:rPr>
                          <a:rPr lang="en-US" altLang="ja-JP" sz="3200" b="0" i="0" kern="100" dirty="0" smtClean="0">
                            <a:cs typeface="Times New Roman" panose="02020603050405020304" pitchFamily="18" charset="0"/>
                          </a:rPr>
                          <m:t> 10 </m:t>
                        </m:r>
                        <m:r>
                          <m:rPr>
                            <m:nor/>
                          </m:rPr>
                          <a:rPr lang="en-US" altLang="ja-JP" sz="3200" b="0" i="0" kern="100" dirty="0" smtClean="0">
                            <a:cs typeface="Times New Roman" panose="02020603050405020304" pitchFamily="18" charset="0"/>
                          </a:rPr>
                          <m:t>s</m:t>
                        </m:r>
                      </m:den>
                    </m:f>
                  </m:oMath>
                </a14:m>
                <a:r>
                  <a:rPr lang="en-US" altLang="ja-JP" sz="3200" kern="100" dirty="0">
                    <a:latin typeface="Century Schoolbook" panose="02040604050505020304" pitchFamily="18" charset="0"/>
                    <a:cs typeface="Times New Roman" panose="02020603050405020304" pitchFamily="18" charset="0"/>
                  </a:rPr>
                  <a:t> </a:t>
                </a:r>
                <a:r>
                  <a:rPr lang="ja-JP" altLang="en-US" sz="3200"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15 m/s</a:t>
                </a:r>
              </a:p>
            </p:txBody>
          </p:sp>
        </mc:Choice>
        <mc:Fallback xmlns="">
          <p:sp>
            <p:nvSpPr>
              <p:cNvPr id="16" name="テキスト ボックス 15">
                <a:extLst>
                  <a:ext uri="{FF2B5EF4-FFF2-40B4-BE49-F238E27FC236}">
                    <a16:creationId xmlns:a16="http://schemas.microsoft.com/office/drawing/2014/main" id="{26B8CEC6-F604-4576-84FC-D97E85478B8B}"/>
                  </a:ext>
                </a:extLst>
              </p:cNvPr>
              <p:cNvSpPr txBox="1">
                <a:spLocks noRot="1" noChangeAspect="1" noMove="1" noResize="1" noEditPoints="1" noAdjustHandles="1" noChangeArrowheads="1" noChangeShapeType="1" noTextEdit="1"/>
              </p:cNvSpPr>
              <p:nvPr/>
            </p:nvSpPr>
            <p:spPr>
              <a:xfrm>
                <a:off x="1510904" y="2929420"/>
                <a:ext cx="10389392" cy="1874167"/>
              </a:xfrm>
              <a:prstGeom prst="rect">
                <a:avLst/>
              </a:prstGeom>
              <a:blipFill>
                <a:blip r:embed="rId5"/>
                <a:stretch>
                  <a:fillRect l="-1526" t="-5537" b="-4886"/>
                </a:stretch>
              </a:blipFill>
            </p:spPr>
            <p:txBody>
              <a:bodyPr/>
              <a:lstStyle/>
              <a:p>
                <a:r>
                  <a:rPr lang="ja-JP" altLang="en-US">
                    <a:noFill/>
                  </a:rPr>
                  <a:t> </a:t>
                </a:r>
              </a:p>
            </p:txBody>
          </p:sp>
        </mc:Fallback>
      </mc:AlternateContent>
      <p:pic>
        <p:nvPicPr>
          <p:cNvPr id="18" name="図 17">
            <a:extLst>
              <a:ext uri="{FF2B5EF4-FFF2-40B4-BE49-F238E27FC236}">
                <a16:creationId xmlns:a16="http://schemas.microsoft.com/office/drawing/2014/main" id="{86E56F9F-2745-42C6-8B37-C1BE1C3967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03" y="5883755"/>
            <a:ext cx="1072603" cy="547474"/>
          </a:xfrm>
          <a:prstGeom prst="rect">
            <a:avLst/>
          </a:prstGeom>
        </p:spPr>
      </p:pic>
      <p:sp>
        <p:nvSpPr>
          <p:cNvPr id="24" name="テキスト ボックス 23">
            <a:extLst>
              <a:ext uri="{FF2B5EF4-FFF2-40B4-BE49-F238E27FC236}">
                <a16:creationId xmlns:a16="http://schemas.microsoft.com/office/drawing/2014/main" id="{F2CB7E8D-33A9-4ED4-A47D-6E5F8B407596}"/>
              </a:ext>
            </a:extLst>
          </p:cNvPr>
          <p:cNvSpPr txBox="1"/>
          <p:nvPr/>
        </p:nvSpPr>
        <p:spPr>
          <a:xfrm>
            <a:off x="1510904" y="5883755"/>
            <a:ext cx="10312796" cy="565476"/>
          </a:xfrm>
          <a:prstGeom prst="rect">
            <a:avLst/>
          </a:prstGeom>
          <a:noFill/>
        </p:spPr>
        <p:txBody>
          <a:bodyPr wrap="square" rtlCol="0">
            <a:spAutoFit/>
          </a:bodyPr>
          <a:lstStyle/>
          <a:p>
            <a:pPr marL="271463" indent="-271463" algn="just">
              <a:lnSpc>
                <a:spcPts val="4000"/>
              </a:lnSpc>
              <a:tabLst>
                <a:tab pos="271463" algn="l"/>
              </a:tabLst>
            </a:pPr>
            <a:r>
              <a:rPr lang="en-US" altLang="ja-JP" sz="3200" kern="100" dirty="0">
                <a:solidFill>
                  <a:srgbClr val="FF0000"/>
                </a:solidFill>
                <a:cs typeface="Times New Roman" panose="02020603050405020304" pitchFamily="18" charset="0"/>
              </a:rPr>
              <a:t>15 m/s</a:t>
            </a:r>
          </a:p>
        </p:txBody>
      </p:sp>
    </p:spTree>
    <p:extLst>
      <p:ext uri="{BB962C8B-B14F-4D97-AF65-F5344CB8AC3E}">
        <p14:creationId xmlns:p14="http://schemas.microsoft.com/office/powerpoint/2010/main" val="1723669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ED7C11F7-214E-4752-AFEF-5F4DDB2F00D9}"/>
              </a:ext>
            </a:extLst>
          </p:cNvPr>
          <p:cNvSpPr txBox="1"/>
          <p:nvPr/>
        </p:nvSpPr>
        <p:spPr>
          <a:xfrm>
            <a:off x="1473190" y="942665"/>
            <a:ext cx="5704894" cy="4031873"/>
          </a:xfrm>
          <a:prstGeom prst="rect">
            <a:avLst/>
          </a:prstGeom>
          <a:noFill/>
        </p:spPr>
        <p:txBody>
          <a:bodyPr wrap="square" rtlCol="0">
            <a:spAutoFit/>
          </a:bodyPr>
          <a:lstStyle/>
          <a:p>
            <a:pPr algn="just"/>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右の図は，</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軸上を等速直線運動する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3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つの物体</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C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グラフである。</a:t>
            </a:r>
          </a:p>
          <a:p>
            <a:pPr algn="just"/>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⑴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C</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の速度を求めよ。</a:t>
            </a:r>
          </a:p>
          <a:p>
            <a:pPr algn="just"/>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⑵ 時刻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における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C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の位置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x</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C</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を，それぞれ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を用いて表せ。</a:t>
            </a:r>
          </a:p>
        </p:txBody>
      </p:sp>
      <p:sp>
        <p:nvSpPr>
          <p:cNvPr id="9" name="スライド番号プレースホルダー 8">
            <a:extLst>
              <a:ext uri="{FF2B5EF4-FFF2-40B4-BE49-F238E27FC236}">
                <a16:creationId xmlns:a16="http://schemas.microsoft.com/office/drawing/2014/main" id="{47FDBB4E-6EC2-4267-BC40-6782C5604DDA}"/>
              </a:ext>
            </a:extLst>
          </p:cNvPr>
          <p:cNvSpPr>
            <a:spLocks noGrp="1"/>
          </p:cNvSpPr>
          <p:nvPr>
            <p:ph type="sldNum" sz="quarter" idx="4"/>
          </p:nvPr>
        </p:nvSpPr>
        <p:spPr/>
        <p:txBody>
          <a:bodyPr/>
          <a:lstStyle/>
          <a:p>
            <a:fld id="{C75C2A70-30D0-4958-BD5F-ACCF7D005EE8}" type="slidenum">
              <a:rPr lang="ja-JP" altLang="en-US" smtClean="0"/>
              <a:pPr/>
              <a:t>39</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6C9AF54C-D52B-471C-9E4D-43C8F51AD774}"/>
              </a:ext>
            </a:extLst>
          </p:cNvPr>
          <p:cNvGrpSpPr/>
          <p:nvPr/>
        </p:nvGrpSpPr>
        <p:grpSpPr>
          <a:xfrm>
            <a:off x="291704" y="842962"/>
            <a:ext cx="1019307" cy="796238"/>
            <a:chOff x="291704" y="842962"/>
            <a:chExt cx="1019307" cy="796238"/>
          </a:xfrm>
        </p:grpSpPr>
        <p:pic>
          <p:nvPicPr>
            <p:cNvPr id="24" name="図 23">
              <a:extLst>
                <a:ext uri="{FF2B5EF4-FFF2-40B4-BE49-F238E27FC236}">
                  <a16:creationId xmlns:a16="http://schemas.microsoft.com/office/drawing/2014/main" id="{91FAB342-9690-444F-8EAC-9202D574F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04" y="942665"/>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747768" y="842962"/>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rPr>
                <a:t>９</a:t>
              </a:r>
              <a:endParaRPr kumimoji="1" lang="ja-JP" altLang="en-US" sz="3200" b="1" dirty="0">
                <a:solidFill>
                  <a:schemeClr val="bg1"/>
                </a:solidFill>
              </a:endParaRPr>
            </a:p>
          </p:txBody>
        </p:sp>
      </p:grpSp>
      <p:sp>
        <p:nvSpPr>
          <p:cNvPr id="16" name="タイトル 1">
            <a:extLst>
              <a:ext uri="{FF2B5EF4-FFF2-40B4-BE49-F238E27FC236}">
                <a16:creationId xmlns:a16="http://schemas.microsoft.com/office/drawing/2014/main" id="{A1AF8652-0F8C-46AE-A45B-00FC6F5FD78A}"/>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21" name="図 20">
            <a:extLst>
              <a:ext uri="{FF2B5EF4-FFF2-40B4-BE49-F238E27FC236}">
                <a16:creationId xmlns:a16="http://schemas.microsoft.com/office/drawing/2014/main" id="{5B4AF355-DF36-409D-828C-AD5072AC0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336" y="951530"/>
            <a:ext cx="4632960" cy="4030980"/>
          </a:xfrm>
          <a:prstGeom prst="rect">
            <a:avLst/>
          </a:prstGeom>
        </p:spPr>
      </p:pic>
    </p:spTree>
    <p:extLst>
      <p:ext uri="{BB962C8B-B14F-4D97-AF65-F5344CB8AC3E}">
        <p14:creationId xmlns:p14="http://schemas.microsoft.com/office/powerpoint/2010/main" val="327595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47FDBB4E-6EC2-4267-BC40-6782C5604DDA}"/>
              </a:ext>
            </a:extLst>
          </p:cNvPr>
          <p:cNvSpPr>
            <a:spLocks noGrp="1"/>
          </p:cNvSpPr>
          <p:nvPr>
            <p:ph type="sldNum" sz="quarter" idx="4"/>
          </p:nvPr>
        </p:nvSpPr>
        <p:spPr/>
        <p:txBody>
          <a:bodyPr/>
          <a:lstStyle/>
          <a:p>
            <a:fld id="{C75C2A70-30D0-4958-BD5F-ACCF7D005EE8}" type="slidenum">
              <a:rPr lang="ja-JP" altLang="en-US" smtClean="0"/>
              <a:pPr/>
              <a:t>4</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5" name="図 14">
            <a:extLst>
              <a:ext uri="{FF2B5EF4-FFF2-40B4-BE49-F238E27FC236}">
                <a16:creationId xmlns:a16="http://schemas.microsoft.com/office/drawing/2014/main" id="{C8B9B5EC-0B93-43BC-A405-418EF8333B99}"/>
              </a:ext>
            </a:extLst>
          </p:cNvPr>
          <p:cNvPicPr>
            <a:picLocks noChangeAspect="1"/>
          </p:cNvPicPr>
          <p:nvPr/>
        </p:nvPicPr>
        <p:blipFill>
          <a:blip r:embed="rId3"/>
          <a:stretch>
            <a:fillRect/>
          </a:stretch>
        </p:blipFill>
        <p:spPr>
          <a:xfrm>
            <a:off x="493486" y="879602"/>
            <a:ext cx="6398305" cy="5470306"/>
          </a:xfrm>
          <a:prstGeom prst="rect">
            <a:avLst/>
          </a:prstGeom>
        </p:spPr>
      </p:pic>
      <p:sp>
        <p:nvSpPr>
          <p:cNvPr id="18" name="タイトル 1">
            <a:extLst>
              <a:ext uri="{FF2B5EF4-FFF2-40B4-BE49-F238E27FC236}">
                <a16:creationId xmlns:a16="http://schemas.microsoft.com/office/drawing/2014/main" id="{1DC575AA-15C1-4C97-9D4C-63FFEB338D08}"/>
              </a:ext>
            </a:extLst>
          </p:cNvPr>
          <p:cNvSpPr txBox="1">
            <a:spLocks/>
          </p:cNvSpPr>
          <p:nvPr/>
        </p:nvSpPr>
        <p:spPr>
          <a:xfrm>
            <a:off x="612999" y="1492218"/>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000" dirty="0">
                <a:solidFill>
                  <a:srgbClr val="007DC6"/>
                </a:solidFill>
                <a:latin typeface="メイリオ" panose="020B0604030504040204" pitchFamily="50" charset="-128"/>
                <a:ea typeface="メイリオ" panose="020B0604030504040204" pitchFamily="50" charset="-128"/>
              </a:rPr>
              <a:t>単位時間</a:t>
            </a:r>
            <a:endParaRPr lang="ja-JP" altLang="en-US" sz="3000" dirty="0">
              <a:solidFill>
                <a:srgbClr val="007DC6"/>
              </a:solidFill>
              <a:latin typeface="+mn-ea"/>
              <a:ea typeface="+mn-ea"/>
            </a:endParaRPr>
          </a:p>
        </p:txBody>
      </p:sp>
      <p:sp>
        <p:nvSpPr>
          <p:cNvPr id="20" name="テキスト ボックス 19">
            <a:extLst>
              <a:ext uri="{FF2B5EF4-FFF2-40B4-BE49-F238E27FC236}">
                <a16:creationId xmlns:a16="http://schemas.microsoft.com/office/drawing/2014/main" id="{5D93F16F-365F-4771-8BD6-2A695B5FF318}"/>
              </a:ext>
            </a:extLst>
          </p:cNvPr>
          <p:cNvSpPr txBox="1"/>
          <p:nvPr/>
        </p:nvSpPr>
        <p:spPr>
          <a:xfrm>
            <a:off x="612999" y="2030383"/>
            <a:ext cx="6026727" cy="3151440"/>
          </a:xfrm>
          <a:prstGeom prst="rect">
            <a:avLst/>
          </a:prstGeom>
          <a:noFill/>
        </p:spPr>
        <p:txBody>
          <a:bodyPr wrap="square" rtlCol="0">
            <a:spAutoFit/>
          </a:bodyPr>
          <a:lstStyle/>
          <a:p>
            <a:pPr marL="271463" indent="-271463" algn="just">
              <a:lnSpc>
                <a:spcPts val="4000"/>
              </a:lnSpc>
              <a:tabLst>
                <a:tab pos="271463" algn="l"/>
              </a:tabLst>
            </a:pPr>
            <a:r>
              <a:rPr lang="ja-JP" altLang="en-US"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・単位時間とは，</a:t>
            </a:r>
            <a:r>
              <a:rPr lang="en-US" altLang="ja-JP"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 </a:t>
            </a:r>
            <a:r>
              <a:rPr lang="ja-JP" altLang="en-US"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秒間，</a:t>
            </a:r>
            <a:r>
              <a:rPr lang="en-US" altLang="ja-JP"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 </a:t>
            </a:r>
            <a:r>
              <a:rPr lang="ja-JP" altLang="en-US"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分間，</a:t>
            </a:r>
            <a:r>
              <a:rPr lang="en-US" altLang="ja-JP"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 </a:t>
            </a:r>
            <a:r>
              <a:rPr lang="ja-JP" altLang="en-US"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時間などである。</a:t>
            </a:r>
            <a:endParaRPr lang="en-US" altLang="ja-JP"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marL="271463" indent="-271463" algn="just">
              <a:lnSpc>
                <a:spcPts val="4000"/>
              </a:lnSpc>
              <a:tabLst>
                <a:tab pos="271463" algn="l"/>
              </a:tabLst>
            </a:pPr>
            <a:endParaRPr lang="en-US" altLang="ja-JP"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marL="271463" indent="-271463" algn="just">
              <a:lnSpc>
                <a:spcPts val="4000"/>
              </a:lnSpc>
              <a:tabLst>
                <a:tab pos="271463" algn="l"/>
              </a:tabLst>
            </a:pPr>
            <a:r>
              <a:rPr lang="ja-JP" altLang="en-US"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・何かの</a:t>
            </a:r>
            <a:r>
              <a:rPr lang="en-US" altLang="ja-JP"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a:t>
            </a:r>
            <a:r>
              <a:rPr lang="ja-JP" altLang="en-US" sz="30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の量を表すときに「単位○○あたり」という言葉を使う。</a:t>
            </a:r>
            <a:endParaRPr lang="ja-JP" altLang="en-US" sz="3000" kern="100" dirty="0">
              <a:effectLst/>
              <a:latin typeface="Century Schoolbook" panose="02040604050505020304" pitchFamily="18" charset="0"/>
              <a:ea typeface="UD デジタル 教科書体 NP-R" panose="02020400000000000000" pitchFamily="18" charset="-128"/>
              <a:cs typeface="Times New Roman" panose="02020603050405020304" pitchFamily="18" charset="0"/>
            </a:endParaRPr>
          </a:p>
        </p:txBody>
      </p:sp>
      <p:pic>
        <p:nvPicPr>
          <p:cNvPr id="27" name="図 26">
            <a:extLst>
              <a:ext uri="{FF2B5EF4-FFF2-40B4-BE49-F238E27FC236}">
                <a16:creationId xmlns:a16="http://schemas.microsoft.com/office/drawing/2014/main" id="{2D414AC3-25D3-40A5-BFF5-3C32C469A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675" y="907740"/>
            <a:ext cx="1657025" cy="600075"/>
          </a:xfrm>
          <a:prstGeom prst="rect">
            <a:avLst/>
          </a:prstGeom>
        </p:spPr>
      </p:pic>
      <p:sp>
        <p:nvSpPr>
          <p:cNvPr id="25" name="タイトル 1">
            <a:extLst>
              <a:ext uri="{FF2B5EF4-FFF2-40B4-BE49-F238E27FC236}">
                <a16:creationId xmlns:a16="http://schemas.microsoft.com/office/drawing/2014/main" id="{D316B368-2A12-4CA9-A04E-080378D2F6D4}"/>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spTree>
    <p:extLst>
      <p:ext uri="{BB962C8B-B14F-4D97-AF65-F5344CB8AC3E}">
        <p14:creationId xmlns:p14="http://schemas.microsoft.com/office/powerpoint/2010/main" val="7433092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47FDBB4E-6EC2-4267-BC40-6782C5604DDA}"/>
              </a:ext>
            </a:extLst>
          </p:cNvPr>
          <p:cNvSpPr>
            <a:spLocks noGrp="1"/>
          </p:cNvSpPr>
          <p:nvPr>
            <p:ph type="sldNum" sz="quarter" idx="4"/>
          </p:nvPr>
        </p:nvSpPr>
        <p:spPr/>
        <p:txBody>
          <a:bodyPr/>
          <a:lstStyle/>
          <a:p>
            <a:fld id="{C75C2A70-30D0-4958-BD5F-ACCF7D005EE8}" type="slidenum">
              <a:rPr lang="ja-JP" altLang="en-US" smtClean="0"/>
              <a:pPr/>
              <a:t>40</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 name="図 19">
            <a:extLst>
              <a:ext uri="{FF2B5EF4-FFF2-40B4-BE49-F238E27FC236}">
                <a16:creationId xmlns:a16="http://schemas.microsoft.com/office/drawing/2014/main" id="{44BFC486-8352-B440-B6CA-6F7067A5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03" y="5883433"/>
            <a:ext cx="1072603" cy="547474"/>
          </a:xfrm>
          <a:prstGeom prst="rect">
            <a:avLst/>
          </a:prstGeom>
        </p:spPr>
      </p:pic>
      <p:sp>
        <p:nvSpPr>
          <p:cNvPr id="15" name="テキスト ボックス 14">
            <a:extLst>
              <a:ext uri="{FF2B5EF4-FFF2-40B4-BE49-F238E27FC236}">
                <a16:creationId xmlns:a16="http://schemas.microsoft.com/office/drawing/2014/main" id="{B2F262E4-0F11-4976-8908-2DF7A2D1FD64}"/>
              </a:ext>
            </a:extLst>
          </p:cNvPr>
          <p:cNvSpPr txBox="1"/>
          <p:nvPr/>
        </p:nvSpPr>
        <p:spPr>
          <a:xfrm>
            <a:off x="1473190" y="5883433"/>
            <a:ext cx="10312796" cy="586635"/>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solidFill>
                  <a:srgbClr val="FF0000"/>
                </a:solidFill>
                <a:cs typeface="Times New Roman" panose="02020603050405020304" pitchFamily="18" charset="0"/>
              </a:rPr>
              <a:t>⑴ </a:t>
            </a:r>
            <a:r>
              <a:rPr lang="en-US" altLang="ja-JP" sz="3200" kern="100" dirty="0">
                <a:solidFill>
                  <a:srgbClr val="FF0000"/>
                </a:solidFill>
                <a:cs typeface="Times New Roman" panose="02020603050405020304" pitchFamily="18" charset="0"/>
              </a:rPr>
              <a:t>A</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3.0 m/s</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B</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1.0 m/s</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C</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1.0 m/s</a:t>
            </a:r>
          </a:p>
        </p:txBody>
      </p:sp>
      <p:sp>
        <p:nvSpPr>
          <p:cNvPr id="16" name="タイトル 1">
            <a:extLst>
              <a:ext uri="{FF2B5EF4-FFF2-40B4-BE49-F238E27FC236}">
                <a16:creationId xmlns:a16="http://schemas.microsoft.com/office/drawing/2014/main" id="{A1AF8652-0F8C-46AE-A45B-00FC6F5FD78A}"/>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pic>
        <p:nvPicPr>
          <p:cNvPr id="17" name="図 16">
            <a:extLst>
              <a:ext uri="{FF2B5EF4-FFF2-40B4-BE49-F238E27FC236}">
                <a16:creationId xmlns:a16="http://schemas.microsoft.com/office/drawing/2014/main" id="{EF3DFC3C-F64A-4A87-A942-77D0F0BC0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336" y="951530"/>
            <a:ext cx="4632960" cy="4030980"/>
          </a:xfrm>
          <a:prstGeom prst="rect">
            <a:avLst/>
          </a:prstGeom>
        </p:spPr>
      </p:pic>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DA21B69D-6A63-480B-8F2D-0BFBC105A94B}"/>
                  </a:ext>
                </a:extLst>
              </p:cNvPr>
              <p:cNvSpPr txBox="1"/>
              <p:nvPr/>
            </p:nvSpPr>
            <p:spPr>
              <a:xfrm>
                <a:off x="1473190" y="951530"/>
                <a:ext cx="6336439" cy="4504246"/>
              </a:xfrm>
              <a:prstGeom prst="rect">
                <a:avLst/>
              </a:prstGeom>
              <a:noFill/>
            </p:spPr>
            <p:txBody>
              <a:bodyPr wrap="square" rtlCol="0">
                <a:spAutoFit/>
              </a:bodyPr>
              <a:lstStyle/>
              <a:p>
                <a:pPr algn="just"/>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⑴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の速度を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gn="just"/>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の速度を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gn="just"/>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C</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の速度を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C</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とすると</a:t>
                </a:r>
                <a:r>
                  <a:rPr lang="ja-JP" altLang="en-US" sz="3200" kern="100" dirty="0">
                    <a:cs typeface="Times New Roman" panose="02020603050405020304" pitchFamily="18" charset="0"/>
                  </a:rPr>
                  <a:t>，</a:t>
                </a:r>
                <a:endParaRPr lang="en-US" altLang="ja-JP" sz="3200" kern="100" dirty="0">
                  <a:cs typeface="Times New Roman" panose="02020603050405020304" pitchFamily="18" charset="0"/>
                </a:endParaRPr>
              </a:p>
              <a:p>
                <a:pPr algn="just">
                  <a:lnSpc>
                    <a:spcPct val="125000"/>
                  </a:lnSpc>
                </a:pPr>
                <a:r>
                  <a:rPr lang="ja-JP" altLang="en-US" sz="3200" kern="100" dirty="0">
                    <a:cs typeface="Times New Roman" panose="02020603050405020304" pitchFamily="18" charset="0"/>
                  </a:rPr>
                  <a:t>　</a:t>
                </a:r>
                <a:r>
                  <a:rPr lang="en-US" altLang="ja-JP" sz="3200" i="1" kern="100" dirty="0">
                    <a:cs typeface="Times New Roman" panose="02020603050405020304" pitchFamily="18" charset="0"/>
                  </a:rPr>
                  <a:t>v</a:t>
                </a:r>
                <a:r>
                  <a:rPr lang="en-US" altLang="ja-JP" sz="3200" kern="100" baseline="-25000" dirty="0">
                    <a:cs typeface="Times New Roman" panose="02020603050405020304" pitchFamily="18" charset="0"/>
                  </a:rPr>
                  <a:t>A</a:t>
                </a:r>
                <a:r>
                  <a:rPr lang="ja-JP" altLang="en-US" sz="3200" kern="100" dirty="0">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i="0" kern="100">
                            <a:cs typeface="Times New Roman" panose="02020603050405020304" pitchFamily="18" charset="0"/>
                          </a:rPr>
                          <m:t>6.0 </m:t>
                        </m:r>
                        <m:r>
                          <m:rPr>
                            <m:nor/>
                          </m:rPr>
                          <a:rPr lang="en-US" altLang="ja-JP" sz="3200" i="0" kern="100">
                            <a:cs typeface="Times New Roman" panose="02020603050405020304" pitchFamily="18" charset="0"/>
                          </a:rPr>
                          <m:t>m</m:t>
                        </m:r>
                        <m:r>
                          <a:rPr lang="ja-JP" altLang="en-US" sz="3200" i="1" kern="100" smtClean="0">
                            <a:latin typeface="Cambria Math" panose="02040503050406030204" pitchFamily="18" charset="0"/>
                            <a:cs typeface="Times New Roman" panose="02020603050405020304" pitchFamily="18" charset="0"/>
                          </a:rPr>
                          <m:t>－</m:t>
                        </m:r>
                        <m:r>
                          <m:rPr>
                            <m:nor/>
                          </m:rPr>
                          <a:rPr lang="en-US" altLang="ja-JP" sz="3200" i="0" kern="100">
                            <a:cs typeface="Times New Roman" panose="02020603050405020304" pitchFamily="18" charset="0"/>
                          </a:rPr>
                          <m:t>3.0 </m:t>
                        </m:r>
                        <m:r>
                          <m:rPr>
                            <m:nor/>
                          </m:rPr>
                          <a:rPr lang="en-US" altLang="ja-JP" sz="3200" i="0" kern="100">
                            <a:cs typeface="Times New Roman" panose="02020603050405020304" pitchFamily="18" charset="0"/>
                          </a:rPr>
                          <m:t>m</m:t>
                        </m:r>
                      </m:num>
                      <m:den>
                        <m:r>
                          <m:rPr>
                            <m:nor/>
                          </m:rPr>
                          <a:rPr lang="en-US" altLang="ja-JP" sz="3200" i="0" kern="100">
                            <a:cs typeface="Times New Roman" panose="02020603050405020304" pitchFamily="18" charset="0"/>
                          </a:rPr>
                          <m:t>2.0 </m:t>
                        </m:r>
                        <m:r>
                          <m:rPr>
                            <m:nor/>
                          </m:rPr>
                          <a:rPr lang="en-US" altLang="ja-JP" sz="3200" i="0" kern="100">
                            <a:cs typeface="Times New Roman" panose="02020603050405020304" pitchFamily="18" charset="0"/>
                          </a:rPr>
                          <m:t>s</m:t>
                        </m:r>
                        <m:r>
                          <a:rPr lang="ja-JP" altLang="en-US" sz="3200" i="1" kern="100" smtClean="0">
                            <a:latin typeface="Cambria Math" panose="02040503050406030204" pitchFamily="18" charset="0"/>
                            <a:cs typeface="Times New Roman" panose="02020603050405020304" pitchFamily="18" charset="0"/>
                          </a:rPr>
                          <m:t>－</m:t>
                        </m:r>
                        <m:r>
                          <m:rPr>
                            <m:nor/>
                          </m:rPr>
                          <a:rPr lang="en-US" altLang="ja-JP" sz="3200" i="0" kern="100">
                            <a:cs typeface="Times New Roman" panose="02020603050405020304" pitchFamily="18" charset="0"/>
                          </a:rPr>
                          <m:t>1.0 </m:t>
                        </m:r>
                        <m:r>
                          <m:rPr>
                            <m:nor/>
                          </m:rPr>
                          <a:rPr lang="en-US" altLang="ja-JP" sz="3200" i="0" kern="100">
                            <a:cs typeface="Times New Roman" panose="02020603050405020304" pitchFamily="18" charset="0"/>
                          </a:rPr>
                          <m:t>s</m:t>
                        </m:r>
                      </m:den>
                    </m:f>
                  </m:oMath>
                </a14:m>
                <a:r>
                  <a:rPr lang="ja-JP" altLang="en-US" sz="3200" kern="100" dirty="0">
                    <a:cs typeface="Times New Roman" panose="02020603050405020304" pitchFamily="18" charset="0"/>
                  </a:rPr>
                  <a:t> ＝</a:t>
                </a:r>
                <a:r>
                  <a:rPr lang="en-US" altLang="ja-JP" sz="3200" kern="100" dirty="0">
                    <a:cs typeface="Times New Roman" panose="02020603050405020304" pitchFamily="18" charset="0"/>
                  </a:rPr>
                  <a:t>3.0 m/s</a:t>
                </a:r>
              </a:p>
              <a:p>
                <a:pPr algn="just">
                  <a:lnSpc>
                    <a:spcPct val="125000"/>
                  </a:lnSpc>
                </a:pPr>
                <a:r>
                  <a:rPr lang="ja-JP" altLang="en-US" sz="3200" kern="100" dirty="0">
                    <a:cs typeface="Times New Roman" panose="02020603050405020304" pitchFamily="18" charset="0"/>
                  </a:rPr>
                  <a:t>　</a:t>
                </a:r>
                <a:r>
                  <a:rPr lang="en-US" altLang="ja-JP" sz="3200" i="1" kern="100" dirty="0">
                    <a:cs typeface="Times New Roman" panose="02020603050405020304" pitchFamily="18" charset="0"/>
                  </a:rPr>
                  <a:t>v</a:t>
                </a:r>
                <a:r>
                  <a:rPr lang="en-US" altLang="ja-JP" sz="3200" kern="100" baseline="-25000" dirty="0">
                    <a:cs typeface="Times New Roman" panose="02020603050405020304" pitchFamily="18" charset="0"/>
                  </a:rPr>
                  <a:t>B</a:t>
                </a:r>
                <a:r>
                  <a:rPr lang="ja-JP" altLang="en-US" sz="3200" kern="100" dirty="0">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i="0" kern="100">
                            <a:cs typeface="Times New Roman" panose="02020603050405020304" pitchFamily="18" charset="0"/>
                          </a:rPr>
                          <m:t>5.0 </m:t>
                        </m:r>
                        <m:r>
                          <m:rPr>
                            <m:nor/>
                          </m:rPr>
                          <a:rPr lang="en-US" altLang="ja-JP" sz="3200" i="0" kern="100">
                            <a:cs typeface="Times New Roman" panose="02020603050405020304" pitchFamily="18" charset="0"/>
                          </a:rPr>
                          <m:t>m</m:t>
                        </m:r>
                        <m:r>
                          <a:rPr lang="ja-JP" altLang="en-US" sz="3200" i="1" kern="100">
                            <a:latin typeface="Cambria Math" panose="02040503050406030204" pitchFamily="18" charset="0"/>
                            <a:cs typeface="Times New Roman" panose="02020603050405020304" pitchFamily="18" charset="0"/>
                          </a:rPr>
                          <m:t>－</m:t>
                        </m:r>
                        <m:r>
                          <m:rPr>
                            <m:nor/>
                          </m:rPr>
                          <a:rPr lang="en-US" altLang="ja-JP" sz="3200" i="0" kern="100">
                            <a:cs typeface="Times New Roman" panose="02020603050405020304" pitchFamily="18" charset="0"/>
                          </a:rPr>
                          <m:t>3.0 </m:t>
                        </m:r>
                        <m:r>
                          <m:rPr>
                            <m:nor/>
                          </m:rPr>
                          <a:rPr lang="en-US" altLang="ja-JP" sz="3200" i="0" kern="100">
                            <a:cs typeface="Times New Roman" panose="02020603050405020304" pitchFamily="18" charset="0"/>
                          </a:rPr>
                          <m:t>m</m:t>
                        </m:r>
                      </m:num>
                      <m:den>
                        <m:r>
                          <m:rPr>
                            <m:nor/>
                          </m:rPr>
                          <a:rPr lang="en-US" altLang="ja-JP" sz="3200" i="0" kern="100">
                            <a:cs typeface="Times New Roman" panose="02020603050405020304" pitchFamily="18" charset="0"/>
                          </a:rPr>
                          <m:t>3.0 </m:t>
                        </m:r>
                        <m:r>
                          <m:rPr>
                            <m:nor/>
                          </m:rPr>
                          <a:rPr lang="en-US" altLang="ja-JP" sz="3200" i="0" kern="100">
                            <a:cs typeface="Times New Roman" panose="02020603050405020304" pitchFamily="18" charset="0"/>
                          </a:rPr>
                          <m:t>s</m:t>
                        </m:r>
                        <m:r>
                          <a:rPr lang="ja-JP" altLang="en-US" sz="3200" i="1" kern="100">
                            <a:latin typeface="Cambria Math" panose="02040503050406030204" pitchFamily="18" charset="0"/>
                            <a:cs typeface="Times New Roman" panose="02020603050405020304" pitchFamily="18" charset="0"/>
                          </a:rPr>
                          <m:t>－</m:t>
                        </m:r>
                        <m:r>
                          <m:rPr>
                            <m:nor/>
                          </m:rPr>
                          <a:rPr lang="en-US" altLang="ja-JP" sz="3200" i="0" kern="100">
                            <a:cs typeface="Times New Roman" panose="02020603050405020304" pitchFamily="18" charset="0"/>
                          </a:rPr>
                          <m:t>1.0 </m:t>
                        </m:r>
                        <m:r>
                          <m:rPr>
                            <m:nor/>
                          </m:rPr>
                          <a:rPr lang="en-US" altLang="ja-JP" sz="3200" i="0" kern="100">
                            <a:cs typeface="Times New Roman" panose="02020603050405020304" pitchFamily="18" charset="0"/>
                          </a:rPr>
                          <m:t>s</m:t>
                        </m:r>
                      </m:den>
                    </m:f>
                  </m:oMath>
                </a14:m>
                <a:r>
                  <a:rPr lang="ja-JP" altLang="en-US" sz="3200" kern="100" dirty="0">
                    <a:cs typeface="Times New Roman" panose="02020603050405020304" pitchFamily="18" charset="0"/>
                  </a:rPr>
                  <a:t> ＝</a:t>
                </a:r>
                <a:r>
                  <a:rPr lang="en-US" altLang="ja-JP" sz="3200" kern="100" dirty="0">
                    <a:cs typeface="Times New Roman" panose="02020603050405020304" pitchFamily="18" charset="0"/>
                  </a:rPr>
                  <a:t>1.0 m/s</a:t>
                </a:r>
              </a:p>
              <a:p>
                <a:pPr algn="just">
                  <a:lnSpc>
                    <a:spcPct val="125000"/>
                  </a:lnSpc>
                </a:pPr>
                <a:r>
                  <a:rPr lang="ja-JP" altLang="en-US" sz="3200" kern="100" dirty="0">
                    <a:cs typeface="Times New Roman" panose="02020603050405020304" pitchFamily="18" charset="0"/>
                  </a:rPr>
                  <a:t>　</a:t>
                </a:r>
                <a:r>
                  <a:rPr lang="en-US" altLang="ja-JP" sz="3200" i="1" kern="100" dirty="0">
                    <a:cs typeface="Times New Roman" panose="02020603050405020304" pitchFamily="18" charset="0"/>
                  </a:rPr>
                  <a:t>v</a:t>
                </a:r>
                <a:r>
                  <a:rPr lang="en-US" altLang="ja-JP" sz="3200" kern="100" baseline="-25000" dirty="0">
                    <a:cs typeface="Times New Roman" panose="02020603050405020304" pitchFamily="18" charset="0"/>
                  </a:rPr>
                  <a:t>C</a:t>
                </a:r>
                <a:r>
                  <a:rPr lang="ja-JP" altLang="en-US" sz="3200" kern="100" dirty="0">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i="0" kern="100">
                            <a:cs typeface="Times New Roman" panose="02020603050405020304" pitchFamily="18" charset="0"/>
                          </a:rPr>
                          <m:t>5.0 </m:t>
                        </m:r>
                        <m:r>
                          <m:rPr>
                            <m:nor/>
                          </m:rPr>
                          <a:rPr lang="en-US" altLang="ja-JP" sz="3200" i="0" kern="100">
                            <a:cs typeface="Times New Roman" panose="02020603050405020304" pitchFamily="18" charset="0"/>
                          </a:rPr>
                          <m:t>m</m:t>
                        </m:r>
                        <m:r>
                          <a:rPr lang="ja-JP" altLang="en-US" sz="3200" i="1" kern="100">
                            <a:latin typeface="Cambria Math" panose="02040503050406030204" pitchFamily="18" charset="0"/>
                            <a:cs typeface="Times New Roman" panose="02020603050405020304" pitchFamily="18" charset="0"/>
                          </a:rPr>
                          <m:t>－</m:t>
                        </m:r>
                        <m:r>
                          <m:rPr>
                            <m:nor/>
                          </m:rPr>
                          <a:rPr lang="en-US" altLang="ja-JP" sz="3200" i="0" kern="100">
                            <a:cs typeface="Times New Roman" panose="02020603050405020304" pitchFamily="18" charset="0"/>
                          </a:rPr>
                          <m:t>6.0 </m:t>
                        </m:r>
                        <m:r>
                          <m:rPr>
                            <m:nor/>
                          </m:rPr>
                          <a:rPr lang="en-US" altLang="ja-JP" sz="3200" i="0" kern="100">
                            <a:cs typeface="Times New Roman" panose="02020603050405020304" pitchFamily="18" charset="0"/>
                          </a:rPr>
                          <m:t>m</m:t>
                        </m:r>
                      </m:num>
                      <m:den>
                        <m:r>
                          <m:rPr>
                            <m:nor/>
                          </m:rPr>
                          <a:rPr lang="en-US" altLang="ja-JP" sz="3200" i="0" kern="100">
                            <a:cs typeface="Times New Roman" panose="02020603050405020304" pitchFamily="18" charset="0"/>
                          </a:rPr>
                          <m:t>3.0 </m:t>
                        </m:r>
                        <m:r>
                          <m:rPr>
                            <m:nor/>
                          </m:rPr>
                          <a:rPr lang="en-US" altLang="ja-JP" sz="3200" i="0" kern="100">
                            <a:cs typeface="Times New Roman" panose="02020603050405020304" pitchFamily="18" charset="0"/>
                          </a:rPr>
                          <m:t>s</m:t>
                        </m:r>
                        <m:r>
                          <a:rPr lang="ja-JP" altLang="en-US" sz="3200" i="1" kern="100">
                            <a:latin typeface="Cambria Math" panose="02040503050406030204" pitchFamily="18" charset="0"/>
                            <a:cs typeface="Times New Roman" panose="02020603050405020304" pitchFamily="18" charset="0"/>
                          </a:rPr>
                          <m:t>－</m:t>
                        </m:r>
                        <m:r>
                          <m:rPr>
                            <m:nor/>
                          </m:rPr>
                          <a:rPr lang="en-US" altLang="ja-JP" sz="3200" i="0" kern="100">
                            <a:cs typeface="Times New Roman" panose="02020603050405020304" pitchFamily="18" charset="0"/>
                          </a:rPr>
                          <m:t>2.0 </m:t>
                        </m:r>
                        <m:r>
                          <m:rPr>
                            <m:nor/>
                          </m:rPr>
                          <a:rPr lang="en-US" altLang="ja-JP" sz="3200" i="0" kern="100">
                            <a:cs typeface="Times New Roman" panose="02020603050405020304" pitchFamily="18" charset="0"/>
                          </a:rPr>
                          <m:t>s</m:t>
                        </m:r>
                      </m:den>
                    </m:f>
                  </m:oMath>
                </a14:m>
                <a:r>
                  <a:rPr lang="ja-JP" altLang="en-US" sz="3200" kern="100" dirty="0">
                    <a:cs typeface="Times New Roman" panose="02020603050405020304" pitchFamily="18" charset="0"/>
                  </a:rPr>
                  <a:t> ＝－</a:t>
                </a:r>
                <a:r>
                  <a:rPr lang="en-US" altLang="ja-JP" sz="3200" kern="100" dirty="0">
                    <a:cs typeface="Times New Roman" panose="02020603050405020304" pitchFamily="18" charset="0"/>
                  </a:rPr>
                  <a:t>1.0 m/s</a:t>
                </a:r>
              </a:p>
            </p:txBody>
          </p:sp>
        </mc:Choice>
        <mc:Fallback xmlns="">
          <p:sp>
            <p:nvSpPr>
              <p:cNvPr id="19" name="テキスト ボックス 18">
                <a:extLst>
                  <a:ext uri="{FF2B5EF4-FFF2-40B4-BE49-F238E27FC236}">
                    <a16:creationId xmlns:a16="http://schemas.microsoft.com/office/drawing/2014/main" id="{DA21B69D-6A63-480B-8F2D-0BFBC105A94B}"/>
                  </a:ext>
                </a:extLst>
              </p:cNvPr>
              <p:cNvSpPr txBox="1">
                <a:spLocks noRot="1" noChangeAspect="1" noMove="1" noResize="1" noEditPoints="1" noAdjustHandles="1" noChangeArrowheads="1" noChangeShapeType="1" noTextEdit="1"/>
              </p:cNvSpPr>
              <p:nvPr/>
            </p:nvSpPr>
            <p:spPr>
              <a:xfrm>
                <a:off x="1473190" y="951530"/>
                <a:ext cx="6336439" cy="4504246"/>
              </a:xfrm>
              <a:prstGeom prst="rect">
                <a:avLst/>
              </a:prstGeom>
              <a:blipFill>
                <a:blip r:embed="rId5"/>
                <a:stretch>
                  <a:fillRect l="-2502" t="-2300" r="-1347" b="-1353"/>
                </a:stretch>
              </a:blipFill>
            </p:spPr>
            <p:txBody>
              <a:bodyPr/>
              <a:lstStyle/>
              <a:p>
                <a:r>
                  <a:rPr lang="ja-JP" altLang="en-US">
                    <a:noFill/>
                  </a:rPr>
                  <a:t> </a:t>
                </a:r>
              </a:p>
            </p:txBody>
          </p:sp>
        </mc:Fallback>
      </mc:AlternateContent>
      <p:pic>
        <p:nvPicPr>
          <p:cNvPr id="21" name="図 20">
            <a:extLst>
              <a:ext uri="{FF2B5EF4-FFF2-40B4-BE49-F238E27FC236}">
                <a16:creationId xmlns:a16="http://schemas.microsoft.com/office/drawing/2014/main" id="{61CA4ABF-D999-448B-8A9F-3D354797A2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704" y="942665"/>
            <a:ext cx="1072603" cy="547474"/>
          </a:xfrm>
          <a:prstGeom prst="rect">
            <a:avLst/>
          </a:prstGeom>
        </p:spPr>
      </p:pic>
    </p:spTree>
    <p:extLst>
      <p:ext uri="{BB962C8B-B14F-4D97-AF65-F5344CB8AC3E}">
        <p14:creationId xmlns:p14="http://schemas.microsoft.com/office/powerpoint/2010/main" val="2031736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47FDBB4E-6EC2-4267-BC40-6782C5604DDA}"/>
              </a:ext>
            </a:extLst>
          </p:cNvPr>
          <p:cNvSpPr>
            <a:spLocks noGrp="1"/>
          </p:cNvSpPr>
          <p:nvPr>
            <p:ph type="sldNum" sz="quarter" idx="4"/>
          </p:nvPr>
        </p:nvSpPr>
        <p:spPr/>
        <p:txBody>
          <a:bodyPr/>
          <a:lstStyle/>
          <a:p>
            <a:fld id="{C75C2A70-30D0-4958-BD5F-ACCF7D005EE8}" type="slidenum">
              <a:rPr lang="ja-JP" altLang="en-US" smtClean="0"/>
              <a:pPr/>
              <a:t>41</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20" name="図 19">
            <a:extLst>
              <a:ext uri="{FF2B5EF4-FFF2-40B4-BE49-F238E27FC236}">
                <a16:creationId xmlns:a16="http://schemas.microsoft.com/office/drawing/2014/main" id="{44BFC486-8352-B440-B6CA-6F7067A5E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04" y="4886239"/>
            <a:ext cx="1072603" cy="547474"/>
          </a:xfrm>
          <a:prstGeom prst="rect">
            <a:avLst/>
          </a:prstGeom>
        </p:spPr>
      </p:pic>
      <p:sp>
        <p:nvSpPr>
          <p:cNvPr id="15" name="テキスト ボックス 14">
            <a:extLst>
              <a:ext uri="{FF2B5EF4-FFF2-40B4-BE49-F238E27FC236}">
                <a16:creationId xmlns:a16="http://schemas.microsoft.com/office/drawing/2014/main" id="{B2F262E4-0F11-4976-8908-2DF7A2D1FD64}"/>
              </a:ext>
            </a:extLst>
          </p:cNvPr>
          <p:cNvSpPr txBox="1"/>
          <p:nvPr/>
        </p:nvSpPr>
        <p:spPr>
          <a:xfrm>
            <a:off x="1473190" y="4886239"/>
            <a:ext cx="5493849" cy="1590179"/>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solidFill>
                  <a:srgbClr val="FF0000"/>
                </a:solidFill>
                <a:cs typeface="Times New Roman" panose="02020603050405020304" pitchFamily="18" charset="0"/>
              </a:rPr>
              <a:t>⑵ </a:t>
            </a:r>
            <a:r>
              <a:rPr lang="en-US" altLang="ja-JP" sz="3200" i="1" kern="100" dirty="0">
                <a:solidFill>
                  <a:srgbClr val="FF0000"/>
                </a:solidFill>
                <a:cs typeface="Times New Roman" panose="02020603050405020304" pitchFamily="18" charset="0"/>
              </a:rPr>
              <a:t>x</a:t>
            </a:r>
            <a:r>
              <a:rPr lang="en-US" altLang="ja-JP" sz="3200" kern="100" baseline="-25000" dirty="0">
                <a:solidFill>
                  <a:srgbClr val="FF0000"/>
                </a:solidFill>
                <a:cs typeface="Times New Roman" panose="02020603050405020304" pitchFamily="18" charset="0"/>
              </a:rPr>
              <a:t>A</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3.0</a:t>
            </a:r>
            <a:r>
              <a:rPr lang="en-US" altLang="ja-JP" sz="3200" i="1" kern="100" dirty="0">
                <a:solidFill>
                  <a:srgbClr val="FF0000"/>
                </a:solidFill>
                <a:cs typeface="Times New Roman" panose="02020603050405020304" pitchFamily="18" charset="0"/>
              </a:rPr>
              <a:t>t</a:t>
            </a:r>
            <a:r>
              <a:rPr lang="en-US" altLang="ja-JP" sz="3200" kern="100" dirty="0">
                <a:solidFill>
                  <a:srgbClr val="FF0000"/>
                </a:solidFill>
                <a:cs typeface="Times New Roman" panose="02020603050405020304" pitchFamily="18" charset="0"/>
              </a:rPr>
              <a:t>〔m〕</a:t>
            </a:r>
            <a:r>
              <a:rPr lang="ja-JP" altLang="en-US" sz="3200" kern="100" dirty="0">
                <a:solidFill>
                  <a:srgbClr val="FF0000"/>
                </a:solidFill>
                <a:cs typeface="Times New Roman" panose="02020603050405020304" pitchFamily="18" charset="0"/>
              </a:rPr>
              <a:t>，</a:t>
            </a:r>
            <a:endParaRPr lang="en-US" altLang="ja-JP" sz="3200" kern="100" dirty="0">
              <a:solidFill>
                <a:srgbClr val="FF0000"/>
              </a:solidFill>
              <a:cs typeface="Times New Roman" panose="02020603050405020304" pitchFamily="18" charset="0"/>
            </a:endParaRPr>
          </a:p>
          <a:p>
            <a:pPr algn="just"/>
            <a:r>
              <a:rPr lang="ja-JP" altLang="en-US" sz="3200" kern="100" dirty="0">
                <a:solidFill>
                  <a:srgbClr val="FF0000"/>
                </a:solidFill>
                <a:cs typeface="Times New Roman" panose="02020603050405020304" pitchFamily="18" charset="0"/>
              </a:rPr>
              <a:t>　 </a:t>
            </a:r>
            <a:r>
              <a:rPr lang="en-US" altLang="ja-JP" sz="3200" i="1" kern="100" dirty="0">
                <a:solidFill>
                  <a:srgbClr val="FF0000"/>
                </a:solidFill>
                <a:cs typeface="Times New Roman" panose="02020603050405020304" pitchFamily="18" charset="0"/>
              </a:rPr>
              <a:t>x</a:t>
            </a:r>
            <a:r>
              <a:rPr lang="en-US" altLang="ja-JP" sz="3200" kern="100" baseline="-25000" dirty="0">
                <a:solidFill>
                  <a:srgbClr val="FF0000"/>
                </a:solidFill>
                <a:cs typeface="Times New Roman" panose="02020603050405020304" pitchFamily="18" charset="0"/>
              </a:rPr>
              <a:t>B</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2.0 m </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1.0</a:t>
            </a:r>
            <a:r>
              <a:rPr lang="en-US" altLang="ja-JP" sz="3200" i="1" kern="100" dirty="0">
                <a:solidFill>
                  <a:srgbClr val="FF0000"/>
                </a:solidFill>
                <a:cs typeface="Times New Roman" panose="02020603050405020304" pitchFamily="18" charset="0"/>
              </a:rPr>
              <a:t>t</a:t>
            </a:r>
            <a:r>
              <a:rPr lang="en-US" altLang="ja-JP" sz="3200" kern="100" dirty="0">
                <a:solidFill>
                  <a:srgbClr val="FF0000"/>
                </a:solidFill>
                <a:cs typeface="Times New Roman" panose="02020603050405020304" pitchFamily="18" charset="0"/>
              </a:rPr>
              <a:t>〔m〕</a:t>
            </a:r>
            <a:r>
              <a:rPr lang="ja-JP" altLang="en-US" sz="3200" kern="100" dirty="0">
                <a:solidFill>
                  <a:srgbClr val="FF0000"/>
                </a:solidFill>
                <a:cs typeface="Times New Roman" panose="02020603050405020304" pitchFamily="18" charset="0"/>
              </a:rPr>
              <a:t>，</a:t>
            </a:r>
            <a:endParaRPr lang="en-US" altLang="ja-JP" sz="3200" kern="100" dirty="0">
              <a:solidFill>
                <a:srgbClr val="FF0000"/>
              </a:solidFill>
              <a:cs typeface="Times New Roman" panose="02020603050405020304" pitchFamily="18" charset="0"/>
            </a:endParaRPr>
          </a:p>
          <a:p>
            <a:pPr algn="just"/>
            <a:r>
              <a:rPr lang="ja-JP" altLang="en-US" sz="3200" kern="100" dirty="0">
                <a:solidFill>
                  <a:srgbClr val="FF0000"/>
                </a:solidFill>
                <a:cs typeface="Times New Roman" panose="02020603050405020304" pitchFamily="18" charset="0"/>
              </a:rPr>
              <a:t>　 </a:t>
            </a:r>
            <a:r>
              <a:rPr lang="en-US" altLang="ja-JP" sz="3200" i="1" kern="100" dirty="0">
                <a:solidFill>
                  <a:srgbClr val="FF0000"/>
                </a:solidFill>
                <a:cs typeface="Times New Roman" panose="02020603050405020304" pitchFamily="18" charset="0"/>
              </a:rPr>
              <a:t>x</a:t>
            </a:r>
            <a:r>
              <a:rPr lang="en-US" altLang="ja-JP" sz="3200" kern="100" baseline="-25000" dirty="0">
                <a:solidFill>
                  <a:srgbClr val="FF0000"/>
                </a:solidFill>
                <a:cs typeface="Times New Roman" panose="02020603050405020304" pitchFamily="18" charset="0"/>
              </a:rPr>
              <a:t>C</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8.0 m </a:t>
            </a:r>
            <a:r>
              <a:rPr lang="ja-JP" altLang="en-US" sz="3200" kern="100" dirty="0">
                <a:solidFill>
                  <a:srgbClr val="FF0000"/>
                </a:solidFill>
                <a:cs typeface="Times New Roman" panose="02020603050405020304" pitchFamily="18" charset="0"/>
              </a:rPr>
              <a:t>－</a:t>
            </a:r>
            <a:r>
              <a:rPr lang="en-US" altLang="ja-JP" sz="3200" kern="100" dirty="0">
                <a:solidFill>
                  <a:srgbClr val="FF0000"/>
                </a:solidFill>
                <a:cs typeface="Times New Roman" panose="02020603050405020304" pitchFamily="18" charset="0"/>
              </a:rPr>
              <a:t>1.0</a:t>
            </a:r>
            <a:r>
              <a:rPr lang="en-US" altLang="ja-JP" sz="3200" i="1" kern="100" dirty="0">
                <a:solidFill>
                  <a:srgbClr val="FF0000"/>
                </a:solidFill>
                <a:cs typeface="Times New Roman" panose="02020603050405020304" pitchFamily="18" charset="0"/>
              </a:rPr>
              <a:t>t</a:t>
            </a:r>
            <a:r>
              <a:rPr lang="en-US" altLang="ja-JP" sz="3200" kern="100" dirty="0">
                <a:solidFill>
                  <a:srgbClr val="FF0000"/>
                </a:solidFill>
                <a:cs typeface="Times New Roman" panose="02020603050405020304" pitchFamily="18" charset="0"/>
              </a:rPr>
              <a:t>〔m〕</a:t>
            </a:r>
          </a:p>
        </p:txBody>
      </p:sp>
      <p:sp>
        <p:nvSpPr>
          <p:cNvPr id="16" name="タイトル 1">
            <a:extLst>
              <a:ext uri="{FF2B5EF4-FFF2-40B4-BE49-F238E27FC236}">
                <a16:creationId xmlns:a16="http://schemas.microsoft.com/office/drawing/2014/main" id="{A1AF8652-0F8C-46AE-A45B-00FC6F5FD78A}"/>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zh-TW" sz="2400" dirty="0">
                <a:latin typeface="メイリオ" panose="020B0604030504040204" pitchFamily="50" charset="-128"/>
                <a:ea typeface="メイリオ" panose="020B0604030504040204" pitchFamily="50" charset="-128"/>
              </a:rPr>
              <a:t> C </a:t>
            </a:r>
            <a:r>
              <a:rPr lang="ja-JP" altLang="en-US" sz="2400" dirty="0">
                <a:latin typeface="メイリオ" panose="020B0604030504040204" pitchFamily="50" charset="-128"/>
                <a:ea typeface="メイリオ" panose="020B0604030504040204" pitchFamily="50" charset="-128"/>
              </a:rPr>
              <a:t>変位と速度</a:t>
            </a:r>
            <a:r>
              <a:rPr lang="en-US" altLang="zh-TW" sz="2400" dirty="0">
                <a:latin typeface="メイリオ" panose="020B0604030504040204" pitchFamily="50" charset="-128"/>
                <a:ea typeface="メイリオ" panose="020B0604030504040204" pitchFamily="50" charset="-128"/>
              </a:rPr>
              <a:t>(p.19-24)</a:t>
            </a:r>
            <a:endParaRPr lang="ja-JP" altLang="en-US" sz="2400" dirty="0">
              <a:latin typeface="+mn-ea"/>
              <a:ea typeface="+mn-ea"/>
            </a:endParaRPr>
          </a:p>
        </p:txBody>
      </p:sp>
      <p:sp>
        <p:nvSpPr>
          <p:cNvPr id="14" name="テキスト ボックス 13">
            <a:extLst>
              <a:ext uri="{FF2B5EF4-FFF2-40B4-BE49-F238E27FC236}">
                <a16:creationId xmlns:a16="http://schemas.microsoft.com/office/drawing/2014/main" id="{A791C42E-3075-430B-8ECA-19E5BDA4D6A3}"/>
              </a:ext>
            </a:extLst>
          </p:cNvPr>
          <p:cNvSpPr txBox="1"/>
          <p:nvPr/>
        </p:nvSpPr>
        <p:spPr>
          <a:xfrm>
            <a:off x="1473189" y="947847"/>
            <a:ext cx="9574561" cy="3046988"/>
          </a:xfrm>
          <a:prstGeom prst="rect">
            <a:avLst/>
          </a:prstGeom>
          <a:noFill/>
        </p:spPr>
        <p:txBody>
          <a:bodyPr wrap="square" rtlCol="0">
            <a:spAutoFit/>
          </a:bodyPr>
          <a:lstStyle/>
          <a:p>
            <a:pPr algn="just"/>
            <a:r>
              <a:rPr lang="ja-JP" altLang="en-US" sz="3200" kern="100" dirty="0">
                <a:cs typeface="Times New Roman" panose="02020603050405020304" pitchFamily="18" charset="0"/>
              </a:rPr>
              <a:t>⑵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の速度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3.0 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の速度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1.0 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C</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の速度 </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C</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1.0 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より，</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gn="just"/>
            <a:r>
              <a:rPr lang="ja-JP" altLang="en-US" sz="3200" kern="100" dirty="0">
                <a:cs typeface="Times New Roman" panose="02020603050405020304" pitchFamily="18" charset="0"/>
              </a:rPr>
              <a:t>　</a:t>
            </a:r>
            <a:r>
              <a:rPr lang="en-US" altLang="ja-JP" sz="3200" i="1" kern="100" dirty="0">
                <a:cs typeface="Times New Roman" panose="02020603050405020304" pitchFamily="18" charset="0"/>
              </a:rPr>
              <a:t>x</a:t>
            </a:r>
            <a:r>
              <a:rPr lang="en-US" altLang="ja-JP" sz="3200" kern="100" baseline="-25000" dirty="0">
                <a:cs typeface="Times New Roman" panose="02020603050405020304" pitchFamily="18" charset="0"/>
              </a:rPr>
              <a:t>A</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3.0 m/s×</a:t>
            </a:r>
            <a:r>
              <a:rPr lang="en-US" altLang="ja-JP" sz="3200" i="1" kern="100" dirty="0">
                <a:cs typeface="Times New Roman" panose="02020603050405020304" pitchFamily="18" charset="0"/>
              </a:rPr>
              <a:t>t</a:t>
            </a:r>
            <a:r>
              <a:rPr lang="en-US" altLang="ja-JP" sz="3200" kern="100" dirty="0">
                <a:cs typeface="Times New Roman" panose="02020603050405020304" pitchFamily="18" charset="0"/>
              </a:rPr>
              <a:t>〔s〕</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3.0</a:t>
            </a:r>
            <a:r>
              <a:rPr lang="en-US" altLang="ja-JP" sz="3200" i="1" kern="100" dirty="0">
                <a:cs typeface="Times New Roman" panose="02020603050405020304" pitchFamily="18" charset="0"/>
              </a:rPr>
              <a:t>t</a:t>
            </a:r>
            <a:r>
              <a:rPr lang="en-US" altLang="ja-JP" sz="3200" kern="100" dirty="0">
                <a:cs typeface="Times New Roman" panose="02020603050405020304" pitchFamily="18" charset="0"/>
              </a:rPr>
              <a:t>〔m〕</a:t>
            </a:r>
          </a:p>
          <a:p>
            <a:pPr algn="just"/>
            <a:r>
              <a:rPr lang="ja-JP" altLang="en-US" sz="3200" kern="100" dirty="0">
                <a:cs typeface="Times New Roman" panose="02020603050405020304" pitchFamily="18" charset="0"/>
              </a:rPr>
              <a:t>　</a:t>
            </a:r>
            <a:r>
              <a:rPr lang="en-US" altLang="ja-JP" sz="3200" i="1" kern="100" dirty="0">
                <a:cs typeface="Times New Roman" panose="02020603050405020304" pitchFamily="18" charset="0"/>
              </a:rPr>
              <a:t>x</a:t>
            </a:r>
            <a:r>
              <a:rPr lang="en-US" altLang="ja-JP" sz="3200" kern="100" baseline="-25000" dirty="0">
                <a:cs typeface="Times New Roman" panose="02020603050405020304" pitchFamily="18" charset="0"/>
              </a:rPr>
              <a:t>B</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2.0 m</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1.0 m/s×</a:t>
            </a:r>
            <a:r>
              <a:rPr lang="en-US" altLang="ja-JP" sz="3200" i="1" kern="100" dirty="0">
                <a:cs typeface="Times New Roman" panose="02020603050405020304" pitchFamily="18" charset="0"/>
              </a:rPr>
              <a:t>t</a:t>
            </a:r>
            <a:r>
              <a:rPr lang="en-US" altLang="ja-JP" sz="3200" kern="100" dirty="0">
                <a:cs typeface="Times New Roman" panose="02020603050405020304" pitchFamily="18" charset="0"/>
              </a:rPr>
              <a:t>〔s〕</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2.0 m </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1.0</a:t>
            </a:r>
            <a:r>
              <a:rPr lang="en-US" altLang="ja-JP" sz="3200" i="1" kern="100" dirty="0">
                <a:cs typeface="Times New Roman" panose="02020603050405020304" pitchFamily="18" charset="0"/>
              </a:rPr>
              <a:t>t</a:t>
            </a:r>
            <a:r>
              <a:rPr lang="en-US" altLang="ja-JP" sz="3200" kern="100" dirty="0">
                <a:cs typeface="Times New Roman" panose="02020603050405020304" pitchFamily="18" charset="0"/>
              </a:rPr>
              <a:t>〔m〕</a:t>
            </a:r>
          </a:p>
          <a:p>
            <a:pPr algn="just"/>
            <a:r>
              <a:rPr lang="ja-JP" altLang="en-US" sz="3200" kern="100" dirty="0">
                <a:cs typeface="Times New Roman" panose="02020603050405020304" pitchFamily="18" charset="0"/>
              </a:rPr>
              <a:t>　</a:t>
            </a:r>
            <a:r>
              <a:rPr lang="en-US" altLang="ja-JP" sz="3200" i="1" kern="100" dirty="0">
                <a:cs typeface="Times New Roman" panose="02020603050405020304" pitchFamily="18" charset="0"/>
              </a:rPr>
              <a:t>x</a:t>
            </a:r>
            <a:r>
              <a:rPr lang="en-US" altLang="ja-JP" sz="3200" kern="100" baseline="-25000" dirty="0">
                <a:cs typeface="Times New Roman" panose="02020603050405020304" pitchFamily="18" charset="0"/>
              </a:rPr>
              <a:t>C</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8.0 m</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1.0 m/s×</a:t>
            </a:r>
            <a:r>
              <a:rPr lang="en-US" altLang="ja-JP" sz="3200" i="1" kern="100" dirty="0">
                <a:cs typeface="Times New Roman" panose="02020603050405020304" pitchFamily="18" charset="0"/>
              </a:rPr>
              <a:t>t</a:t>
            </a:r>
            <a:r>
              <a:rPr lang="en-US" altLang="ja-JP" sz="3200" kern="100" dirty="0">
                <a:cs typeface="Times New Roman" panose="02020603050405020304" pitchFamily="18" charset="0"/>
              </a:rPr>
              <a:t>〔s〕</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8.0 m </a:t>
            </a:r>
            <a:r>
              <a:rPr lang="ja-JP" altLang="en-US" sz="3200" kern="100" dirty="0">
                <a:cs typeface="Times New Roman" panose="02020603050405020304" pitchFamily="18" charset="0"/>
              </a:rPr>
              <a:t>－</a:t>
            </a:r>
            <a:r>
              <a:rPr lang="en-US" altLang="ja-JP" sz="3200" kern="100" dirty="0">
                <a:cs typeface="Times New Roman" panose="02020603050405020304" pitchFamily="18" charset="0"/>
              </a:rPr>
              <a:t>1.0</a:t>
            </a:r>
            <a:r>
              <a:rPr lang="en-US" altLang="ja-JP" sz="3200" i="1" kern="100" dirty="0">
                <a:cs typeface="Times New Roman" panose="02020603050405020304" pitchFamily="18" charset="0"/>
              </a:rPr>
              <a:t>t</a:t>
            </a:r>
            <a:r>
              <a:rPr lang="en-US" altLang="ja-JP" sz="3200" kern="100" dirty="0">
                <a:cs typeface="Times New Roman" panose="02020603050405020304" pitchFamily="18" charset="0"/>
              </a:rPr>
              <a:t>〔m〕</a:t>
            </a:r>
          </a:p>
          <a:p>
            <a:pPr algn="just"/>
            <a:endParaRPr lang="en-US" altLang="ja-JP" sz="3200" kern="100" dirty="0">
              <a:cs typeface="Times New Roman" panose="02020603050405020304" pitchFamily="18" charset="0"/>
            </a:endParaRPr>
          </a:p>
        </p:txBody>
      </p:sp>
      <p:pic>
        <p:nvPicPr>
          <p:cNvPr id="17" name="図 16">
            <a:extLst>
              <a:ext uri="{FF2B5EF4-FFF2-40B4-BE49-F238E27FC236}">
                <a16:creationId xmlns:a16="http://schemas.microsoft.com/office/drawing/2014/main" id="{7E64A343-5EB0-496D-B0BB-9052B1A1C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938982"/>
            <a:ext cx="1072603" cy="547474"/>
          </a:xfrm>
          <a:prstGeom prst="rect">
            <a:avLst/>
          </a:prstGeom>
        </p:spPr>
      </p:pic>
      <p:grpSp>
        <p:nvGrpSpPr>
          <p:cNvPr id="11" name="グループ化 10">
            <a:extLst>
              <a:ext uri="{FF2B5EF4-FFF2-40B4-BE49-F238E27FC236}">
                <a16:creationId xmlns:a16="http://schemas.microsoft.com/office/drawing/2014/main" id="{AA362254-30D1-4D08-BE46-08DD94A090C9}"/>
              </a:ext>
            </a:extLst>
          </p:cNvPr>
          <p:cNvGrpSpPr/>
          <p:nvPr/>
        </p:nvGrpSpPr>
        <p:grpSpPr>
          <a:xfrm>
            <a:off x="6270790" y="3477344"/>
            <a:ext cx="5816435" cy="2953737"/>
            <a:chOff x="6270790" y="3477344"/>
            <a:chExt cx="5816435" cy="2953737"/>
          </a:xfrm>
        </p:grpSpPr>
        <p:pic>
          <p:nvPicPr>
            <p:cNvPr id="10" name="図 9">
              <a:extLst>
                <a:ext uri="{FF2B5EF4-FFF2-40B4-BE49-F238E27FC236}">
                  <a16:creationId xmlns:a16="http://schemas.microsoft.com/office/drawing/2014/main" id="{53646FD5-5287-4EA0-888D-F73B19E0C13A}"/>
                </a:ext>
              </a:extLst>
            </p:cNvPr>
            <p:cNvPicPr>
              <a:picLocks noChangeAspect="1"/>
            </p:cNvPicPr>
            <p:nvPr/>
          </p:nvPicPr>
          <p:blipFill>
            <a:blip r:embed="rId5"/>
            <a:stretch>
              <a:fillRect/>
            </a:stretch>
          </p:blipFill>
          <p:spPr>
            <a:xfrm>
              <a:off x="8455181" y="4887792"/>
              <a:ext cx="3628571" cy="1542857"/>
            </a:xfrm>
            <a:prstGeom prst="rect">
              <a:avLst/>
            </a:prstGeom>
          </p:spPr>
        </p:pic>
        <p:pic>
          <p:nvPicPr>
            <p:cNvPr id="8" name="図 7">
              <a:extLst>
                <a:ext uri="{FF2B5EF4-FFF2-40B4-BE49-F238E27FC236}">
                  <a16:creationId xmlns:a16="http://schemas.microsoft.com/office/drawing/2014/main" id="{2FF55D1E-73B6-44A6-861F-56A2707C33FD}"/>
                </a:ext>
              </a:extLst>
            </p:cNvPr>
            <p:cNvPicPr>
              <a:picLocks noChangeAspect="1"/>
            </p:cNvPicPr>
            <p:nvPr/>
          </p:nvPicPr>
          <p:blipFill>
            <a:blip r:embed="rId6"/>
            <a:stretch>
              <a:fillRect/>
            </a:stretch>
          </p:blipFill>
          <p:spPr>
            <a:xfrm>
              <a:off x="6270790" y="4783462"/>
              <a:ext cx="3038095" cy="1647619"/>
            </a:xfrm>
            <a:prstGeom prst="rect">
              <a:avLst/>
            </a:prstGeom>
          </p:spPr>
        </p:pic>
        <p:pic>
          <p:nvPicPr>
            <p:cNvPr id="7" name="図 6">
              <a:extLst>
                <a:ext uri="{FF2B5EF4-FFF2-40B4-BE49-F238E27FC236}">
                  <a16:creationId xmlns:a16="http://schemas.microsoft.com/office/drawing/2014/main" id="{E1A44CF8-F422-4514-861B-8B119532DD8C}"/>
                </a:ext>
              </a:extLst>
            </p:cNvPr>
            <p:cNvPicPr>
              <a:picLocks noChangeAspect="1"/>
            </p:cNvPicPr>
            <p:nvPr/>
          </p:nvPicPr>
          <p:blipFill>
            <a:blip r:embed="rId7"/>
            <a:stretch>
              <a:fillRect/>
            </a:stretch>
          </p:blipFill>
          <p:spPr>
            <a:xfrm>
              <a:off x="6270790" y="3477344"/>
              <a:ext cx="2800000" cy="1933333"/>
            </a:xfrm>
            <a:prstGeom prst="rect">
              <a:avLst/>
            </a:prstGeom>
          </p:spPr>
        </p:pic>
        <p:pic>
          <p:nvPicPr>
            <p:cNvPr id="6" name="図 5">
              <a:extLst>
                <a:ext uri="{FF2B5EF4-FFF2-40B4-BE49-F238E27FC236}">
                  <a16:creationId xmlns:a16="http://schemas.microsoft.com/office/drawing/2014/main" id="{C2480268-8FAD-49A1-97BA-C6988AD56EB9}"/>
                </a:ext>
              </a:extLst>
            </p:cNvPr>
            <p:cNvPicPr>
              <a:picLocks noChangeAspect="1"/>
            </p:cNvPicPr>
            <p:nvPr/>
          </p:nvPicPr>
          <p:blipFill>
            <a:blip r:embed="rId8"/>
            <a:stretch>
              <a:fillRect/>
            </a:stretch>
          </p:blipFill>
          <p:spPr>
            <a:xfrm>
              <a:off x="7249130" y="3477383"/>
              <a:ext cx="4838095" cy="2304762"/>
            </a:xfrm>
            <a:prstGeom prst="rect">
              <a:avLst/>
            </a:prstGeom>
          </p:spPr>
        </p:pic>
        <p:pic>
          <p:nvPicPr>
            <p:cNvPr id="25" name="図 24">
              <a:extLst>
                <a:ext uri="{FF2B5EF4-FFF2-40B4-BE49-F238E27FC236}">
                  <a16:creationId xmlns:a16="http://schemas.microsoft.com/office/drawing/2014/main" id="{B8FA4BCE-6CBC-467F-BA9A-04F68DC13AB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8109" y="3538542"/>
              <a:ext cx="1657025" cy="600075"/>
            </a:xfrm>
            <a:prstGeom prst="rect">
              <a:avLst/>
            </a:prstGeom>
          </p:spPr>
        </p:pic>
      </p:grpSp>
      <p:sp>
        <p:nvSpPr>
          <p:cNvPr id="28" name="テキスト ボックス 27">
            <a:extLst>
              <a:ext uri="{FF2B5EF4-FFF2-40B4-BE49-F238E27FC236}">
                <a16:creationId xmlns:a16="http://schemas.microsoft.com/office/drawing/2014/main" id="{A9B38B77-AD1F-4ECB-BDE6-60D737EE2576}"/>
              </a:ext>
            </a:extLst>
          </p:cNvPr>
          <p:cNvSpPr txBox="1"/>
          <p:nvPr/>
        </p:nvSpPr>
        <p:spPr>
          <a:xfrm>
            <a:off x="6651904" y="4159924"/>
            <a:ext cx="5153230" cy="2125518"/>
          </a:xfrm>
          <a:prstGeom prst="rect">
            <a:avLst/>
          </a:prstGeom>
          <a:noFill/>
        </p:spPr>
        <p:txBody>
          <a:bodyPr wrap="square" rtlCol="0">
            <a:spAutoFit/>
          </a:bodyPr>
          <a:lstStyle/>
          <a:p>
            <a:pPr marL="271463" indent="-271463" algn="just">
              <a:lnSpc>
                <a:spcPts val="4000"/>
              </a:lnSpc>
              <a:tabLst>
                <a:tab pos="271463" algn="l"/>
              </a:tabLst>
            </a:pPr>
            <a:r>
              <a:rPr lang="ja-JP" altLang="en-US" sz="3000" kern="100" dirty="0">
                <a:cs typeface="Times New Roman" panose="02020603050405020304" pitchFamily="18" charset="0"/>
              </a:rPr>
              <a:t>時刻 </a:t>
            </a:r>
            <a:r>
              <a:rPr lang="en-US" altLang="ja-JP" sz="3000" i="1" kern="100" dirty="0">
                <a:cs typeface="Times New Roman" panose="02020603050405020304" pitchFamily="18" charset="0"/>
              </a:rPr>
              <a:t>t</a:t>
            </a:r>
            <a:r>
              <a:rPr lang="ja-JP" altLang="en-US" sz="3000" kern="100" dirty="0">
                <a:cs typeface="Times New Roman" panose="02020603050405020304" pitchFamily="18" charset="0"/>
              </a:rPr>
              <a:t>＝</a:t>
            </a:r>
            <a:r>
              <a:rPr lang="en-US" altLang="ja-JP" sz="3000" kern="100" dirty="0">
                <a:cs typeface="Times New Roman" panose="02020603050405020304" pitchFamily="18" charset="0"/>
              </a:rPr>
              <a:t>0 s </a:t>
            </a:r>
            <a:r>
              <a:rPr lang="ja-JP" altLang="en-US" sz="3000" kern="100" dirty="0">
                <a:cs typeface="Times New Roman" panose="02020603050405020304" pitchFamily="18" charset="0"/>
              </a:rPr>
              <a:t>での物体の位置</a:t>
            </a:r>
            <a:endParaRPr lang="en-US" altLang="ja-JP" sz="3000" kern="100" dirty="0">
              <a:cs typeface="Times New Roman" panose="02020603050405020304" pitchFamily="18" charset="0"/>
            </a:endParaRPr>
          </a:p>
          <a:p>
            <a:pPr marL="271463" indent="-271463" algn="just">
              <a:lnSpc>
                <a:spcPts val="4000"/>
              </a:lnSpc>
              <a:tabLst>
                <a:tab pos="271463" algn="l"/>
              </a:tabLst>
            </a:pPr>
            <a:r>
              <a:rPr lang="ja-JP" altLang="en-US" sz="3000" kern="100" dirty="0">
                <a:cs typeface="Times New Roman" panose="02020603050405020304" pitchFamily="18" charset="0"/>
              </a:rPr>
              <a:t>が </a:t>
            </a:r>
            <a:r>
              <a:rPr lang="en-US" altLang="ja-JP" sz="3000" i="1" kern="100" dirty="0">
                <a:cs typeface="Times New Roman" panose="02020603050405020304" pitchFamily="18" charset="0"/>
              </a:rPr>
              <a:t>x</a:t>
            </a:r>
            <a:r>
              <a:rPr lang="ja-JP" altLang="en-US" sz="3000" kern="100" dirty="0">
                <a:cs typeface="Times New Roman" panose="02020603050405020304" pitchFamily="18" charset="0"/>
              </a:rPr>
              <a:t>＝</a:t>
            </a:r>
            <a:r>
              <a:rPr lang="en-US" altLang="ja-JP" sz="3000" i="1" kern="100" dirty="0">
                <a:cs typeface="Times New Roman" panose="02020603050405020304" pitchFamily="18" charset="0"/>
              </a:rPr>
              <a:t>x</a:t>
            </a:r>
            <a:r>
              <a:rPr lang="en-US" altLang="ja-JP" sz="3000" kern="100" baseline="-25000" dirty="0">
                <a:cs typeface="Times New Roman" panose="02020603050405020304" pitchFamily="18" charset="0"/>
              </a:rPr>
              <a:t>0</a:t>
            </a:r>
            <a:r>
              <a:rPr lang="en-US" altLang="ja-JP" sz="3000" kern="100" dirty="0">
                <a:cs typeface="Times New Roman" panose="02020603050405020304" pitchFamily="18" charset="0"/>
              </a:rPr>
              <a:t> </a:t>
            </a:r>
            <a:r>
              <a:rPr lang="ja-JP" altLang="en-US" sz="3000" kern="100" dirty="0">
                <a:cs typeface="Times New Roman" panose="02020603050405020304" pitchFamily="18" charset="0"/>
              </a:rPr>
              <a:t>であった場合，</a:t>
            </a:r>
            <a:endParaRPr lang="en-US" altLang="ja-JP" sz="3000" kern="100" dirty="0">
              <a:cs typeface="Times New Roman" panose="02020603050405020304" pitchFamily="18" charset="0"/>
            </a:endParaRPr>
          </a:p>
          <a:p>
            <a:pPr marL="271463" indent="-271463" algn="just">
              <a:lnSpc>
                <a:spcPts val="4000"/>
              </a:lnSpc>
              <a:tabLst>
                <a:tab pos="271463" algn="l"/>
              </a:tabLst>
            </a:pPr>
            <a:r>
              <a:rPr lang="ja-JP" altLang="en-US" sz="3000" kern="100" dirty="0">
                <a:cs typeface="Times New Roman" panose="02020603050405020304" pitchFamily="18" charset="0"/>
              </a:rPr>
              <a:t>時刻</a:t>
            </a:r>
            <a:r>
              <a:rPr lang="en-US" altLang="ja-JP" sz="3000" i="1" kern="100" dirty="0">
                <a:cs typeface="Times New Roman" panose="02020603050405020304" pitchFamily="18" charset="0"/>
              </a:rPr>
              <a:t>t</a:t>
            </a:r>
            <a:r>
              <a:rPr lang="ja-JP" altLang="en-US" sz="3000" kern="100" dirty="0">
                <a:cs typeface="Times New Roman" panose="02020603050405020304" pitchFamily="18" charset="0"/>
              </a:rPr>
              <a:t>での物体の位置 </a:t>
            </a:r>
            <a:r>
              <a:rPr lang="en-US" altLang="ja-JP" sz="3000" i="1" kern="100" dirty="0">
                <a:cs typeface="Times New Roman" panose="02020603050405020304" pitchFamily="18" charset="0"/>
              </a:rPr>
              <a:t>x </a:t>
            </a:r>
            <a:r>
              <a:rPr lang="ja-JP" altLang="en-US" sz="3000" kern="100" dirty="0">
                <a:cs typeface="Times New Roman" panose="02020603050405020304" pitchFamily="18" charset="0"/>
              </a:rPr>
              <a:t>は</a:t>
            </a:r>
            <a:endParaRPr lang="en-US" altLang="ja-JP" sz="3000" kern="100" dirty="0">
              <a:cs typeface="Times New Roman" panose="02020603050405020304" pitchFamily="18" charset="0"/>
            </a:endParaRPr>
          </a:p>
          <a:p>
            <a:pPr marL="271463" indent="-271463" algn="just">
              <a:lnSpc>
                <a:spcPts val="4000"/>
              </a:lnSpc>
              <a:tabLst>
                <a:tab pos="271463" algn="l"/>
              </a:tabLst>
            </a:pPr>
            <a:r>
              <a:rPr lang="en-US" altLang="ja-JP" sz="3000" b="1" i="1" kern="100" dirty="0">
                <a:cs typeface="Times New Roman" panose="02020603050405020304" pitchFamily="18" charset="0"/>
              </a:rPr>
              <a:t>x</a:t>
            </a:r>
            <a:r>
              <a:rPr lang="ja-JP" altLang="en-US" sz="3000" b="1" kern="100" dirty="0">
                <a:cs typeface="Times New Roman" panose="02020603050405020304" pitchFamily="18" charset="0"/>
              </a:rPr>
              <a:t>＝</a:t>
            </a:r>
            <a:r>
              <a:rPr lang="en-US" altLang="ja-JP" sz="3000" b="1" i="1" kern="100" dirty="0">
                <a:cs typeface="Times New Roman" panose="02020603050405020304" pitchFamily="18" charset="0"/>
              </a:rPr>
              <a:t>x</a:t>
            </a:r>
            <a:r>
              <a:rPr lang="en-US" altLang="ja-JP" sz="3000" b="1" kern="100" baseline="-25000" dirty="0">
                <a:cs typeface="Times New Roman" panose="02020603050405020304" pitchFamily="18" charset="0"/>
              </a:rPr>
              <a:t>0</a:t>
            </a:r>
            <a:r>
              <a:rPr lang="en-US" altLang="ja-JP" sz="3000" b="1" kern="100" dirty="0">
                <a:latin typeface="+mn-ea"/>
                <a:cs typeface="Times New Roman" panose="02020603050405020304" pitchFamily="18" charset="0"/>
              </a:rPr>
              <a:t>+</a:t>
            </a:r>
            <a:r>
              <a:rPr lang="en-US" altLang="ja-JP" sz="3000" b="1" i="1" kern="100" dirty="0">
                <a:cs typeface="Times New Roman" panose="02020603050405020304" pitchFamily="18" charset="0"/>
              </a:rPr>
              <a:t>vt</a:t>
            </a:r>
            <a:r>
              <a:rPr lang="en-US" altLang="ja-JP" sz="3000" b="1" kern="100" dirty="0">
                <a:cs typeface="Times New Roman" panose="02020603050405020304" pitchFamily="18" charset="0"/>
              </a:rPr>
              <a:t> </a:t>
            </a:r>
            <a:r>
              <a:rPr lang="ja-JP" altLang="en-US" sz="3000" kern="100" dirty="0">
                <a:cs typeface="Times New Roman" panose="02020603050405020304" pitchFamily="18" charset="0"/>
              </a:rPr>
              <a:t>となる。</a:t>
            </a:r>
            <a:endParaRPr lang="ja-JP" altLang="en-US" sz="3000" kern="100" dirty="0">
              <a:effectLst/>
              <a:cs typeface="Times New Roman" panose="02020603050405020304" pitchFamily="18" charset="0"/>
            </a:endParaRPr>
          </a:p>
        </p:txBody>
      </p:sp>
    </p:spTree>
    <p:extLst>
      <p:ext uri="{BB962C8B-B14F-4D97-AF65-F5344CB8AC3E}">
        <p14:creationId xmlns:p14="http://schemas.microsoft.com/office/powerpoint/2010/main" val="2178965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txBox="1">
            <a:spLocks/>
          </p:cNvSpPr>
          <p:nvPr/>
        </p:nvSpPr>
        <p:spPr>
          <a:xfrm>
            <a:off x="0" y="0"/>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2000" dirty="0">
              <a:latin typeface="+mn-ea"/>
              <a:ea typeface="+mn-ea"/>
            </a:endParaRPr>
          </a:p>
        </p:txBody>
      </p:sp>
      <p:sp>
        <p:nvSpPr>
          <p:cNvPr id="22" name="タイトル 1">
            <a:extLst>
              <a:ext uri="{FF2B5EF4-FFF2-40B4-BE49-F238E27FC236}">
                <a16:creationId xmlns:a16="http://schemas.microsoft.com/office/drawing/2014/main" id="{C0FA5EB3-3EF3-4D95-A310-51F2B49360EC}"/>
              </a:ext>
            </a:extLst>
          </p:cNvPr>
          <p:cNvSpPr txBox="1">
            <a:spLocks/>
          </p:cNvSpPr>
          <p:nvPr/>
        </p:nvSpPr>
        <p:spPr>
          <a:xfrm>
            <a:off x="1654434" y="566057"/>
            <a:ext cx="5240215" cy="709079"/>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latin typeface="+mn-ea"/>
                <a:ea typeface="+mn-ea"/>
              </a:rPr>
              <a:t>この節の振り返り</a:t>
            </a:r>
          </a:p>
        </p:txBody>
      </p:sp>
      <p:sp>
        <p:nvSpPr>
          <p:cNvPr id="9" name="スライド番号プレースホルダー 8">
            <a:extLst>
              <a:ext uri="{FF2B5EF4-FFF2-40B4-BE49-F238E27FC236}">
                <a16:creationId xmlns:a16="http://schemas.microsoft.com/office/drawing/2014/main" id="{58C639FB-8A2B-4B7F-9979-F470F104D7DA}"/>
              </a:ext>
            </a:extLst>
          </p:cNvPr>
          <p:cNvSpPr>
            <a:spLocks noGrp="1"/>
          </p:cNvSpPr>
          <p:nvPr>
            <p:ph type="sldNum" sz="quarter" idx="4"/>
          </p:nvPr>
        </p:nvSpPr>
        <p:spPr/>
        <p:txBody>
          <a:bodyPr/>
          <a:lstStyle/>
          <a:p>
            <a:fld id="{C75C2A70-30D0-4958-BD5F-ACCF7D005EE8}" type="slidenum">
              <a:rPr lang="ja-JP" altLang="en-US" smtClean="0"/>
              <a:pPr/>
              <a:t>42</a:t>
            </a:fld>
            <a:endParaRPr lang="ja-JP" altLang="en-US" dirty="0"/>
          </a:p>
        </p:txBody>
      </p:sp>
      <p:grpSp>
        <p:nvGrpSpPr>
          <p:cNvPr id="3" name="グループ化 2">
            <a:extLst>
              <a:ext uri="{FF2B5EF4-FFF2-40B4-BE49-F238E27FC236}">
                <a16:creationId xmlns:a16="http://schemas.microsoft.com/office/drawing/2014/main" id="{7B1CDBC1-E5DF-4438-8B25-3A80C3B665AA}"/>
              </a:ext>
            </a:extLst>
          </p:cNvPr>
          <p:cNvGrpSpPr/>
          <p:nvPr/>
        </p:nvGrpSpPr>
        <p:grpSpPr>
          <a:xfrm>
            <a:off x="491099" y="5520267"/>
            <a:ext cx="11209801" cy="480550"/>
            <a:chOff x="491099" y="5520267"/>
            <a:chExt cx="11209801" cy="480550"/>
          </a:xfrm>
        </p:grpSpPr>
        <p:cxnSp>
          <p:nvCxnSpPr>
            <p:cNvPr id="13" name="直線コネクタ 12">
              <a:extLst>
                <a:ext uri="{FF2B5EF4-FFF2-40B4-BE49-F238E27FC236}">
                  <a16:creationId xmlns:a16="http://schemas.microsoft.com/office/drawing/2014/main" id="{272D4623-591F-44E2-BAEB-F966F29797E9}"/>
                </a:ext>
              </a:extLst>
            </p:cNvPr>
            <p:cNvCxnSpPr>
              <a:cxnSpLocks/>
            </p:cNvCxnSpPr>
            <p:nvPr/>
          </p:nvCxnSpPr>
          <p:spPr>
            <a:xfrm>
              <a:off x="491099" y="6000817"/>
              <a:ext cx="11209801"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1C88F3E-7135-46A3-AA87-3C0851035347}"/>
                </a:ext>
              </a:extLst>
            </p:cNvPr>
            <p:cNvCxnSpPr>
              <a:cxnSpLocks/>
            </p:cNvCxnSpPr>
            <p:nvPr/>
          </p:nvCxnSpPr>
          <p:spPr>
            <a:xfrm flipV="1">
              <a:off x="498425" y="5520267"/>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1575AA3-D9DD-4368-9D14-8DD64DE0989A}"/>
                </a:ext>
              </a:extLst>
            </p:cNvPr>
            <p:cNvCxnSpPr>
              <a:cxnSpLocks/>
            </p:cNvCxnSpPr>
            <p:nvPr/>
          </p:nvCxnSpPr>
          <p:spPr>
            <a:xfrm flipV="1">
              <a:off x="11684031" y="5520267"/>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grpSp>
      <p:cxnSp>
        <p:nvCxnSpPr>
          <p:cNvPr id="6" name="直線コネクタ 5">
            <a:extLst>
              <a:ext uri="{FF2B5EF4-FFF2-40B4-BE49-F238E27FC236}">
                <a16:creationId xmlns:a16="http://schemas.microsoft.com/office/drawing/2014/main" id="{BA5418FA-34AB-427E-82F8-E67975F217EB}"/>
              </a:ext>
            </a:extLst>
          </p:cNvPr>
          <p:cNvCxnSpPr>
            <a:cxnSpLocks/>
          </p:cNvCxnSpPr>
          <p:nvPr/>
        </p:nvCxnSpPr>
        <p:spPr>
          <a:xfrm>
            <a:off x="516531" y="569407"/>
            <a:ext cx="11054147"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737B794-26EB-4348-AF47-9C02E30B5890}"/>
              </a:ext>
            </a:extLst>
          </p:cNvPr>
          <p:cNvCxnSpPr>
            <a:cxnSpLocks/>
          </p:cNvCxnSpPr>
          <p:nvPr/>
        </p:nvCxnSpPr>
        <p:spPr>
          <a:xfrm>
            <a:off x="516531" y="1197293"/>
            <a:ext cx="11105069" cy="0"/>
          </a:xfrm>
          <a:prstGeom prst="line">
            <a:avLst/>
          </a:prstGeom>
          <a:ln w="28575">
            <a:solidFill>
              <a:srgbClr val="0077C3"/>
            </a:solidFill>
            <a:prstDash val="sysDash"/>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345926F7-E64F-7D42-9CA2-F14D3822C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531" y="307784"/>
            <a:ext cx="1170678" cy="1120862"/>
          </a:xfrm>
          <a:prstGeom prst="rect">
            <a:avLst/>
          </a:prstGeom>
        </p:spPr>
      </p:pic>
      <p:grpSp>
        <p:nvGrpSpPr>
          <p:cNvPr id="2" name="グループ化 1">
            <a:extLst>
              <a:ext uri="{FF2B5EF4-FFF2-40B4-BE49-F238E27FC236}">
                <a16:creationId xmlns:a16="http://schemas.microsoft.com/office/drawing/2014/main" id="{896EFA5D-4CED-45A1-9F4E-52E047396FC2}"/>
              </a:ext>
            </a:extLst>
          </p:cNvPr>
          <p:cNvGrpSpPr/>
          <p:nvPr/>
        </p:nvGrpSpPr>
        <p:grpSpPr>
          <a:xfrm>
            <a:off x="516984" y="307783"/>
            <a:ext cx="1170678" cy="1120862"/>
            <a:chOff x="4898387" y="932318"/>
            <a:chExt cx="1170678" cy="1120862"/>
          </a:xfrm>
        </p:grpSpPr>
        <p:pic>
          <p:nvPicPr>
            <p:cNvPr id="5" name="図 4">
              <a:extLst>
                <a:ext uri="{FF2B5EF4-FFF2-40B4-BE49-F238E27FC236}">
                  <a16:creationId xmlns:a16="http://schemas.microsoft.com/office/drawing/2014/main" id="{E8AD3D08-E397-844C-9F7A-78ABD81A0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387" y="932318"/>
              <a:ext cx="1170678" cy="1120862"/>
            </a:xfrm>
            <a:prstGeom prst="rect">
              <a:avLst/>
            </a:prstGeom>
          </p:spPr>
        </p:pic>
        <p:sp>
          <p:nvSpPr>
            <p:cNvPr id="24" name="正方形/長方形 23">
              <a:extLst>
                <a:ext uri="{FF2B5EF4-FFF2-40B4-BE49-F238E27FC236}">
                  <a16:creationId xmlns:a16="http://schemas.microsoft.com/office/drawing/2014/main" id="{26050EEF-08FC-4A45-AEFC-3697FC753610}"/>
                </a:ext>
              </a:extLst>
            </p:cNvPr>
            <p:cNvSpPr/>
            <p:nvPr/>
          </p:nvSpPr>
          <p:spPr>
            <a:xfrm>
              <a:off x="5246730" y="1096623"/>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１</a:t>
              </a:r>
            </a:p>
          </p:txBody>
        </p:sp>
      </p:grpSp>
      <p:sp>
        <p:nvSpPr>
          <p:cNvPr id="33" name="テキスト ボックス 32">
            <a:extLst>
              <a:ext uri="{FF2B5EF4-FFF2-40B4-BE49-F238E27FC236}">
                <a16:creationId xmlns:a16="http://schemas.microsoft.com/office/drawing/2014/main" id="{6DA2075A-EEE8-4B4A-A7D3-23BD0007EEAE}"/>
              </a:ext>
            </a:extLst>
          </p:cNvPr>
          <p:cNvSpPr txBox="1"/>
          <p:nvPr/>
        </p:nvSpPr>
        <p:spPr>
          <a:xfrm>
            <a:off x="823578" y="1563274"/>
            <a:ext cx="10741824" cy="2644314"/>
          </a:xfrm>
          <a:prstGeom prst="rect">
            <a:avLst/>
          </a:prstGeom>
          <a:noFill/>
        </p:spPr>
        <p:txBody>
          <a:bodyPr wrap="square" rtlCol="0">
            <a:spAutoFit/>
          </a:bodyPr>
          <a:lstStyle/>
          <a:p>
            <a:pPr algn="just">
              <a:lnSpc>
                <a:spcPts val="3500"/>
              </a:lnSpc>
              <a:spcBef>
                <a:spcPts val="1200"/>
              </a:spcBef>
            </a:pPr>
            <a:r>
              <a:rPr lang="ja-JP" altLang="en-US" sz="3200" kern="100" dirty="0">
                <a:solidFill>
                  <a:srgbClr val="4C8FC0"/>
                </a:solidFill>
                <a:latin typeface="Century Schoolbook" panose="02040604050505020304" pitchFamily="18" charset="0"/>
                <a:cs typeface="Times New Roman" panose="02020603050405020304" pitchFamily="18" charset="0"/>
              </a:rPr>
              <a:t>●</a:t>
            </a:r>
            <a:r>
              <a:rPr lang="en-US" altLang="ja-JP" sz="3200" kern="100" dirty="0">
                <a:latin typeface="Century Schoolbook" panose="02040604050505020304" pitchFamily="18" charset="0"/>
                <a:cs typeface="Times New Roman" panose="02020603050405020304" pitchFamily="18" charset="0"/>
              </a:rPr>
              <a:t>〔</a:t>
            </a:r>
            <a:r>
              <a:rPr lang="ja-JP" altLang="en-US" sz="3200" b="1" kern="100" dirty="0">
                <a:solidFill>
                  <a:srgbClr val="FF0000"/>
                </a:solidFill>
                <a:latin typeface="Century Schoolbook" panose="02040604050505020304" pitchFamily="18" charset="0"/>
                <a:cs typeface="Times New Roman" panose="02020603050405020304" pitchFamily="18" charset="0"/>
              </a:rPr>
              <a:t>速さ</a:t>
            </a:r>
            <a:r>
              <a:rPr lang="en-US" altLang="ja-JP" sz="3200" kern="100" dirty="0">
                <a:latin typeface="Century Schoolbook" panose="02040604050505020304" pitchFamily="18" charset="0"/>
                <a:cs typeface="Times New Roman" panose="02020603050405020304" pitchFamily="18" charset="0"/>
              </a:rPr>
              <a:t>〕</a:t>
            </a:r>
            <a:r>
              <a:rPr lang="ja-JP" altLang="en-US" sz="3200" kern="100" dirty="0">
                <a:latin typeface="Century Schoolbook" panose="02040604050505020304" pitchFamily="18" charset="0"/>
                <a:cs typeface="Times New Roman" panose="02020603050405020304" pitchFamily="18" charset="0"/>
              </a:rPr>
              <a:t>は単位時間あたりの移動距離，</a:t>
            </a:r>
            <a:r>
              <a:rPr lang="en-US" altLang="ja-JP" sz="3200" kern="100" dirty="0">
                <a:latin typeface="Century Schoolbook" panose="02040604050505020304" pitchFamily="18" charset="0"/>
                <a:cs typeface="Times New Roman" panose="02020603050405020304" pitchFamily="18" charset="0"/>
              </a:rPr>
              <a:t>〔</a:t>
            </a:r>
            <a:r>
              <a:rPr lang="ja-JP" altLang="en-US" sz="3200" b="1" kern="100" dirty="0">
                <a:solidFill>
                  <a:srgbClr val="FF0000"/>
                </a:solidFill>
                <a:latin typeface="Century Schoolbook" panose="02040604050505020304" pitchFamily="18" charset="0"/>
                <a:cs typeface="Times New Roman" panose="02020603050405020304" pitchFamily="18" charset="0"/>
              </a:rPr>
              <a:t>速度</a:t>
            </a:r>
            <a:r>
              <a:rPr lang="en-US" altLang="ja-JP" sz="3200" kern="100" dirty="0">
                <a:latin typeface="Century Schoolbook" panose="02040604050505020304" pitchFamily="18" charset="0"/>
                <a:cs typeface="Times New Roman" panose="02020603050405020304" pitchFamily="18" charset="0"/>
              </a:rPr>
              <a:t>〕</a:t>
            </a:r>
            <a:r>
              <a:rPr lang="ja-JP" altLang="en-US" sz="3200" kern="100" dirty="0">
                <a:latin typeface="Century Schoolbook" panose="02040604050505020304" pitchFamily="18" charset="0"/>
                <a:cs typeface="Times New Roman" panose="02020603050405020304" pitchFamily="18" charset="0"/>
              </a:rPr>
              <a:t>は単位時間あたりの変位を表す。</a:t>
            </a:r>
          </a:p>
          <a:p>
            <a:pPr algn="just">
              <a:lnSpc>
                <a:spcPts val="3500"/>
              </a:lnSpc>
              <a:spcBef>
                <a:spcPts val="1200"/>
              </a:spcBef>
            </a:pPr>
            <a:r>
              <a:rPr lang="ja-JP" altLang="en-US" sz="3200" kern="100" dirty="0">
                <a:solidFill>
                  <a:srgbClr val="4C8FC0"/>
                </a:solidFill>
                <a:latin typeface="Century Schoolbook" panose="02040604050505020304" pitchFamily="18" charset="0"/>
                <a:cs typeface="Times New Roman" panose="02020603050405020304" pitchFamily="18" charset="0"/>
              </a:rPr>
              <a:t>●</a:t>
            </a:r>
            <a:r>
              <a:rPr lang="en-US" altLang="ja-JP" sz="3200" kern="100" dirty="0">
                <a:latin typeface="Century Schoolbook" panose="02040604050505020304" pitchFamily="18" charset="0"/>
                <a:cs typeface="Times New Roman" panose="02020603050405020304" pitchFamily="18" charset="0"/>
              </a:rPr>
              <a:t>〔</a:t>
            </a:r>
            <a:r>
              <a:rPr lang="ja-JP" altLang="en-US" sz="3200" b="1" kern="100" dirty="0">
                <a:solidFill>
                  <a:srgbClr val="FF0000"/>
                </a:solidFill>
                <a:latin typeface="Century Schoolbook" panose="02040604050505020304" pitchFamily="18" charset="0"/>
                <a:cs typeface="Times New Roman" panose="02020603050405020304" pitchFamily="18" charset="0"/>
              </a:rPr>
              <a:t>等速直線運動</a:t>
            </a:r>
            <a:r>
              <a:rPr lang="en-US" altLang="ja-JP" sz="3200" kern="100" dirty="0">
                <a:latin typeface="Century Schoolbook" panose="02040604050505020304" pitchFamily="18" charset="0"/>
                <a:cs typeface="Times New Roman" panose="02020603050405020304" pitchFamily="18" charset="0"/>
              </a:rPr>
              <a:t>〕</a:t>
            </a:r>
            <a:r>
              <a:rPr lang="ja-JP" altLang="en-US" sz="3200" kern="100" dirty="0">
                <a:latin typeface="Century Schoolbook" panose="02040604050505020304" pitchFamily="18" charset="0"/>
                <a:cs typeface="Times New Roman" panose="02020603050405020304" pitchFamily="18" charset="0"/>
              </a:rPr>
              <a:t>は，一定の速さで直線上を進む運動で，</a:t>
            </a:r>
            <a:r>
              <a:rPr lang="en-US" altLang="ja-JP" sz="3200" i="1" kern="100" dirty="0">
                <a:latin typeface="Century Schoolbook" panose="02040604050505020304" pitchFamily="18" charset="0"/>
                <a:cs typeface="Times New Roman" panose="02020603050405020304" pitchFamily="18" charset="0"/>
              </a:rPr>
              <a:t>x</a:t>
            </a:r>
            <a:r>
              <a:rPr lang="ja-JP" altLang="en-US" sz="3200" i="1" kern="100" dirty="0">
                <a:latin typeface="Century Schoolbook" panose="02040604050505020304" pitchFamily="18" charset="0"/>
                <a:cs typeface="Times New Roman" panose="02020603050405020304" pitchFamily="18" charset="0"/>
              </a:rPr>
              <a:t> </a:t>
            </a:r>
            <a:r>
              <a:rPr lang="en-US" altLang="ja-JP" sz="3200" kern="100" dirty="0">
                <a:latin typeface="Century Schoolbook" panose="02040604050505020304" pitchFamily="18" charset="0"/>
                <a:cs typeface="Times New Roman" panose="02020603050405020304" pitchFamily="18" charset="0"/>
              </a:rPr>
              <a:t>= </a:t>
            </a:r>
            <a:r>
              <a:rPr lang="en-US" altLang="ja-JP" sz="3200" i="1" kern="100" dirty="0">
                <a:latin typeface="Century Schoolbook" panose="02040604050505020304" pitchFamily="18" charset="0"/>
                <a:cs typeface="Times New Roman" panose="02020603050405020304" pitchFamily="18" charset="0"/>
              </a:rPr>
              <a:t>vt</a:t>
            </a:r>
            <a:r>
              <a:rPr lang="en-US" altLang="ja-JP" sz="3200" kern="100" dirty="0">
                <a:latin typeface="Century Schoolbook" panose="02040604050505020304" pitchFamily="18" charset="0"/>
                <a:cs typeface="Times New Roman" panose="02020603050405020304" pitchFamily="18" charset="0"/>
              </a:rPr>
              <a:t> </a:t>
            </a:r>
            <a:r>
              <a:rPr lang="ja-JP" altLang="en-US" sz="3200" kern="100" dirty="0">
                <a:latin typeface="Century Schoolbook" panose="02040604050505020304" pitchFamily="18" charset="0"/>
                <a:cs typeface="Times New Roman" panose="02020603050405020304" pitchFamily="18" charset="0"/>
              </a:rPr>
              <a:t>と表すことができる。</a:t>
            </a:r>
          </a:p>
          <a:p>
            <a:pPr algn="just">
              <a:lnSpc>
                <a:spcPts val="3500"/>
              </a:lnSpc>
              <a:spcBef>
                <a:spcPts val="1200"/>
              </a:spcBef>
            </a:pPr>
            <a:r>
              <a:rPr lang="en-US" altLang="ja-JP" sz="3200" kern="100" dirty="0">
                <a:latin typeface="Century Schoolbook" panose="02040604050505020304" pitchFamily="18" charset="0"/>
                <a:cs typeface="Times New Roman" panose="02020603050405020304" pitchFamily="18" charset="0"/>
              </a:rPr>
              <a:t>(</a:t>
            </a:r>
            <a:r>
              <a:rPr lang="en-US" altLang="ja-JP" sz="3200" i="1" kern="100" dirty="0">
                <a:latin typeface="Century Schoolbook" panose="02040604050505020304" pitchFamily="18" charset="0"/>
                <a:cs typeface="Times New Roman" panose="02020603050405020304" pitchFamily="18" charset="0"/>
              </a:rPr>
              <a:t>x</a:t>
            </a:r>
            <a:r>
              <a:rPr lang="ja-JP" altLang="en-US" sz="3200" kern="100" dirty="0">
                <a:latin typeface="Century Schoolbook" panose="02040604050505020304" pitchFamily="18" charset="0"/>
                <a:cs typeface="Times New Roman" panose="02020603050405020304" pitchFamily="18" charset="0"/>
              </a:rPr>
              <a:t>：移動距離，</a:t>
            </a:r>
            <a:r>
              <a:rPr lang="en-US" altLang="ja-JP" sz="3200" i="1" kern="100" dirty="0">
                <a:latin typeface="Century Schoolbook" panose="02040604050505020304" pitchFamily="18" charset="0"/>
                <a:cs typeface="Times New Roman" panose="02020603050405020304" pitchFamily="18" charset="0"/>
              </a:rPr>
              <a:t>v</a:t>
            </a:r>
            <a:r>
              <a:rPr lang="ja-JP" altLang="en-US" sz="3200" kern="100" dirty="0">
                <a:latin typeface="Century Schoolbook" panose="02040604050505020304" pitchFamily="18" charset="0"/>
                <a:cs typeface="Times New Roman" panose="02020603050405020304" pitchFamily="18" charset="0"/>
              </a:rPr>
              <a:t>：速さ，</a:t>
            </a:r>
            <a:r>
              <a:rPr lang="en-US" altLang="ja-JP" sz="3200" i="1" kern="100" dirty="0">
                <a:latin typeface="Century Schoolbook" panose="02040604050505020304" pitchFamily="18" charset="0"/>
                <a:cs typeface="Times New Roman" panose="02020603050405020304" pitchFamily="18" charset="0"/>
              </a:rPr>
              <a:t>t</a:t>
            </a:r>
            <a:r>
              <a:rPr lang="ja-JP" altLang="en-US" sz="3200" kern="100" dirty="0">
                <a:latin typeface="Century Schoolbook" panose="02040604050505020304" pitchFamily="18" charset="0"/>
                <a:cs typeface="Times New Roman" panose="02020603050405020304" pitchFamily="18" charset="0"/>
              </a:rPr>
              <a:t>：経過時間</a:t>
            </a:r>
            <a:r>
              <a:rPr lang="en-US" altLang="ja-JP" sz="3200" kern="100" dirty="0">
                <a:latin typeface="Century Schoolbook" panose="02040604050505020304" pitchFamily="18" charset="0"/>
                <a:cs typeface="Times New Roman" panose="02020603050405020304" pitchFamily="18" charset="0"/>
              </a:rPr>
              <a:t>) </a:t>
            </a:r>
          </a:p>
        </p:txBody>
      </p:sp>
    </p:spTree>
    <p:extLst>
      <p:ext uri="{BB962C8B-B14F-4D97-AF65-F5344CB8AC3E}">
        <p14:creationId xmlns:p14="http://schemas.microsoft.com/office/powerpoint/2010/main" val="4294957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DB4C8B0D-0F06-4BB3-80CF-6B2FFF03AE37}"/>
              </a:ext>
            </a:extLst>
          </p:cNvPr>
          <p:cNvSpPr txBox="1"/>
          <p:nvPr/>
        </p:nvSpPr>
        <p:spPr>
          <a:xfrm>
            <a:off x="823578" y="1563275"/>
            <a:ext cx="10505682" cy="1592744"/>
          </a:xfrm>
          <a:prstGeom prst="rect">
            <a:avLst/>
          </a:prstGeom>
          <a:noFill/>
        </p:spPr>
        <p:txBody>
          <a:bodyPr wrap="square" rtlCol="0">
            <a:spAutoFit/>
          </a:bodyPr>
          <a:lstStyle/>
          <a:p>
            <a:pPr algn="just">
              <a:lnSpc>
                <a:spcPts val="3500"/>
              </a:lnSpc>
              <a:spcBef>
                <a:spcPts val="1200"/>
              </a:spcBef>
            </a:pPr>
            <a:r>
              <a:rPr lang="en-US" altLang="ja-JP" sz="3200" kern="100" dirty="0">
                <a:solidFill>
                  <a:srgbClr val="4C8FC0"/>
                </a:solidFill>
                <a:latin typeface="Century Schoolbook" panose="02040604050505020304" pitchFamily="18" charset="0"/>
                <a:cs typeface="Times New Roman" panose="02020603050405020304" pitchFamily="18" charset="0"/>
              </a:rPr>
              <a:t>◆ Challenge</a:t>
            </a:r>
          </a:p>
          <a:p>
            <a:pPr algn="just">
              <a:lnSpc>
                <a:spcPts val="3500"/>
              </a:lnSpc>
              <a:spcBef>
                <a:spcPts val="1200"/>
              </a:spcBef>
            </a:pPr>
            <a:r>
              <a:rPr lang="ja-JP" altLang="en-US" sz="3200" b="1" kern="100" dirty="0">
                <a:solidFill>
                  <a:srgbClr val="4C8FC0"/>
                </a:solidFill>
                <a:latin typeface="Century Schoolbook" panose="02040604050505020304" pitchFamily="18" charset="0"/>
                <a:cs typeface="Times New Roman" panose="02020603050405020304" pitchFamily="18" charset="0"/>
              </a:rPr>
              <a:t>□</a:t>
            </a:r>
            <a:r>
              <a:rPr lang="ja-JP" altLang="en-US" sz="3200" kern="100" dirty="0">
                <a:latin typeface="Century Schoolbook" panose="02040604050505020304" pitchFamily="18" charset="0"/>
                <a:cs typeface="Times New Roman" panose="02020603050405020304" pitchFamily="18" charset="0"/>
              </a:rPr>
              <a:t>運動を表すとき「速さ」ではなく「速度」が必要になるのはどんなときか，具体例を考えよう。</a:t>
            </a:r>
            <a:endParaRPr lang="en-US" altLang="ja-JP" sz="3200" kern="100" dirty="0">
              <a:latin typeface="Century Schoolbook" panose="02040604050505020304" pitchFamily="18" charset="0"/>
              <a:cs typeface="Times New Roman" panose="02020603050405020304" pitchFamily="18" charset="0"/>
            </a:endParaRPr>
          </a:p>
        </p:txBody>
      </p:sp>
      <p:sp>
        <p:nvSpPr>
          <p:cNvPr id="16" name="タイトル 1"/>
          <p:cNvSpPr txBox="1">
            <a:spLocks/>
          </p:cNvSpPr>
          <p:nvPr/>
        </p:nvSpPr>
        <p:spPr>
          <a:xfrm>
            <a:off x="0" y="0"/>
            <a:ext cx="6026727" cy="56605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2000" dirty="0">
              <a:latin typeface="+mn-ea"/>
              <a:ea typeface="+mn-ea"/>
            </a:endParaRPr>
          </a:p>
        </p:txBody>
      </p:sp>
      <p:sp>
        <p:nvSpPr>
          <p:cNvPr id="22" name="タイトル 1">
            <a:extLst>
              <a:ext uri="{FF2B5EF4-FFF2-40B4-BE49-F238E27FC236}">
                <a16:creationId xmlns:a16="http://schemas.microsoft.com/office/drawing/2014/main" id="{C0FA5EB3-3EF3-4D95-A310-51F2B49360EC}"/>
              </a:ext>
            </a:extLst>
          </p:cNvPr>
          <p:cNvSpPr txBox="1">
            <a:spLocks/>
          </p:cNvSpPr>
          <p:nvPr/>
        </p:nvSpPr>
        <p:spPr>
          <a:xfrm>
            <a:off x="1654434" y="566057"/>
            <a:ext cx="5240215" cy="709079"/>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latin typeface="+mn-ea"/>
                <a:ea typeface="+mn-ea"/>
              </a:rPr>
              <a:t>この節の振り返り</a:t>
            </a:r>
          </a:p>
        </p:txBody>
      </p:sp>
      <p:sp>
        <p:nvSpPr>
          <p:cNvPr id="9" name="スライド番号プレースホルダー 8">
            <a:extLst>
              <a:ext uri="{FF2B5EF4-FFF2-40B4-BE49-F238E27FC236}">
                <a16:creationId xmlns:a16="http://schemas.microsoft.com/office/drawing/2014/main" id="{58C639FB-8A2B-4B7F-9979-F470F104D7DA}"/>
              </a:ext>
            </a:extLst>
          </p:cNvPr>
          <p:cNvSpPr>
            <a:spLocks noGrp="1"/>
          </p:cNvSpPr>
          <p:nvPr>
            <p:ph type="sldNum" sz="quarter" idx="4"/>
          </p:nvPr>
        </p:nvSpPr>
        <p:spPr/>
        <p:txBody>
          <a:bodyPr/>
          <a:lstStyle/>
          <a:p>
            <a:fld id="{C75C2A70-30D0-4958-BD5F-ACCF7D005EE8}" type="slidenum">
              <a:rPr lang="ja-JP" altLang="en-US" smtClean="0"/>
              <a:pPr/>
              <a:t>43</a:t>
            </a:fld>
            <a:endParaRPr lang="ja-JP" altLang="en-US" dirty="0"/>
          </a:p>
        </p:txBody>
      </p:sp>
      <p:grpSp>
        <p:nvGrpSpPr>
          <p:cNvPr id="3" name="グループ化 2">
            <a:extLst>
              <a:ext uri="{FF2B5EF4-FFF2-40B4-BE49-F238E27FC236}">
                <a16:creationId xmlns:a16="http://schemas.microsoft.com/office/drawing/2014/main" id="{96B9650B-FA7D-43DB-9C2B-4D166DCE9A1B}"/>
              </a:ext>
            </a:extLst>
          </p:cNvPr>
          <p:cNvGrpSpPr/>
          <p:nvPr/>
        </p:nvGrpSpPr>
        <p:grpSpPr>
          <a:xfrm>
            <a:off x="491099" y="5916565"/>
            <a:ext cx="11209801" cy="480550"/>
            <a:chOff x="491099" y="5916565"/>
            <a:chExt cx="11209801" cy="480550"/>
          </a:xfrm>
        </p:grpSpPr>
        <p:cxnSp>
          <p:nvCxnSpPr>
            <p:cNvPr id="13" name="直線コネクタ 12">
              <a:extLst>
                <a:ext uri="{FF2B5EF4-FFF2-40B4-BE49-F238E27FC236}">
                  <a16:creationId xmlns:a16="http://schemas.microsoft.com/office/drawing/2014/main" id="{272D4623-591F-44E2-BAEB-F966F29797E9}"/>
                </a:ext>
              </a:extLst>
            </p:cNvPr>
            <p:cNvCxnSpPr>
              <a:cxnSpLocks/>
            </p:cNvCxnSpPr>
            <p:nvPr/>
          </p:nvCxnSpPr>
          <p:spPr>
            <a:xfrm>
              <a:off x="491099" y="6397115"/>
              <a:ext cx="11209801"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C1C88F3E-7135-46A3-AA87-3C0851035347}"/>
                </a:ext>
              </a:extLst>
            </p:cNvPr>
            <p:cNvCxnSpPr>
              <a:cxnSpLocks/>
            </p:cNvCxnSpPr>
            <p:nvPr/>
          </p:nvCxnSpPr>
          <p:spPr>
            <a:xfrm flipV="1">
              <a:off x="498425" y="5916565"/>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E1575AA3-D9DD-4368-9D14-8DD64DE0989A}"/>
                </a:ext>
              </a:extLst>
            </p:cNvPr>
            <p:cNvCxnSpPr>
              <a:cxnSpLocks/>
            </p:cNvCxnSpPr>
            <p:nvPr/>
          </p:nvCxnSpPr>
          <p:spPr>
            <a:xfrm flipV="1">
              <a:off x="11684031" y="5916565"/>
              <a:ext cx="0" cy="48055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grpSp>
      <p:cxnSp>
        <p:nvCxnSpPr>
          <p:cNvPr id="6" name="直線コネクタ 5">
            <a:extLst>
              <a:ext uri="{FF2B5EF4-FFF2-40B4-BE49-F238E27FC236}">
                <a16:creationId xmlns:a16="http://schemas.microsoft.com/office/drawing/2014/main" id="{BA5418FA-34AB-427E-82F8-E67975F217EB}"/>
              </a:ext>
            </a:extLst>
          </p:cNvPr>
          <p:cNvCxnSpPr>
            <a:cxnSpLocks/>
          </p:cNvCxnSpPr>
          <p:nvPr/>
        </p:nvCxnSpPr>
        <p:spPr>
          <a:xfrm>
            <a:off x="516531" y="569407"/>
            <a:ext cx="11054147" cy="0"/>
          </a:xfrm>
          <a:prstGeom prst="line">
            <a:avLst/>
          </a:prstGeom>
          <a:ln w="285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737B794-26EB-4348-AF47-9C02E30B5890}"/>
              </a:ext>
            </a:extLst>
          </p:cNvPr>
          <p:cNvCxnSpPr>
            <a:cxnSpLocks/>
          </p:cNvCxnSpPr>
          <p:nvPr/>
        </p:nvCxnSpPr>
        <p:spPr>
          <a:xfrm>
            <a:off x="516531" y="1197293"/>
            <a:ext cx="11105069" cy="0"/>
          </a:xfrm>
          <a:prstGeom prst="line">
            <a:avLst/>
          </a:prstGeom>
          <a:ln w="28575">
            <a:solidFill>
              <a:srgbClr val="0077C3"/>
            </a:solidFill>
            <a:prstDash val="sysDash"/>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345926F7-E64F-7D42-9CA2-F14D3822C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531" y="307784"/>
            <a:ext cx="1170678" cy="1120862"/>
          </a:xfrm>
          <a:prstGeom prst="rect">
            <a:avLst/>
          </a:prstGeom>
        </p:spPr>
      </p:pic>
      <p:grpSp>
        <p:nvGrpSpPr>
          <p:cNvPr id="2" name="グループ化 1">
            <a:extLst>
              <a:ext uri="{FF2B5EF4-FFF2-40B4-BE49-F238E27FC236}">
                <a16:creationId xmlns:a16="http://schemas.microsoft.com/office/drawing/2014/main" id="{896EFA5D-4CED-45A1-9F4E-52E047396FC2}"/>
              </a:ext>
            </a:extLst>
          </p:cNvPr>
          <p:cNvGrpSpPr/>
          <p:nvPr/>
        </p:nvGrpSpPr>
        <p:grpSpPr>
          <a:xfrm>
            <a:off x="516984" y="307783"/>
            <a:ext cx="1170678" cy="1120862"/>
            <a:chOff x="4898387" y="932318"/>
            <a:chExt cx="1170678" cy="1120862"/>
          </a:xfrm>
        </p:grpSpPr>
        <p:pic>
          <p:nvPicPr>
            <p:cNvPr id="5" name="図 4">
              <a:extLst>
                <a:ext uri="{FF2B5EF4-FFF2-40B4-BE49-F238E27FC236}">
                  <a16:creationId xmlns:a16="http://schemas.microsoft.com/office/drawing/2014/main" id="{E8AD3D08-E397-844C-9F7A-78ABD81A0D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387" y="932318"/>
              <a:ext cx="1170678" cy="1120862"/>
            </a:xfrm>
            <a:prstGeom prst="rect">
              <a:avLst/>
            </a:prstGeom>
          </p:spPr>
        </p:pic>
        <p:sp>
          <p:nvSpPr>
            <p:cNvPr id="24" name="正方形/長方形 23">
              <a:extLst>
                <a:ext uri="{FF2B5EF4-FFF2-40B4-BE49-F238E27FC236}">
                  <a16:creationId xmlns:a16="http://schemas.microsoft.com/office/drawing/2014/main" id="{26050EEF-08FC-4A45-AEFC-3697FC753610}"/>
                </a:ext>
              </a:extLst>
            </p:cNvPr>
            <p:cNvSpPr/>
            <p:nvPr/>
          </p:nvSpPr>
          <p:spPr>
            <a:xfrm>
              <a:off x="5246730" y="1096623"/>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１</a:t>
              </a:r>
            </a:p>
          </p:txBody>
        </p:sp>
      </p:grpSp>
      <p:pic>
        <p:nvPicPr>
          <p:cNvPr id="32" name="図 31">
            <a:extLst>
              <a:ext uri="{FF2B5EF4-FFF2-40B4-BE49-F238E27FC236}">
                <a16:creationId xmlns:a16="http://schemas.microsoft.com/office/drawing/2014/main" id="{508F2D6A-78C7-486F-8EE5-F6C8476066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737" y="3797085"/>
            <a:ext cx="755116" cy="385424"/>
          </a:xfrm>
          <a:prstGeom prst="rect">
            <a:avLst/>
          </a:prstGeom>
        </p:spPr>
      </p:pic>
      <p:sp>
        <p:nvSpPr>
          <p:cNvPr id="20" name="テキスト ボックス 19">
            <a:extLst>
              <a:ext uri="{FF2B5EF4-FFF2-40B4-BE49-F238E27FC236}">
                <a16:creationId xmlns:a16="http://schemas.microsoft.com/office/drawing/2014/main" id="{223E14F2-1F99-4EEC-BA49-5D7B63A0F629}"/>
              </a:ext>
            </a:extLst>
          </p:cNvPr>
          <p:cNvSpPr txBox="1"/>
          <p:nvPr/>
        </p:nvSpPr>
        <p:spPr>
          <a:xfrm>
            <a:off x="823578" y="3808515"/>
            <a:ext cx="10505682" cy="2336537"/>
          </a:xfrm>
          <a:prstGeom prst="rect">
            <a:avLst/>
          </a:prstGeom>
          <a:noFill/>
        </p:spPr>
        <p:txBody>
          <a:bodyPr wrap="square" rtlCol="0">
            <a:spAutoFit/>
          </a:bodyPr>
          <a:lstStyle/>
          <a:p>
            <a:pPr indent="898525" algn="just">
              <a:lnSpc>
                <a:spcPts val="3500"/>
              </a:lnSpc>
              <a:spcBef>
                <a:spcPts val="1200"/>
              </a:spcBef>
            </a:pPr>
            <a:r>
              <a:rPr lang="ja-JP" altLang="en-US" sz="3200" kern="100" dirty="0">
                <a:latin typeface="Century Schoolbook" panose="02040604050505020304" pitchFamily="18" charset="0"/>
                <a:cs typeface="Times New Roman" panose="02020603050405020304" pitchFamily="18" charset="0"/>
              </a:rPr>
              <a:t>速さは速度の大きさだけをもち，向きを区別しないため，向きを示す必要がある場合は速度を用いることが必要となる。また，乗り物は，速さが同じでも向きが違うと行き先が変わってしまう。風速だけでなく風向が記録に影響するスポーツも多い。</a:t>
            </a:r>
            <a:endParaRPr lang="en-US" altLang="ja-JP" sz="3200" kern="100" dirty="0">
              <a:latin typeface="Century Schoolbook"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290309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2F288D4-6E4C-40C4-AF95-19C45EAB710E}"/>
              </a:ext>
            </a:extLst>
          </p:cNvPr>
          <p:cNvGrpSpPr/>
          <p:nvPr/>
        </p:nvGrpSpPr>
        <p:grpSpPr>
          <a:xfrm>
            <a:off x="291704" y="824675"/>
            <a:ext cx="1019307" cy="796238"/>
            <a:chOff x="-1408112" y="808306"/>
            <a:chExt cx="1019307" cy="796238"/>
          </a:xfrm>
        </p:grpSpPr>
        <p:pic>
          <p:nvPicPr>
            <p:cNvPr id="14" name="図 13">
              <a:extLst>
                <a:ext uri="{FF2B5EF4-FFF2-40B4-BE49-F238E27FC236}">
                  <a16:creationId xmlns:a16="http://schemas.microsoft.com/office/drawing/2014/main" id="{0F71CD03-F926-2740-8E80-8E350688A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8112" y="926296"/>
              <a:ext cx="1019307" cy="520271"/>
            </a:xfrm>
            <a:prstGeom prst="rect">
              <a:avLst/>
            </a:prstGeom>
          </p:spPr>
        </p:pic>
        <p:sp>
          <p:nvSpPr>
            <p:cNvPr id="17" name="正方形/長方形 16">
              <a:extLst>
                <a:ext uri="{FF2B5EF4-FFF2-40B4-BE49-F238E27FC236}">
                  <a16:creationId xmlns:a16="http://schemas.microsoft.com/office/drawing/2014/main" id="{6B370646-009E-4A05-89A0-2AF13254AF27}"/>
                </a:ext>
              </a:extLst>
            </p:cNvPr>
            <p:cNvSpPr/>
            <p:nvPr/>
          </p:nvSpPr>
          <p:spPr>
            <a:xfrm>
              <a:off x="-944076" y="808306"/>
              <a:ext cx="473991" cy="796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a:solidFill>
                    <a:schemeClr val="bg1"/>
                  </a:solidFill>
                </a:rPr>
                <a:t>１</a:t>
              </a:r>
            </a:p>
          </p:txBody>
        </p:sp>
      </p:grpSp>
      <p:sp>
        <p:nvSpPr>
          <p:cNvPr id="11" name="テキスト ボックス 10">
            <a:extLst>
              <a:ext uri="{FF2B5EF4-FFF2-40B4-BE49-F238E27FC236}">
                <a16:creationId xmlns:a16="http://schemas.microsoft.com/office/drawing/2014/main" id="{ED7C11F7-214E-4752-AFEF-5F4DDB2F00D9}"/>
              </a:ext>
            </a:extLst>
          </p:cNvPr>
          <p:cNvSpPr txBox="1"/>
          <p:nvPr/>
        </p:nvSpPr>
        <p:spPr>
          <a:xfrm>
            <a:off x="1510904" y="891568"/>
            <a:ext cx="10312796" cy="1105624"/>
          </a:xfrm>
          <a:prstGeom prst="rect">
            <a:avLst/>
          </a:prstGeom>
          <a:noFill/>
        </p:spPr>
        <p:txBody>
          <a:bodyPr wrap="square" rtlCol="0">
            <a:spAutoFit/>
          </a:bodyPr>
          <a:lstStyle/>
          <a:p>
            <a:pPr algn="just">
              <a:tabLst>
                <a:tab pos="271463" algn="l"/>
              </a:tabLst>
            </a:pP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500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を</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40 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で走る電車と，</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100 m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を</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10 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で走る短距離走者はどちらが速いか。</a:t>
            </a:r>
          </a:p>
        </p:txBody>
      </p:sp>
      <p:sp>
        <p:nvSpPr>
          <p:cNvPr id="9" name="スライド番号プレースホルダー 8">
            <a:extLst>
              <a:ext uri="{FF2B5EF4-FFF2-40B4-BE49-F238E27FC236}">
                <a16:creationId xmlns:a16="http://schemas.microsoft.com/office/drawing/2014/main" id="{95F39033-591E-472B-8CE4-F10A459B818B}"/>
              </a:ext>
            </a:extLst>
          </p:cNvPr>
          <p:cNvSpPr>
            <a:spLocks noGrp="1"/>
          </p:cNvSpPr>
          <p:nvPr>
            <p:ph type="sldNum" sz="quarter" idx="4"/>
          </p:nvPr>
        </p:nvSpPr>
        <p:spPr/>
        <p:txBody>
          <a:bodyPr/>
          <a:lstStyle/>
          <a:p>
            <a:fld id="{C75C2A70-30D0-4958-BD5F-ACCF7D005EE8}" type="slidenum">
              <a:rPr lang="ja-JP" altLang="en-US" smtClean="0"/>
              <a:pPr/>
              <a:t>5</a:t>
            </a:fld>
            <a:endParaRPr lang="ja-JP" altLang="en-US" dirty="0"/>
          </a:p>
        </p:txBody>
      </p:sp>
      <p:grpSp>
        <p:nvGrpSpPr>
          <p:cNvPr id="2" name="グループ化 1">
            <a:extLst>
              <a:ext uri="{FF2B5EF4-FFF2-40B4-BE49-F238E27FC236}">
                <a16:creationId xmlns:a16="http://schemas.microsoft.com/office/drawing/2014/main" id="{60B68DBC-18C9-FB46-82AE-788026A54ED2}"/>
              </a:ext>
            </a:extLst>
          </p:cNvPr>
          <p:cNvGrpSpPr/>
          <p:nvPr/>
        </p:nvGrpSpPr>
        <p:grpSpPr>
          <a:xfrm>
            <a:off x="0" y="612443"/>
            <a:ext cx="12192000" cy="33450"/>
            <a:chOff x="0" y="612443"/>
            <a:chExt cx="12192000" cy="33450"/>
          </a:xfrm>
        </p:grpSpPr>
        <p:cxnSp>
          <p:nvCxnSpPr>
            <p:cNvPr id="22" name="直線コネクタ 21">
              <a:extLst>
                <a:ext uri="{FF2B5EF4-FFF2-40B4-BE49-F238E27FC236}">
                  <a16:creationId xmlns:a16="http://schemas.microsoft.com/office/drawing/2014/main" id="{ECCD83B1-2E4C-F249-B8DD-28B292569CB5}"/>
                </a:ext>
              </a:extLst>
            </p:cNvPr>
            <p:cNvCxnSpPr>
              <a:cxnSpLocks/>
            </p:cNvCxnSpPr>
            <p:nvPr/>
          </p:nvCxnSpPr>
          <p:spPr>
            <a:xfrm>
              <a:off x="0" y="645893"/>
              <a:ext cx="12192000" cy="0"/>
            </a:xfrm>
            <a:prstGeom prst="line">
              <a:avLst/>
            </a:prstGeom>
            <a:ln w="92075"/>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BB5620A5-A0C1-8843-AF96-4D279B5EFBBB}"/>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8" name="図 17">
            <a:extLst>
              <a:ext uri="{FF2B5EF4-FFF2-40B4-BE49-F238E27FC236}">
                <a16:creationId xmlns:a16="http://schemas.microsoft.com/office/drawing/2014/main" id="{89FF376C-6AE8-C44F-AF81-2A89F884B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04" y="2114625"/>
            <a:ext cx="1072603" cy="547474"/>
          </a:xfrm>
          <a:prstGeom prst="rect">
            <a:avLst/>
          </a:prstGeom>
        </p:spPr>
      </p:pic>
      <p:pic>
        <p:nvPicPr>
          <p:cNvPr id="20" name="図 19">
            <a:extLst>
              <a:ext uri="{FF2B5EF4-FFF2-40B4-BE49-F238E27FC236}">
                <a16:creationId xmlns:a16="http://schemas.microsoft.com/office/drawing/2014/main" id="{44BFC486-8352-B440-B6CA-6F7067A5E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704" y="5900000"/>
            <a:ext cx="1072603" cy="547474"/>
          </a:xfrm>
          <a:prstGeom prst="rect">
            <a:avLst/>
          </a:prstGeom>
        </p:spPr>
      </p:pic>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EE2AD2CF-FE41-42B8-B4B1-9D5AEA0A998D}"/>
                  </a:ext>
                </a:extLst>
              </p:cNvPr>
              <p:cNvSpPr txBox="1"/>
              <p:nvPr/>
            </p:nvSpPr>
            <p:spPr>
              <a:xfrm>
                <a:off x="1510904" y="2114625"/>
                <a:ext cx="10312796" cy="3761094"/>
              </a:xfrm>
              <a:prstGeom prst="rect">
                <a:avLst/>
              </a:prstGeom>
              <a:noFill/>
            </p:spPr>
            <p:txBody>
              <a:bodyPr wrap="square" rtlCol="0">
                <a:spAutoFit/>
              </a:bodyPr>
              <a:lstStyle/>
              <a:p>
                <a:pPr>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電車の速さ</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A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は，</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a:lnSpc>
                    <a:spcPct val="125000"/>
                  </a:lnSpc>
                  <a:tabLst>
                    <a:tab pos="271463" algn="l"/>
                  </a:tabLst>
                </a:pP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A</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500 </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m</m:t>
                        </m:r>
                      </m:num>
                      <m:den>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40 </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s</m:t>
                        </m:r>
                      </m:den>
                    </m:f>
                    <m:r>
                      <a:rPr lang="en-US" altLang="ja-JP" sz="3200" i="1" kern="100">
                        <a:latin typeface="Cambria Math" panose="02040503050406030204" pitchFamily="18" charset="0"/>
                        <a:cs typeface="Times New Roman" panose="02020603050405020304" pitchFamily="18" charset="0"/>
                      </a:rPr>
                      <m:t> </m:t>
                    </m:r>
                  </m:oMath>
                </a14:m>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12.5 m/s </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13 m/s</a:t>
                </a:r>
                <a:endPar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marL="271463" indent="-271463" algn="just">
                  <a:lnSpc>
                    <a:spcPct val="125000"/>
                  </a:lnSpc>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短距離走者の速さ</a:t>
                </a: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B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〔m/s〕</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は，</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a:p>
                <a:pPr marL="271463" indent="-271463" algn="just">
                  <a:lnSpc>
                    <a:spcPct val="125000"/>
                  </a:lnSpc>
                  <a:tabLst>
                    <a:tab pos="271463" algn="l"/>
                  </a:tabLst>
                </a:pPr>
                <a:r>
                  <a:rPr lang="en-US" altLang="ja-JP" sz="3200" i="1"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v</a:t>
                </a:r>
                <a:r>
                  <a:rPr lang="en-US" altLang="ja-JP" sz="3200" kern="100" baseline="-25000" dirty="0">
                    <a:latin typeface="Century Schoolbook" panose="02040604050505020304" pitchFamily="18" charset="0"/>
                    <a:ea typeface="UD デジタル 教科書体 NP-R" panose="02020400000000000000" pitchFamily="18" charset="-128"/>
                    <a:cs typeface="Times New Roman" panose="02020603050405020304" pitchFamily="18" charset="0"/>
                  </a:rPr>
                  <a:t>B</a:t>
                </a: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14:m>
                  <m:oMath xmlns:m="http://schemas.openxmlformats.org/officeDocument/2006/math">
                    <m:f>
                      <m:fPr>
                        <m:ctrlPr>
                          <a:rPr lang="en-US" altLang="ja-JP" sz="3200" i="1" kern="100">
                            <a:latin typeface="Cambria Math" panose="02040503050406030204" pitchFamily="18" charset="0"/>
                            <a:cs typeface="Times New Roman" panose="02020603050405020304" pitchFamily="18" charset="0"/>
                          </a:rPr>
                        </m:ctrlPr>
                      </m:fPr>
                      <m:num>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100 </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m</m:t>
                        </m:r>
                      </m:num>
                      <m:den>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10 </m:t>
                        </m:r>
                        <m:r>
                          <m:rPr>
                            <m:nor/>
                          </m:rPr>
                          <a:rPr lang="en-US" altLang="ja-JP" sz="3200" kern="100">
                            <a:latin typeface="Century Schoolbook" panose="02040604050505020304" pitchFamily="18" charset="0"/>
                            <a:ea typeface="UD デジタル 教科書体 NP-R" panose="02020400000000000000" pitchFamily="18" charset="-128"/>
                            <a:cs typeface="Times New Roman" panose="02020603050405020304" pitchFamily="18" charset="0"/>
                          </a:rPr>
                          <m:t>s</m:t>
                        </m:r>
                      </m:den>
                    </m:f>
                    <m:r>
                      <a:rPr lang="en-US" altLang="ja-JP" sz="3200" i="1" kern="100">
                        <a:latin typeface="Cambria Math" panose="02040503050406030204" pitchFamily="18" charset="0"/>
                        <a:cs typeface="Times New Roman" panose="02020603050405020304" pitchFamily="18" charset="0"/>
                      </a:rPr>
                      <m:t> </m:t>
                    </m:r>
                  </m:oMath>
                </a14:m>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 </a:t>
                </a:r>
                <a:r>
                  <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10 m/s</a:t>
                </a:r>
              </a:p>
              <a:p>
                <a:pPr marL="271463" indent="-271463" algn="just">
                  <a:lnSpc>
                    <a:spcPct val="125000"/>
                  </a:lnSpc>
                  <a:tabLst>
                    <a:tab pos="271463" algn="l"/>
                  </a:tabLst>
                </a:pPr>
                <a:r>
                  <a:rPr lang="ja-JP" altLang="en-US"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rPr>
                  <a:t>よって，電車のほうが速い。</a:t>
                </a:r>
                <a:endParaRPr lang="en-US" altLang="ja-JP" sz="3200" kern="100" dirty="0">
                  <a:latin typeface="Century Schoolbook" panose="02040604050505020304" pitchFamily="18" charset="0"/>
                  <a:ea typeface="UD デジタル 教科書体 NP-R" panose="02020400000000000000" pitchFamily="18" charset="-128"/>
                  <a:cs typeface="Times New Roman" panose="02020603050405020304" pitchFamily="18" charset="0"/>
                </a:endParaRPr>
              </a:p>
            </p:txBody>
          </p:sp>
        </mc:Choice>
        <mc:Fallback xmlns="">
          <p:sp>
            <p:nvSpPr>
              <p:cNvPr id="33" name="テキスト ボックス 32">
                <a:extLst>
                  <a:ext uri="{FF2B5EF4-FFF2-40B4-BE49-F238E27FC236}">
                    <a16:creationId xmlns:a16="http://schemas.microsoft.com/office/drawing/2014/main" id="{EE2AD2CF-FE41-42B8-B4B1-9D5AEA0A998D}"/>
                  </a:ext>
                </a:extLst>
              </p:cNvPr>
              <p:cNvSpPr txBox="1">
                <a:spLocks noRot="1" noChangeAspect="1" noMove="1" noResize="1" noEditPoints="1" noAdjustHandles="1" noChangeArrowheads="1" noChangeShapeType="1" noTextEdit="1"/>
              </p:cNvSpPr>
              <p:nvPr/>
            </p:nvSpPr>
            <p:spPr>
              <a:xfrm>
                <a:off x="1510904" y="2114625"/>
                <a:ext cx="10312796" cy="3761094"/>
              </a:xfrm>
              <a:prstGeom prst="rect">
                <a:avLst/>
              </a:prstGeom>
              <a:blipFill>
                <a:blip r:embed="rId6"/>
                <a:stretch>
                  <a:fillRect l="-1537" t="-2755" b="-4538"/>
                </a:stretch>
              </a:blipFill>
            </p:spPr>
            <p:txBody>
              <a:bodyPr/>
              <a:lstStyle/>
              <a:p>
                <a:r>
                  <a:rPr lang="ja-JP" altLang="en-US">
                    <a:noFill/>
                  </a:rPr>
                  <a:t> </a:t>
                </a:r>
              </a:p>
            </p:txBody>
          </p:sp>
        </mc:Fallback>
      </mc:AlternateContent>
      <p:sp>
        <p:nvSpPr>
          <p:cNvPr id="15" name="テキスト ボックス 14">
            <a:extLst>
              <a:ext uri="{FF2B5EF4-FFF2-40B4-BE49-F238E27FC236}">
                <a16:creationId xmlns:a16="http://schemas.microsoft.com/office/drawing/2014/main" id="{B2F262E4-0F11-4976-8908-2DF7A2D1FD64}"/>
              </a:ext>
            </a:extLst>
          </p:cNvPr>
          <p:cNvSpPr txBox="1"/>
          <p:nvPr/>
        </p:nvSpPr>
        <p:spPr>
          <a:xfrm>
            <a:off x="1510904" y="5877405"/>
            <a:ext cx="10312796" cy="592663"/>
          </a:xfrm>
          <a:prstGeom prst="rect">
            <a:avLst/>
          </a:prstGeom>
          <a:noFill/>
        </p:spPr>
        <p:txBody>
          <a:bodyPr wrap="square" rtlCol="0">
            <a:spAutoFit/>
          </a:bodyPr>
          <a:lstStyle/>
          <a:p>
            <a:pPr marL="271463" indent="-271463" algn="just">
              <a:lnSpc>
                <a:spcPts val="4000"/>
              </a:lnSpc>
              <a:tabLst>
                <a:tab pos="271463" algn="l"/>
              </a:tabLst>
            </a:pPr>
            <a:r>
              <a:rPr lang="ja-JP" altLang="en-US" sz="3200" kern="100" dirty="0">
                <a:solidFill>
                  <a:srgbClr val="FF0000"/>
                </a:solidFill>
                <a:latin typeface="+mn-ea"/>
                <a:cs typeface="Times New Roman" panose="02020603050405020304" pitchFamily="18" charset="0"/>
              </a:rPr>
              <a:t>電車</a:t>
            </a:r>
            <a:endParaRPr lang="en-US" altLang="ja-JP" sz="3200" kern="100" dirty="0">
              <a:solidFill>
                <a:srgbClr val="FF0000"/>
              </a:solidFill>
              <a:latin typeface="+mn-ea"/>
              <a:cs typeface="Times New Roman" panose="02020603050405020304" pitchFamily="18" charset="0"/>
            </a:endParaRPr>
          </a:p>
        </p:txBody>
      </p:sp>
      <p:sp>
        <p:nvSpPr>
          <p:cNvPr id="19" name="タイトル 1">
            <a:extLst>
              <a:ext uri="{FF2B5EF4-FFF2-40B4-BE49-F238E27FC236}">
                <a16:creationId xmlns:a16="http://schemas.microsoft.com/office/drawing/2014/main" id="{8AE01916-2F92-4885-AE40-17CA929FB12A}"/>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spTree>
    <p:extLst>
      <p:ext uri="{BB962C8B-B14F-4D97-AF65-F5344CB8AC3E}">
        <p14:creationId xmlns:p14="http://schemas.microsoft.com/office/powerpoint/2010/main" val="251272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6</a:t>
            </a:fld>
            <a:endParaRPr lang="ja-JP" altLang="en-US" dirty="0"/>
          </a:p>
        </p:txBody>
      </p:sp>
      <p:sp>
        <p:nvSpPr>
          <p:cNvPr id="20" name="1 つの角を丸めた四角形 19">
            <a:extLst>
              <a:ext uri="{FF2B5EF4-FFF2-40B4-BE49-F238E27FC236}">
                <a16:creationId xmlns:a16="http://schemas.microsoft.com/office/drawing/2014/main" id="{E87066D1-D089-6344-8374-F2289D2FD433}"/>
              </a:ext>
            </a:extLst>
          </p:cNvPr>
          <p:cNvSpPr/>
          <p:nvPr/>
        </p:nvSpPr>
        <p:spPr>
          <a:xfrm flipV="1">
            <a:off x="-2" y="607517"/>
            <a:ext cx="7236825" cy="731989"/>
          </a:xfrm>
          <a:prstGeom prst="round1Rect">
            <a:avLst>
              <a:gd name="adj" fmla="val 36907"/>
            </a:avLst>
          </a:prstGeom>
          <a:solidFill>
            <a:srgbClr val="349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6" y="607523"/>
            <a:ext cx="12192006" cy="382291"/>
            <a:chOff x="-6" y="607523"/>
            <a:chExt cx="12192006" cy="382291"/>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sp>
          <p:nvSpPr>
            <p:cNvPr id="25" name="直角三角形 24">
              <a:extLst>
                <a:ext uri="{FF2B5EF4-FFF2-40B4-BE49-F238E27FC236}">
                  <a16:creationId xmlns:a16="http://schemas.microsoft.com/office/drawing/2014/main" id="{B8428AB2-DC1B-F140-857E-81D4FACEB98F}"/>
                </a:ext>
              </a:extLst>
            </p:cNvPr>
            <p:cNvSpPr/>
            <p:nvPr/>
          </p:nvSpPr>
          <p:spPr>
            <a:xfrm rot="5400000">
              <a:off x="-4075" y="611592"/>
              <a:ext cx="382291" cy="374153"/>
            </a:xfrm>
            <a:prstGeom prst="rtTriangle">
              <a:avLst/>
            </a:prstGeom>
            <a:solidFill>
              <a:srgbClr val="0077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タイトル 1">
            <a:extLst>
              <a:ext uri="{FF2B5EF4-FFF2-40B4-BE49-F238E27FC236}">
                <a16:creationId xmlns:a16="http://schemas.microsoft.com/office/drawing/2014/main" id="{799EFB32-1EDA-124E-BE29-679C4126CE6B}"/>
              </a:ext>
            </a:extLst>
          </p:cNvPr>
          <p:cNvSpPr txBox="1">
            <a:spLocks/>
          </p:cNvSpPr>
          <p:nvPr/>
        </p:nvSpPr>
        <p:spPr>
          <a:xfrm>
            <a:off x="285539" y="665045"/>
            <a:ext cx="8266277" cy="733987"/>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3600" b="1" dirty="0">
                <a:solidFill>
                  <a:schemeClr val="bg1"/>
                </a:solidFill>
                <a:latin typeface="+mn-ea"/>
                <a:ea typeface="+mn-ea"/>
              </a:rPr>
              <a:t> </a:t>
            </a:r>
            <a:r>
              <a:rPr lang="ja-JP" altLang="en-US" sz="4000" b="1" dirty="0">
                <a:solidFill>
                  <a:schemeClr val="bg1"/>
                </a:solidFill>
                <a:latin typeface="+mn-ea"/>
                <a:ea typeface="+mn-ea"/>
              </a:rPr>
              <a:t>２ 平均の速さと瞬間の速さ</a:t>
            </a:r>
            <a:endParaRPr lang="ja-JP" altLang="en-US" sz="3600" b="1" dirty="0">
              <a:solidFill>
                <a:schemeClr val="bg1"/>
              </a:solidFill>
              <a:latin typeface="+mn-ea"/>
              <a:ea typeface="+mn-ea"/>
            </a:endParaRPr>
          </a:p>
        </p:txBody>
      </p:sp>
      <p:sp>
        <p:nvSpPr>
          <p:cNvPr id="15" name="テキスト ボックス 14">
            <a:extLst>
              <a:ext uri="{FF2B5EF4-FFF2-40B4-BE49-F238E27FC236}">
                <a16:creationId xmlns:a16="http://schemas.microsoft.com/office/drawing/2014/main" id="{DBC9A2F9-8047-4663-8715-D4A0EDC89642}"/>
              </a:ext>
            </a:extLst>
          </p:cNvPr>
          <p:cNvSpPr txBox="1"/>
          <p:nvPr/>
        </p:nvSpPr>
        <p:spPr>
          <a:xfrm>
            <a:off x="629745" y="1621431"/>
            <a:ext cx="5390810" cy="4339650"/>
          </a:xfrm>
          <a:prstGeom prst="rect">
            <a:avLst/>
          </a:prstGeom>
          <a:noFill/>
        </p:spPr>
        <p:txBody>
          <a:bodyPr wrap="square" rtlCol="0">
            <a:spAutoFit/>
          </a:bodyPr>
          <a:lstStyle/>
          <a:p>
            <a:pPr algn="just">
              <a:spcBef>
                <a:spcPts val="1200"/>
              </a:spcBef>
            </a:pPr>
            <a:r>
              <a:rPr lang="ja-JP" altLang="ja-JP" sz="32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グラフから電車の速さは，駅を発車してからだんだん　と</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速く</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なり，その後</a:t>
            </a:r>
            <a:r>
              <a:rPr lang="ja-JP" altLang="en-US" sz="3200" kern="100" dirty="0">
                <a:cs typeface="Times New Roman" panose="02020603050405020304" pitchFamily="18" charset="0"/>
              </a:rPr>
              <a:t>　　</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一定</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となる。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cs typeface="Times New Roman" panose="02020603050405020304" pitchFamily="18" charset="0"/>
            </a:endParaRPr>
          </a:p>
          <a:p>
            <a:pPr algn="just">
              <a:spcBef>
                <a:spcPts val="1200"/>
              </a:spcBef>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・やがて次の駅に近づくと，だんだんと</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遅く</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なって停車する様子が読み取れる</a:t>
            </a:r>
            <a:r>
              <a:rPr lang="ja-JP" altLang="en-US" sz="3200" kern="100" dirty="0">
                <a:cs typeface="Times New Roman" panose="02020603050405020304" pitchFamily="18" charset="0"/>
              </a:rPr>
              <a:t>。</a:t>
            </a:r>
            <a:endParaRPr lang="en-US" altLang="ja-JP" sz="3200" kern="100" dirty="0">
              <a:cs typeface="Times New Roman" panose="02020603050405020304" pitchFamily="18" charset="0"/>
            </a:endParaRPr>
          </a:p>
        </p:txBody>
      </p:sp>
      <p:pic>
        <p:nvPicPr>
          <p:cNvPr id="7" name="図 6">
            <a:extLst>
              <a:ext uri="{FF2B5EF4-FFF2-40B4-BE49-F238E27FC236}">
                <a16:creationId xmlns:a16="http://schemas.microsoft.com/office/drawing/2014/main" id="{C73BF577-E57C-406C-B0CB-65AD7D9B3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016" y="1621431"/>
            <a:ext cx="4587240" cy="3154680"/>
          </a:xfrm>
          <a:prstGeom prst="rect">
            <a:avLst/>
          </a:prstGeom>
        </p:spPr>
      </p:pic>
      <p:grpSp>
        <p:nvGrpSpPr>
          <p:cNvPr id="22" name="グループ化 21">
            <a:extLst>
              <a:ext uri="{FF2B5EF4-FFF2-40B4-BE49-F238E27FC236}">
                <a16:creationId xmlns:a16="http://schemas.microsoft.com/office/drawing/2014/main" id="{C9CDF1C3-ED29-429C-95ED-11B7098B89BB}"/>
              </a:ext>
            </a:extLst>
          </p:cNvPr>
          <p:cNvGrpSpPr/>
          <p:nvPr/>
        </p:nvGrpSpPr>
        <p:grpSpPr>
          <a:xfrm>
            <a:off x="6975016" y="4874439"/>
            <a:ext cx="4776381" cy="707886"/>
            <a:chOff x="6749685" y="5211549"/>
            <a:chExt cx="4776381" cy="707886"/>
          </a:xfrm>
        </p:grpSpPr>
        <p:pic>
          <p:nvPicPr>
            <p:cNvPr id="28" name="図 27">
              <a:extLst>
                <a:ext uri="{FF2B5EF4-FFF2-40B4-BE49-F238E27FC236}">
                  <a16:creationId xmlns:a16="http://schemas.microsoft.com/office/drawing/2014/main" id="{A0F64789-8BDA-4F06-B64A-97F2A3E78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29" name="テキスト ボックス 28">
              <a:extLst>
                <a:ext uri="{FF2B5EF4-FFF2-40B4-BE49-F238E27FC236}">
                  <a16:creationId xmlns:a16="http://schemas.microsoft.com/office/drawing/2014/main" id="{D82BCD5F-467B-4912-9723-CF96AFA632C3}"/>
                </a:ext>
              </a:extLst>
            </p:cNvPr>
            <p:cNvSpPr txBox="1"/>
            <p:nvPr/>
          </p:nvSpPr>
          <p:spPr>
            <a:xfrm>
              <a:off x="7020733" y="5211549"/>
              <a:ext cx="4505333" cy="707886"/>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電車の速さの変化</a:t>
              </a:r>
              <a:r>
                <a:rPr lang="ja-JP" altLang="en-US" sz="2000" kern="100" dirty="0">
                  <a:cs typeface="Times New Roman" panose="02020603050405020304" pitchFamily="18" charset="0"/>
                </a:rPr>
                <a:t>　ある時刻での電車の速さ</a:t>
              </a:r>
            </a:p>
          </p:txBody>
        </p:sp>
      </p:grpSp>
    </p:spTree>
    <p:extLst>
      <p:ext uri="{BB962C8B-B14F-4D97-AF65-F5344CB8AC3E}">
        <p14:creationId xmlns:p14="http://schemas.microsoft.com/office/powerpoint/2010/main" val="422209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7</a:t>
            </a:fld>
            <a:endParaRPr lang="ja-JP" altLang="en-US" dirty="0"/>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0" y="612443"/>
            <a:ext cx="12192000" cy="33450"/>
            <a:chOff x="0" y="612443"/>
            <a:chExt cx="12192000" cy="33450"/>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DBC9A2F9-8047-4663-8715-D4A0EDC89642}"/>
              </a:ext>
            </a:extLst>
          </p:cNvPr>
          <p:cNvSpPr txBox="1"/>
          <p:nvPr/>
        </p:nvSpPr>
        <p:spPr>
          <a:xfrm>
            <a:off x="629745" y="1621431"/>
            <a:ext cx="5390810" cy="2062103"/>
          </a:xfrm>
          <a:prstGeom prst="rect">
            <a:avLst/>
          </a:prstGeom>
          <a:noFill/>
        </p:spPr>
        <p:txBody>
          <a:bodyPr wrap="square" rtlCol="0">
            <a:spAutoFit/>
          </a:bodyPr>
          <a:lstStyle/>
          <a:p>
            <a:pPr algn="just">
              <a:spcBef>
                <a:spcPts val="1200"/>
              </a:spcBef>
            </a:pPr>
            <a:r>
              <a:rPr lang="ja-JP" altLang="ja-JP" sz="3200" kern="100" dirty="0">
                <a:cs typeface="Times New Roman" panose="02020603050405020304" pitchFamily="18" charset="0"/>
              </a:rPr>
              <a:t>・</a:t>
            </a:r>
            <a:r>
              <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2 </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つの駅の間の距離を，経過時間で割った量は，この電車の</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平均の速さ</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を表している。</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C73BF577-E57C-406C-B0CB-65AD7D9B3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016" y="1621431"/>
            <a:ext cx="4587240" cy="3154680"/>
          </a:xfrm>
          <a:prstGeom prst="rect">
            <a:avLst/>
          </a:prstGeom>
        </p:spPr>
      </p:pic>
      <p:grpSp>
        <p:nvGrpSpPr>
          <p:cNvPr id="22" name="グループ化 21">
            <a:extLst>
              <a:ext uri="{FF2B5EF4-FFF2-40B4-BE49-F238E27FC236}">
                <a16:creationId xmlns:a16="http://schemas.microsoft.com/office/drawing/2014/main" id="{C9CDF1C3-ED29-429C-95ED-11B7098B89BB}"/>
              </a:ext>
            </a:extLst>
          </p:cNvPr>
          <p:cNvGrpSpPr/>
          <p:nvPr/>
        </p:nvGrpSpPr>
        <p:grpSpPr>
          <a:xfrm>
            <a:off x="6975016" y="4874439"/>
            <a:ext cx="4776381" cy="707886"/>
            <a:chOff x="6749685" y="5211549"/>
            <a:chExt cx="4776381" cy="707886"/>
          </a:xfrm>
        </p:grpSpPr>
        <p:pic>
          <p:nvPicPr>
            <p:cNvPr id="28" name="図 27">
              <a:extLst>
                <a:ext uri="{FF2B5EF4-FFF2-40B4-BE49-F238E27FC236}">
                  <a16:creationId xmlns:a16="http://schemas.microsoft.com/office/drawing/2014/main" id="{A0F64789-8BDA-4F06-B64A-97F2A3E78E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29" name="テキスト ボックス 28">
              <a:extLst>
                <a:ext uri="{FF2B5EF4-FFF2-40B4-BE49-F238E27FC236}">
                  <a16:creationId xmlns:a16="http://schemas.microsoft.com/office/drawing/2014/main" id="{D82BCD5F-467B-4912-9723-CF96AFA632C3}"/>
                </a:ext>
              </a:extLst>
            </p:cNvPr>
            <p:cNvSpPr txBox="1"/>
            <p:nvPr/>
          </p:nvSpPr>
          <p:spPr>
            <a:xfrm>
              <a:off x="7020733" y="5211549"/>
              <a:ext cx="4505333" cy="707886"/>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電車の速さの変化</a:t>
              </a:r>
              <a:r>
                <a:rPr lang="ja-JP" altLang="en-US" sz="2000" kern="100" dirty="0">
                  <a:cs typeface="Times New Roman" panose="02020603050405020304" pitchFamily="18" charset="0"/>
                </a:rPr>
                <a:t>　ある時刻での電車の速さ</a:t>
              </a:r>
            </a:p>
          </p:txBody>
        </p:sp>
      </p:grpSp>
    </p:spTree>
    <p:extLst>
      <p:ext uri="{BB962C8B-B14F-4D97-AF65-F5344CB8AC3E}">
        <p14:creationId xmlns:p14="http://schemas.microsoft.com/office/powerpoint/2010/main" val="332878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29B88B07-E0CA-4E4C-9017-15E2C0291254}"/>
              </a:ext>
            </a:extLst>
          </p:cNvPr>
          <p:cNvSpPr>
            <a:spLocks noGrp="1"/>
          </p:cNvSpPr>
          <p:nvPr>
            <p:ph type="sldNum" sz="quarter" idx="4"/>
          </p:nvPr>
        </p:nvSpPr>
        <p:spPr/>
        <p:txBody>
          <a:bodyPr/>
          <a:lstStyle/>
          <a:p>
            <a:fld id="{C75C2A70-30D0-4958-BD5F-ACCF7D005EE8}" type="slidenum">
              <a:rPr lang="ja-JP" altLang="en-US" smtClean="0"/>
              <a:pPr/>
              <a:t>8</a:t>
            </a:fld>
            <a:endParaRPr lang="ja-JP" altLang="en-US" dirty="0"/>
          </a:p>
        </p:txBody>
      </p:sp>
      <p:sp>
        <p:nvSpPr>
          <p:cNvPr id="21" name="タイトル 1">
            <a:extLst>
              <a:ext uri="{FF2B5EF4-FFF2-40B4-BE49-F238E27FC236}">
                <a16:creationId xmlns:a16="http://schemas.microsoft.com/office/drawing/2014/main" id="{BC87CD51-8B7B-044A-B416-B4646651B23B}"/>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grpSp>
        <p:nvGrpSpPr>
          <p:cNvPr id="23" name="グループ化 22">
            <a:extLst>
              <a:ext uri="{FF2B5EF4-FFF2-40B4-BE49-F238E27FC236}">
                <a16:creationId xmlns:a16="http://schemas.microsoft.com/office/drawing/2014/main" id="{CD6A56A5-1246-F34A-AE0B-749F49EE061C}"/>
              </a:ext>
            </a:extLst>
          </p:cNvPr>
          <p:cNvGrpSpPr/>
          <p:nvPr/>
        </p:nvGrpSpPr>
        <p:grpSpPr>
          <a:xfrm>
            <a:off x="0" y="612443"/>
            <a:ext cx="12192000" cy="33450"/>
            <a:chOff x="0" y="612443"/>
            <a:chExt cx="12192000" cy="33450"/>
          </a:xfrm>
        </p:grpSpPr>
        <p:cxnSp>
          <p:nvCxnSpPr>
            <p:cNvPr id="24" name="直線コネクタ 23">
              <a:extLst>
                <a:ext uri="{FF2B5EF4-FFF2-40B4-BE49-F238E27FC236}">
                  <a16:creationId xmlns:a16="http://schemas.microsoft.com/office/drawing/2014/main" id="{A21D3D0D-D7C4-6846-99EE-76F2C6484D46}"/>
                </a:ext>
              </a:extLst>
            </p:cNvPr>
            <p:cNvCxnSpPr>
              <a:cxnSpLocks/>
            </p:cNvCxnSpPr>
            <p:nvPr/>
          </p:nvCxnSpPr>
          <p:spPr>
            <a:xfrm>
              <a:off x="0" y="645893"/>
              <a:ext cx="12192000" cy="0"/>
            </a:xfrm>
            <a:prstGeom prst="line">
              <a:avLst/>
            </a:prstGeom>
            <a:solidFill>
              <a:srgbClr val="0077C3"/>
            </a:solidFill>
            <a:ln w="92075">
              <a:solidFill>
                <a:srgbClr val="3497D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E7EDA71-493F-7C43-897D-3170C0F4D35C}"/>
                </a:ext>
              </a:extLst>
            </p:cNvPr>
            <p:cNvCxnSpPr>
              <a:cxnSpLocks/>
            </p:cNvCxnSpPr>
            <p:nvPr/>
          </p:nvCxnSpPr>
          <p:spPr>
            <a:xfrm>
              <a:off x="0" y="612443"/>
              <a:ext cx="121920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a:extLst>
              <a:ext uri="{FF2B5EF4-FFF2-40B4-BE49-F238E27FC236}">
                <a16:creationId xmlns:a16="http://schemas.microsoft.com/office/drawing/2014/main" id="{C7D87322-E8D4-4C98-AA91-F5D0E8AA9D29}"/>
              </a:ext>
            </a:extLst>
          </p:cNvPr>
          <p:cNvSpPr txBox="1"/>
          <p:nvPr/>
        </p:nvSpPr>
        <p:spPr>
          <a:xfrm>
            <a:off x="629744" y="1621431"/>
            <a:ext cx="5734841" cy="4339650"/>
          </a:xfrm>
          <a:prstGeom prst="rect">
            <a:avLst/>
          </a:prstGeom>
          <a:noFill/>
        </p:spPr>
        <p:txBody>
          <a:bodyPr wrap="square" rtlCol="0">
            <a:spAutoFit/>
          </a:bodyPr>
          <a:lstStyle/>
          <a:p>
            <a:pPr algn="just">
              <a:spcBef>
                <a:spcPts val="1200"/>
              </a:spcBef>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スピードメーターの値は刻々と変化しており，各時刻における電車の速さを示している。これを</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瞬間の速さ</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という。</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spcBef>
                <a:spcPts val="1200"/>
              </a:spcBef>
            </a:pPr>
            <a:endParaRPr lang="en-US" altLang="ja-JP" sz="3200" kern="100" dirty="0">
              <a:cs typeface="Times New Roman" panose="02020603050405020304" pitchFamily="18" charset="0"/>
            </a:endParaRPr>
          </a:p>
          <a:p>
            <a:pPr algn="just">
              <a:spcBef>
                <a:spcPts val="1200"/>
              </a:spcBef>
            </a:pPr>
            <a:r>
              <a:rPr lang="ja-JP" altLang="en-US"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一般に，速さといえば，</a:t>
            </a:r>
            <a:r>
              <a:rPr lang="en-US" altLang="ja-JP" sz="3200" kern="100" dirty="0">
                <a:cs typeface="Times New Roman" panose="02020603050405020304" pitchFamily="18" charset="0"/>
              </a:rPr>
              <a:t>〔</a:t>
            </a:r>
            <a:r>
              <a:rPr lang="ja-JP" altLang="en-US" sz="3200" b="1" kern="100" dirty="0">
                <a:solidFill>
                  <a:srgbClr val="FF0000"/>
                </a:solidFill>
                <a:cs typeface="Times New Roman" panose="02020603050405020304" pitchFamily="18" charset="0"/>
              </a:rPr>
              <a:t>瞬間の速さ</a:t>
            </a:r>
            <a:r>
              <a:rPr lang="en-US" altLang="ja-JP" sz="3200" kern="100" dirty="0">
                <a:cs typeface="Times New Roman" panose="02020603050405020304" pitchFamily="18" charset="0"/>
              </a:rPr>
              <a:t>〕</a:t>
            </a: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をさす。</a:t>
            </a:r>
          </a:p>
        </p:txBody>
      </p:sp>
      <p:grpSp>
        <p:nvGrpSpPr>
          <p:cNvPr id="17" name="グループ化 16">
            <a:extLst>
              <a:ext uri="{FF2B5EF4-FFF2-40B4-BE49-F238E27FC236}">
                <a16:creationId xmlns:a16="http://schemas.microsoft.com/office/drawing/2014/main" id="{DF2E2A86-6435-47DC-8634-8F0BC967ADE9}"/>
              </a:ext>
            </a:extLst>
          </p:cNvPr>
          <p:cNvGrpSpPr/>
          <p:nvPr/>
        </p:nvGrpSpPr>
        <p:grpSpPr>
          <a:xfrm>
            <a:off x="7255117" y="3152482"/>
            <a:ext cx="4307139" cy="707886"/>
            <a:chOff x="6749685" y="5211549"/>
            <a:chExt cx="4307139" cy="707886"/>
          </a:xfrm>
        </p:grpSpPr>
        <p:pic>
          <p:nvPicPr>
            <p:cNvPr id="18" name="図 17">
              <a:extLst>
                <a:ext uri="{FF2B5EF4-FFF2-40B4-BE49-F238E27FC236}">
                  <a16:creationId xmlns:a16="http://schemas.microsoft.com/office/drawing/2014/main" id="{FDA4B185-C1EE-415A-BA03-F4917B366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685" y="5211549"/>
              <a:ext cx="271048" cy="302024"/>
            </a:xfrm>
            <a:prstGeom prst="rect">
              <a:avLst/>
            </a:prstGeom>
          </p:spPr>
        </p:pic>
        <p:sp>
          <p:nvSpPr>
            <p:cNvPr id="19" name="テキスト ボックス 18">
              <a:extLst>
                <a:ext uri="{FF2B5EF4-FFF2-40B4-BE49-F238E27FC236}">
                  <a16:creationId xmlns:a16="http://schemas.microsoft.com/office/drawing/2014/main" id="{68E0D466-E5A4-404A-9903-00B8342AC377}"/>
                </a:ext>
              </a:extLst>
            </p:cNvPr>
            <p:cNvSpPr txBox="1"/>
            <p:nvPr/>
          </p:nvSpPr>
          <p:spPr>
            <a:xfrm>
              <a:off x="7020734" y="5211549"/>
              <a:ext cx="4036090" cy="707886"/>
            </a:xfrm>
            <a:prstGeom prst="rect">
              <a:avLst/>
            </a:prstGeom>
            <a:noFill/>
          </p:spPr>
          <p:txBody>
            <a:bodyPr wrap="square" rtlCol="0">
              <a:spAutoFit/>
            </a:bodyPr>
            <a:lstStyle/>
            <a:p>
              <a:pPr marL="271463" indent="-271463" algn="just">
                <a:tabLst>
                  <a:tab pos="271463" algn="l"/>
                </a:tabLst>
              </a:pPr>
              <a:r>
                <a:rPr lang="ja-JP" altLang="en-US" sz="2000" kern="100" dirty="0">
                  <a:cs typeface="Times New Roman" panose="02020603050405020304" pitchFamily="18" charset="0"/>
                </a:rPr>
                <a:t>図　</a:t>
              </a:r>
              <a:r>
                <a:rPr lang="ja-JP" altLang="en-US" sz="2000" b="1" kern="100" dirty="0">
                  <a:cs typeface="Times New Roman" panose="02020603050405020304" pitchFamily="18" charset="0"/>
                </a:rPr>
                <a:t>電車の速さの変化</a:t>
              </a:r>
              <a:r>
                <a:rPr lang="ja-JP" altLang="en-US" sz="2000" kern="100" dirty="0">
                  <a:cs typeface="Times New Roman" panose="02020603050405020304" pitchFamily="18" charset="0"/>
                </a:rPr>
                <a:t>　電車の</a:t>
              </a:r>
              <a:endParaRPr lang="en-US" altLang="ja-JP" sz="2000" kern="100" dirty="0">
                <a:cs typeface="Times New Roman" panose="02020603050405020304" pitchFamily="18" charset="0"/>
              </a:endParaRPr>
            </a:p>
            <a:p>
              <a:pPr marL="271463" indent="-271463" algn="just">
                <a:tabLst>
                  <a:tab pos="271463" algn="l"/>
                </a:tabLst>
              </a:pPr>
              <a:r>
                <a:rPr lang="ja-JP" altLang="en-US" sz="2000" kern="100" dirty="0">
                  <a:cs typeface="Times New Roman" panose="02020603050405020304" pitchFamily="18" charset="0"/>
                </a:rPr>
                <a:t>　スピードメーター</a:t>
              </a:r>
              <a:r>
                <a:rPr lang="en-US" altLang="ja-JP" sz="2000" kern="100" dirty="0">
                  <a:cs typeface="Times New Roman" panose="02020603050405020304" pitchFamily="18" charset="0"/>
                </a:rPr>
                <a:t>(</a:t>
              </a:r>
              <a:r>
                <a:rPr lang="ja-JP" altLang="en-US" sz="2000" kern="100" dirty="0">
                  <a:cs typeface="Times New Roman" panose="02020603050405020304" pitchFamily="18" charset="0"/>
                </a:rPr>
                <a:t>中央</a:t>
              </a:r>
              <a:r>
                <a:rPr lang="en-US" altLang="ja-JP" sz="2000" kern="100" dirty="0">
                  <a:cs typeface="Times New Roman" panose="02020603050405020304" pitchFamily="18" charset="0"/>
                </a:rPr>
                <a:t>)</a:t>
              </a:r>
              <a:endParaRPr lang="ja-JP" altLang="en-US" sz="2000" kern="100" dirty="0">
                <a:cs typeface="Times New Roman" panose="02020603050405020304" pitchFamily="18" charset="0"/>
              </a:endParaRPr>
            </a:p>
          </p:txBody>
        </p:sp>
      </p:grpSp>
      <p:pic>
        <p:nvPicPr>
          <p:cNvPr id="22" name="図 21">
            <a:extLst>
              <a:ext uri="{FF2B5EF4-FFF2-40B4-BE49-F238E27FC236}">
                <a16:creationId xmlns:a16="http://schemas.microsoft.com/office/drawing/2014/main" id="{BB2AC254-0332-4FA1-996D-E70A2D0C3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064" y="1626111"/>
            <a:ext cx="4320540" cy="1440180"/>
          </a:xfrm>
          <a:prstGeom prst="rect">
            <a:avLst/>
          </a:prstGeom>
        </p:spPr>
      </p:pic>
    </p:spTree>
    <p:extLst>
      <p:ext uri="{BB962C8B-B14F-4D97-AF65-F5344CB8AC3E}">
        <p14:creationId xmlns:p14="http://schemas.microsoft.com/office/powerpoint/2010/main" val="4013518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DFEB4FBE-215E-4113-ADC4-6E14AB2F90FC}"/>
              </a:ext>
            </a:extLst>
          </p:cNvPr>
          <p:cNvSpPr txBox="1"/>
          <p:nvPr/>
        </p:nvSpPr>
        <p:spPr>
          <a:xfrm>
            <a:off x="700967" y="1907389"/>
            <a:ext cx="6802769" cy="3046988"/>
          </a:xfrm>
          <a:prstGeom prst="rect">
            <a:avLst/>
          </a:prstGeom>
          <a:noFill/>
        </p:spPr>
        <p:txBody>
          <a:bodyPr wrap="square" rtlCol="0">
            <a:spAutoFit/>
          </a:bodyPr>
          <a:lstStyle/>
          <a:p>
            <a:pPr marL="514350" indent="-514350">
              <a:buFont typeface="+mj-ea"/>
              <a:buAutoNum type="circleNumDbPlain"/>
              <a:tabLst>
                <a:tab pos="271463" algn="l"/>
              </a:tabLst>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記録テープの一端を持ち，一定の速さで歩く。</a:t>
            </a:r>
          </a:p>
          <a:p>
            <a:pPr marL="514350" indent="-514350">
              <a:buFont typeface="+mj-ea"/>
              <a:buAutoNum type="circleNumDbPlain"/>
              <a:tabLst>
                <a:tab pos="271463" algn="l"/>
              </a:tabLst>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テープの各区間の速さを調べる。</a:t>
            </a:r>
          </a:p>
          <a:p>
            <a:pPr marL="514350" indent="-514350">
              <a:buFont typeface="+mj-ea"/>
              <a:buAutoNum type="circleNumDbPlain"/>
              <a:tabLst>
                <a:tab pos="271463" algn="l"/>
              </a:tabLst>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速さと時間の関係をグラフで表す。</a:t>
            </a:r>
            <a:endParaRPr lang="en-US" altLang="ja-JP"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marL="514350" indent="-514350">
              <a:buFont typeface="+mj-ea"/>
              <a:buAutoNum type="circleNumDbPlain"/>
              <a:tabLst>
                <a:tab pos="271463" algn="l"/>
              </a:tabLst>
            </a:pPr>
            <a:r>
              <a:rPr lang="ja-JP" altLang="en-US" sz="3200"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平均の速さをグラフに描き入れて比較しよう。</a:t>
            </a:r>
          </a:p>
        </p:txBody>
      </p:sp>
      <p:sp>
        <p:nvSpPr>
          <p:cNvPr id="14" name="タイトル 1">
            <a:extLst>
              <a:ext uri="{FF2B5EF4-FFF2-40B4-BE49-F238E27FC236}">
                <a16:creationId xmlns:a16="http://schemas.microsoft.com/office/drawing/2014/main" id="{FE37C1E3-E3C6-43EF-BC27-95B8BC4D6120}"/>
              </a:ext>
            </a:extLst>
          </p:cNvPr>
          <p:cNvSpPr txBox="1">
            <a:spLocks/>
          </p:cNvSpPr>
          <p:nvPr/>
        </p:nvSpPr>
        <p:spPr>
          <a:xfrm>
            <a:off x="3185898" y="722532"/>
            <a:ext cx="4102554" cy="684617"/>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4000" b="1" dirty="0">
                <a:solidFill>
                  <a:srgbClr val="00A8B1"/>
                </a:solidFill>
                <a:latin typeface="+mn-ea"/>
                <a:ea typeface="+mn-ea"/>
              </a:rPr>
              <a:t> 人の運動の分析</a:t>
            </a:r>
            <a:endParaRPr lang="en-US" altLang="ja-JP" sz="4000" b="1" dirty="0">
              <a:solidFill>
                <a:srgbClr val="00A8B1"/>
              </a:solidFill>
              <a:latin typeface="+mn-ea"/>
              <a:ea typeface="+mn-ea"/>
            </a:endParaRPr>
          </a:p>
        </p:txBody>
      </p:sp>
      <p:sp>
        <p:nvSpPr>
          <p:cNvPr id="8" name="スライド番号プレースホルダー 7">
            <a:extLst>
              <a:ext uri="{FF2B5EF4-FFF2-40B4-BE49-F238E27FC236}">
                <a16:creationId xmlns:a16="http://schemas.microsoft.com/office/drawing/2014/main" id="{1F870F84-AAF3-4154-8345-0CC3BC022E16}"/>
              </a:ext>
            </a:extLst>
          </p:cNvPr>
          <p:cNvSpPr>
            <a:spLocks noGrp="1"/>
          </p:cNvSpPr>
          <p:nvPr>
            <p:ph type="sldNum" sz="quarter" idx="4"/>
          </p:nvPr>
        </p:nvSpPr>
        <p:spPr/>
        <p:txBody>
          <a:bodyPr/>
          <a:lstStyle/>
          <a:p>
            <a:fld id="{C75C2A70-30D0-4958-BD5F-ACCF7D005EE8}" type="slidenum">
              <a:rPr lang="ja-JP" altLang="en-US" smtClean="0"/>
              <a:pPr/>
              <a:t>9</a:t>
            </a:fld>
            <a:endParaRPr lang="ja-JP" altLang="en-US" dirty="0"/>
          </a:p>
        </p:txBody>
      </p:sp>
      <p:pic>
        <p:nvPicPr>
          <p:cNvPr id="4" name="図 3">
            <a:extLst>
              <a:ext uri="{FF2B5EF4-FFF2-40B4-BE49-F238E27FC236}">
                <a16:creationId xmlns:a16="http://schemas.microsoft.com/office/drawing/2014/main" id="{ABEC1700-5AC8-8140-8E12-899F7C5D8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98" y="692715"/>
            <a:ext cx="2653448" cy="646954"/>
          </a:xfrm>
          <a:prstGeom prst="rect">
            <a:avLst/>
          </a:prstGeom>
        </p:spPr>
      </p:pic>
      <p:cxnSp>
        <p:nvCxnSpPr>
          <p:cNvPr id="23" name="直線コネクタ 22">
            <a:extLst>
              <a:ext uri="{FF2B5EF4-FFF2-40B4-BE49-F238E27FC236}">
                <a16:creationId xmlns:a16="http://schemas.microsoft.com/office/drawing/2014/main" id="{C1D7FF17-D909-AE42-A190-3F0674B7C325}"/>
              </a:ext>
            </a:extLst>
          </p:cNvPr>
          <p:cNvCxnSpPr>
            <a:cxnSpLocks/>
          </p:cNvCxnSpPr>
          <p:nvPr/>
        </p:nvCxnSpPr>
        <p:spPr>
          <a:xfrm>
            <a:off x="555398" y="6055331"/>
            <a:ext cx="11083324" cy="0"/>
          </a:xfrm>
          <a:prstGeom prst="line">
            <a:avLst/>
          </a:prstGeom>
          <a:ln w="38100">
            <a:solidFill>
              <a:srgbClr val="1CBAC2"/>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6F2163E-FE0E-FA42-A7FA-C571DFDD07B1}"/>
              </a:ext>
            </a:extLst>
          </p:cNvPr>
          <p:cNvCxnSpPr>
            <a:cxnSpLocks/>
          </p:cNvCxnSpPr>
          <p:nvPr/>
        </p:nvCxnSpPr>
        <p:spPr>
          <a:xfrm>
            <a:off x="7265504" y="1016192"/>
            <a:ext cx="4373218" cy="0"/>
          </a:xfrm>
          <a:prstGeom prst="line">
            <a:avLst/>
          </a:prstGeom>
          <a:ln w="38100">
            <a:solidFill>
              <a:srgbClr val="1CBAC2"/>
            </a:solidFill>
            <a:prstDash val="sysDot"/>
          </a:ln>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7D8A88BB-EF52-485C-BC9B-025454CB03DD}"/>
              </a:ext>
            </a:extLst>
          </p:cNvPr>
          <p:cNvSpPr txBox="1">
            <a:spLocks/>
          </p:cNvSpPr>
          <p:nvPr/>
        </p:nvSpPr>
        <p:spPr>
          <a:xfrm>
            <a:off x="6350" y="19116"/>
            <a:ext cx="6089650" cy="5692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 A </a:t>
            </a:r>
            <a:r>
              <a:rPr lang="ja-JP" altLang="en-US" sz="2400" dirty="0">
                <a:latin typeface="メイリオ" panose="020B0604030504040204" pitchFamily="50" charset="-128"/>
                <a:ea typeface="メイリオ" panose="020B0604030504040204" pitchFamily="50" charset="-128"/>
              </a:rPr>
              <a:t>速さ</a:t>
            </a:r>
            <a:r>
              <a:rPr lang="en-US" altLang="ja-JP" sz="2400" dirty="0">
                <a:latin typeface="メイリオ" panose="020B0604030504040204" pitchFamily="50" charset="-128"/>
                <a:ea typeface="メイリオ" panose="020B0604030504040204" pitchFamily="50" charset="-128"/>
              </a:rPr>
              <a:t>(p.16-17)</a:t>
            </a:r>
            <a:endParaRPr lang="ja-JP" altLang="en-US" sz="2400" dirty="0">
              <a:latin typeface="+mn-ea"/>
              <a:ea typeface="+mn-ea"/>
            </a:endParaRPr>
          </a:p>
        </p:txBody>
      </p:sp>
      <p:pic>
        <p:nvPicPr>
          <p:cNvPr id="3" name="図 2">
            <a:extLst>
              <a:ext uri="{FF2B5EF4-FFF2-40B4-BE49-F238E27FC236}">
                <a16:creationId xmlns:a16="http://schemas.microsoft.com/office/drawing/2014/main" id="{9292AA22-6259-4C51-8816-CAE3AEFF7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082" y="1907389"/>
            <a:ext cx="3596640" cy="2247900"/>
          </a:xfrm>
          <a:prstGeom prst="rect">
            <a:avLst/>
          </a:prstGeom>
        </p:spPr>
      </p:pic>
    </p:spTree>
    <p:extLst>
      <p:ext uri="{BB962C8B-B14F-4D97-AF65-F5344CB8AC3E}">
        <p14:creationId xmlns:p14="http://schemas.microsoft.com/office/powerpoint/2010/main" val="1411702053"/>
      </p:ext>
    </p:extLst>
  </p:cSld>
  <p:clrMapOvr>
    <a:masterClrMapping/>
  </p:clrMapOvr>
</p:sld>
</file>

<file path=ppt/theme/theme1.xml><?xml version="1.0" encoding="utf-8"?>
<a:theme xmlns:a="http://schemas.openxmlformats.org/drawingml/2006/main" name="R08物理基礎スライド">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R08物理基礎スライド">
      <a:majorFont>
        <a:latin typeface="メイリオ"/>
        <a:ea typeface="メイリオ"/>
        <a:cs typeface=""/>
      </a:majorFont>
      <a:minorFont>
        <a:latin typeface="Century Schoolbook"/>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08物理基礎スライド" id="{68AB176E-23A9-4764-88EE-7DE95E25AAB2}" vid="{3528A685-50CD-41DD-9A1B-94DB816486E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R08物理基礎スライド</Template>
  <TotalTime>8526</TotalTime>
  <Words>3939</Words>
  <Application>Microsoft Office PowerPoint</Application>
  <PresentationFormat>ワイド画面</PresentationFormat>
  <Paragraphs>406</Paragraphs>
  <Slides>43</Slides>
  <Notes>43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43</vt:i4>
      </vt:variant>
    </vt:vector>
  </HeadingPairs>
  <TitlesOfParts>
    <vt:vector size="53" baseType="lpstr">
      <vt:lpstr>UD デジタル 教科書体 NP-R</vt:lpstr>
      <vt:lpstr>Meiryo</vt:lpstr>
      <vt:lpstr>Meiryo</vt:lpstr>
      <vt:lpstr>游ゴシック</vt:lpstr>
      <vt:lpstr>Arial</vt:lpstr>
      <vt:lpstr>Cambria Math</vt:lpstr>
      <vt:lpstr>Century Schoolbook</vt:lpstr>
      <vt:lpstr>Georgia</vt:lpstr>
      <vt:lpstr>Times New Roman</vt:lpstr>
      <vt:lpstr>R08物理基礎スライド</vt:lpstr>
      <vt:lpstr>1部 1章  物体の運動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大野朋子</cp:lastModifiedBy>
  <cp:revision>7</cp:revision>
  <cp:lastPrinted>2025-01-20T11:07:26Z</cp:lastPrinted>
  <dcterms:created xsi:type="dcterms:W3CDTF">2021-02-12T11:07:27Z</dcterms:created>
  <dcterms:modified xsi:type="dcterms:W3CDTF">2026-04-24T05:07:05Z</dcterms:modified>
</cp:coreProperties>
</file>