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289" r:id="rId2"/>
    <p:sldId id="380" r:id="rId3"/>
    <p:sldId id="318" r:id="rId4"/>
    <p:sldId id="379" r:id="rId5"/>
    <p:sldId id="374" r:id="rId6"/>
    <p:sldId id="368" r:id="rId7"/>
    <p:sldId id="319" r:id="rId8"/>
    <p:sldId id="323" r:id="rId9"/>
    <p:sldId id="347" r:id="rId10"/>
    <p:sldId id="348" r:id="rId11"/>
    <p:sldId id="350" r:id="rId12"/>
    <p:sldId id="369" r:id="rId13"/>
    <p:sldId id="336" r:id="rId14"/>
    <p:sldId id="351" r:id="rId15"/>
    <p:sldId id="352" r:id="rId16"/>
    <p:sldId id="337" r:id="rId17"/>
    <p:sldId id="353" r:id="rId18"/>
    <p:sldId id="378" r:id="rId19"/>
    <p:sldId id="338" r:id="rId20"/>
    <p:sldId id="339" r:id="rId21"/>
    <p:sldId id="293" r:id="rId22"/>
    <p:sldId id="340" r:id="rId23"/>
    <p:sldId id="326" r:id="rId24"/>
    <p:sldId id="341" r:id="rId25"/>
    <p:sldId id="342" r:id="rId26"/>
  </p:sldIdLst>
  <p:sldSz cx="12192000" cy="6858000"/>
  <p:notesSz cx="9939338" cy="68072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34"/>
    <p:restoredTop sz="70972" autoAdjust="0"/>
  </p:normalViewPr>
  <p:slideViewPr>
    <p:cSldViewPr snapToGrid="0" snapToObjects="1">
      <p:cViewPr varScale="1">
        <p:scale>
          <a:sx n="63" d="100"/>
          <a:sy n="63" d="100"/>
        </p:scale>
        <p:origin x="780" y="4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80" d="100"/>
        <a:sy n="18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42" d="100"/>
          <a:sy n="42" d="100"/>
        </p:scale>
        <p:origin x="2400" y="3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1" y="6465660"/>
            <a:ext cx="4307046" cy="341541"/>
          </a:xfrm>
          <a:prstGeom prst="rect">
            <a:avLst/>
          </a:prstGeom>
        </p:spPr>
        <p:txBody>
          <a:bodyPr vert="horz" lIns="95690" tIns="47845" rIns="95690" bIns="47845" rtlCol="0" anchor="b"/>
          <a:lstStyle>
            <a:lvl1pPr algn="l">
              <a:defRPr sz="13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5629993" y="6465660"/>
            <a:ext cx="4307046" cy="341541"/>
          </a:xfrm>
          <a:prstGeom prst="rect">
            <a:avLst/>
          </a:prstGeom>
        </p:spPr>
        <p:txBody>
          <a:bodyPr vert="horz" lIns="95690" tIns="47845" rIns="95690" bIns="47845" rtlCol="0" anchor="b"/>
          <a:lstStyle>
            <a:lvl1pPr algn="r">
              <a:defRPr sz="1300"/>
            </a:lvl1pPr>
          </a:lstStyle>
          <a:p>
            <a:fld id="{6F598117-995A-49C6-ABDF-1F42150E43E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87697933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7046" cy="341542"/>
          </a:xfrm>
          <a:prstGeom prst="rect">
            <a:avLst/>
          </a:prstGeom>
        </p:spPr>
        <p:txBody>
          <a:bodyPr vert="horz" lIns="95690" tIns="47845" rIns="95690" bIns="47845" rtlCol="0"/>
          <a:lstStyle>
            <a:lvl1pPr algn="l">
              <a:defRPr sz="1300"/>
            </a:lvl1pPr>
          </a:lstStyle>
          <a:p>
            <a:r>
              <a:rPr kumimoji="1" lang="en-US" altLang="ja-JP"/>
              <a:t>【</a:t>
            </a:r>
            <a:r>
              <a:rPr kumimoji="1" lang="ja-JP" altLang="en-US"/>
              <a:t>サンプル</a:t>
            </a:r>
            <a:r>
              <a:rPr kumimoji="1" lang="en-US" altLang="ja-JP"/>
              <a:t>】</a:t>
            </a:r>
            <a:r>
              <a:rPr kumimoji="1" lang="ja-JP" altLang="en-US"/>
              <a:t>啓林館・</a:t>
            </a:r>
            <a:r>
              <a:rPr kumimoji="1" lang="en-US" altLang="ja-JP"/>
              <a:t>i</a:t>
            </a:r>
            <a:r>
              <a:rPr kumimoji="1" lang="ja-JP" altLang="en-US"/>
              <a:t>版 生物基礎</a:t>
            </a:r>
            <a:r>
              <a:rPr kumimoji="1" lang="en-US" altLang="ja-JP"/>
              <a:t>_</a:t>
            </a:r>
            <a:r>
              <a:rPr kumimoji="1" lang="ja-JP" altLang="en-US"/>
              <a:t>授業用スライド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5629993" y="0"/>
            <a:ext cx="4307046" cy="341542"/>
          </a:xfrm>
          <a:prstGeom prst="rect">
            <a:avLst/>
          </a:prstGeom>
        </p:spPr>
        <p:txBody>
          <a:bodyPr vert="horz" lIns="95690" tIns="47845" rIns="95690" bIns="47845" rtlCol="0"/>
          <a:lstStyle>
            <a:lvl1pPr algn="r">
              <a:defRPr sz="1300"/>
            </a:lvl1pPr>
          </a:lstStyle>
          <a:p>
            <a:fld id="{8318938A-1E88-FA43-9684-FBACDB5E9AA5}" type="datetimeFigureOut">
              <a:rPr kumimoji="1" lang="ja-JP" altLang="en-US" smtClean="0"/>
              <a:t>2026/4/24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2927350" y="850900"/>
            <a:ext cx="408463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690" tIns="47845" rIns="95690" bIns="47845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993934" y="3275965"/>
            <a:ext cx="7951470" cy="2680335"/>
          </a:xfrm>
          <a:prstGeom prst="rect">
            <a:avLst/>
          </a:prstGeom>
        </p:spPr>
        <p:txBody>
          <a:bodyPr vert="horz" lIns="95690" tIns="47845" rIns="95690" bIns="47845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1" y="6465660"/>
            <a:ext cx="4307046" cy="341541"/>
          </a:xfrm>
          <a:prstGeom prst="rect">
            <a:avLst/>
          </a:prstGeom>
        </p:spPr>
        <p:txBody>
          <a:bodyPr vert="horz" lIns="95690" tIns="47845" rIns="95690" bIns="47845" rtlCol="0" anchor="b"/>
          <a:lstStyle>
            <a:lvl1pPr algn="l">
              <a:defRPr sz="13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5629993" y="6465660"/>
            <a:ext cx="4307046" cy="341541"/>
          </a:xfrm>
          <a:prstGeom prst="rect">
            <a:avLst/>
          </a:prstGeom>
        </p:spPr>
        <p:txBody>
          <a:bodyPr vert="horz" lIns="95690" tIns="47845" rIns="95690" bIns="47845" rtlCol="0" anchor="b"/>
          <a:lstStyle>
            <a:lvl1pPr algn="r">
              <a:defRPr sz="1300"/>
            </a:lvl1pPr>
          </a:lstStyle>
          <a:p>
            <a:fld id="{42772B1B-34B0-894E-A4B6-A89D3E2D90E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05514865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772B1B-34B0-894E-A4B6-A89D3E2D90EC}" type="slidenum">
              <a:rPr kumimoji="1" lang="ja-JP" altLang="en-US" smtClean="0"/>
              <a:t>1</a:t>
            </a:fld>
            <a:endParaRPr kumimoji="1" lang="ja-JP" altLang="en-US"/>
          </a:p>
        </p:txBody>
      </p:sp>
      <p:sp>
        <p:nvSpPr>
          <p:cNvPr id="5" name="ヘッダー プレースホルダー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kumimoji="1" lang="en-US" altLang="ja-JP"/>
              <a:t>【</a:t>
            </a:r>
            <a:r>
              <a:rPr kumimoji="1" lang="ja-JP" altLang="en-US"/>
              <a:t>サンプル</a:t>
            </a:r>
            <a:r>
              <a:rPr kumimoji="1" lang="en-US" altLang="ja-JP"/>
              <a:t>】</a:t>
            </a:r>
            <a:r>
              <a:rPr kumimoji="1" lang="ja-JP" altLang="en-US"/>
              <a:t>啓林館・</a:t>
            </a:r>
            <a:r>
              <a:rPr kumimoji="1" lang="en-US" altLang="ja-JP"/>
              <a:t>i</a:t>
            </a:r>
            <a:r>
              <a:rPr kumimoji="1" lang="ja-JP" altLang="en-US"/>
              <a:t>版 生物基礎</a:t>
            </a:r>
            <a:r>
              <a:rPr kumimoji="1" lang="en-US" altLang="ja-JP"/>
              <a:t>_</a:t>
            </a:r>
            <a:r>
              <a:rPr kumimoji="1" lang="ja-JP" altLang="en-US"/>
              <a:t>授業用スライド</a:t>
            </a:r>
          </a:p>
        </p:txBody>
      </p:sp>
    </p:spTree>
    <p:extLst>
      <p:ext uri="{BB962C8B-B14F-4D97-AF65-F5344CB8AC3E}">
        <p14:creationId xmlns:p14="http://schemas.microsoft.com/office/powerpoint/2010/main" val="3981161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>
              <a:ea typeface="游ゴシック"/>
            </a:endParaRPr>
          </a:p>
        </p:txBody>
      </p:sp>
      <p:sp>
        <p:nvSpPr>
          <p:cNvPr id="4" name="ヘッダー プレースホルダー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kumimoji="1" lang="en-US" altLang="ja-JP"/>
              <a:t>【</a:t>
            </a:r>
            <a:r>
              <a:rPr kumimoji="1" lang="ja-JP" altLang="en-US"/>
              <a:t>サンプル</a:t>
            </a:r>
            <a:r>
              <a:rPr kumimoji="1" lang="en-US" altLang="ja-JP"/>
              <a:t>】</a:t>
            </a:r>
            <a:r>
              <a:rPr kumimoji="1" lang="ja-JP" altLang="en-US"/>
              <a:t>啓林館・</a:t>
            </a:r>
            <a:r>
              <a:rPr kumimoji="1" lang="en-US" altLang="ja-JP"/>
              <a:t>i</a:t>
            </a:r>
            <a:r>
              <a:rPr kumimoji="1" lang="ja-JP" altLang="en-US"/>
              <a:t>版 生物基礎</a:t>
            </a:r>
            <a:r>
              <a:rPr kumimoji="1" lang="en-US" altLang="ja-JP"/>
              <a:t>_</a:t>
            </a:r>
            <a:r>
              <a:rPr kumimoji="1" lang="ja-JP" altLang="en-US"/>
              <a:t>授業用スライド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772B1B-34B0-894E-A4B6-A89D3E2D90EC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40818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>
              <a:ea typeface="游ゴシック"/>
            </a:endParaRPr>
          </a:p>
        </p:txBody>
      </p:sp>
      <p:sp>
        <p:nvSpPr>
          <p:cNvPr id="4" name="ヘッダー プレースホルダー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kumimoji="1" lang="en-US" altLang="ja-JP"/>
              <a:t>【</a:t>
            </a:r>
            <a:r>
              <a:rPr kumimoji="1" lang="ja-JP" altLang="en-US"/>
              <a:t>サンプル</a:t>
            </a:r>
            <a:r>
              <a:rPr kumimoji="1" lang="en-US" altLang="ja-JP"/>
              <a:t>】</a:t>
            </a:r>
            <a:r>
              <a:rPr kumimoji="1" lang="ja-JP" altLang="en-US"/>
              <a:t>啓林館・</a:t>
            </a:r>
            <a:r>
              <a:rPr kumimoji="1" lang="en-US" altLang="ja-JP"/>
              <a:t>i</a:t>
            </a:r>
            <a:r>
              <a:rPr kumimoji="1" lang="ja-JP" altLang="en-US"/>
              <a:t>版 生物基礎</a:t>
            </a:r>
            <a:r>
              <a:rPr kumimoji="1" lang="en-US" altLang="ja-JP"/>
              <a:t>_</a:t>
            </a:r>
            <a:r>
              <a:rPr kumimoji="1" lang="ja-JP" altLang="en-US"/>
              <a:t>授業用スライド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772B1B-34B0-894E-A4B6-A89D3E2D90EC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80773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>
              <a:ea typeface="游ゴシック"/>
            </a:endParaRPr>
          </a:p>
        </p:txBody>
      </p:sp>
      <p:sp>
        <p:nvSpPr>
          <p:cNvPr id="4" name="ヘッダー プレースホルダー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kumimoji="1" lang="en-US" altLang="ja-JP"/>
              <a:t>【</a:t>
            </a:r>
            <a:r>
              <a:rPr kumimoji="1" lang="ja-JP" altLang="en-US"/>
              <a:t>サンプル</a:t>
            </a:r>
            <a:r>
              <a:rPr kumimoji="1" lang="en-US" altLang="ja-JP"/>
              <a:t>】</a:t>
            </a:r>
            <a:r>
              <a:rPr kumimoji="1" lang="ja-JP" altLang="en-US"/>
              <a:t>啓林館・</a:t>
            </a:r>
            <a:r>
              <a:rPr kumimoji="1" lang="en-US" altLang="ja-JP"/>
              <a:t>i</a:t>
            </a:r>
            <a:r>
              <a:rPr kumimoji="1" lang="ja-JP" altLang="en-US"/>
              <a:t>版 生物基礎</a:t>
            </a:r>
            <a:r>
              <a:rPr kumimoji="1" lang="en-US" altLang="ja-JP"/>
              <a:t>_</a:t>
            </a:r>
            <a:r>
              <a:rPr kumimoji="1" lang="ja-JP" altLang="en-US"/>
              <a:t>授業用スライド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772B1B-34B0-894E-A4B6-A89D3E2D90EC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417247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>
              <a:ea typeface="游ゴシック"/>
            </a:endParaRPr>
          </a:p>
        </p:txBody>
      </p:sp>
      <p:sp>
        <p:nvSpPr>
          <p:cNvPr id="4" name="ヘッダー プレースホルダー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kumimoji="1" lang="en-US" altLang="ja-JP"/>
              <a:t>【</a:t>
            </a:r>
            <a:r>
              <a:rPr kumimoji="1" lang="ja-JP" altLang="en-US"/>
              <a:t>サンプル</a:t>
            </a:r>
            <a:r>
              <a:rPr kumimoji="1" lang="en-US" altLang="ja-JP"/>
              <a:t>】</a:t>
            </a:r>
            <a:r>
              <a:rPr kumimoji="1" lang="ja-JP" altLang="en-US"/>
              <a:t>啓林館・</a:t>
            </a:r>
            <a:r>
              <a:rPr kumimoji="1" lang="en-US" altLang="ja-JP"/>
              <a:t>i</a:t>
            </a:r>
            <a:r>
              <a:rPr kumimoji="1" lang="ja-JP" altLang="en-US"/>
              <a:t>版 生物基礎</a:t>
            </a:r>
            <a:r>
              <a:rPr kumimoji="1" lang="en-US" altLang="ja-JP"/>
              <a:t>_</a:t>
            </a:r>
            <a:r>
              <a:rPr kumimoji="1" lang="ja-JP" altLang="en-US"/>
              <a:t>授業用スライド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772B1B-34B0-894E-A4B6-A89D3E2D90EC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58011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>
              <a:ea typeface="游ゴシック"/>
            </a:endParaRPr>
          </a:p>
        </p:txBody>
      </p:sp>
      <p:sp>
        <p:nvSpPr>
          <p:cNvPr id="4" name="ヘッダー プレースホルダー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kumimoji="1" lang="en-US" altLang="ja-JP"/>
              <a:t>【</a:t>
            </a:r>
            <a:r>
              <a:rPr kumimoji="1" lang="ja-JP" altLang="en-US"/>
              <a:t>サンプル</a:t>
            </a:r>
            <a:r>
              <a:rPr kumimoji="1" lang="en-US" altLang="ja-JP"/>
              <a:t>】</a:t>
            </a:r>
            <a:r>
              <a:rPr kumimoji="1" lang="ja-JP" altLang="en-US"/>
              <a:t>啓林館・</a:t>
            </a:r>
            <a:r>
              <a:rPr kumimoji="1" lang="en-US" altLang="ja-JP"/>
              <a:t>i</a:t>
            </a:r>
            <a:r>
              <a:rPr kumimoji="1" lang="ja-JP" altLang="en-US"/>
              <a:t>版 生物基礎</a:t>
            </a:r>
            <a:r>
              <a:rPr kumimoji="1" lang="en-US" altLang="ja-JP"/>
              <a:t>_</a:t>
            </a:r>
            <a:r>
              <a:rPr kumimoji="1" lang="ja-JP" altLang="en-US"/>
              <a:t>授業用スライド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772B1B-34B0-894E-A4B6-A89D3E2D90EC}" type="slidenum">
              <a:rPr kumimoji="1" lang="ja-JP" altLang="en-US" smtClean="0"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498807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>
              <a:ea typeface="游ゴシック"/>
            </a:endParaRPr>
          </a:p>
        </p:txBody>
      </p:sp>
      <p:sp>
        <p:nvSpPr>
          <p:cNvPr id="4" name="ヘッダー プレースホルダー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kumimoji="1" lang="en-US" altLang="ja-JP"/>
              <a:t>【</a:t>
            </a:r>
            <a:r>
              <a:rPr kumimoji="1" lang="ja-JP" altLang="en-US"/>
              <a:t>サンプル</a:t>
            </a:r>
            <a:r>
              <a:rPr kumimoji="1" lang="en-US" altLang="ja-JP"/>
              <a:t>】</a:t>
            </a:r>
            <a:r>
              <a:rPr kumimoji="1" lang="ja-JP" altLang="en-US"/>
              <a:t>啓林館・</a:t>
            </a:r>
            <a:r>
              <a:rPr kumimoji="1" lang="en-US" altLang="ja-JP"/>
              <a:t>i</a:t>
            </a:r>
            <a:r>
              <a:rPr kumimoji="1" lang="ja-JP" altLang="en-US"/>
              <a:t>版 生物基礎</a:t>
            </a:r>
            <a:r>
              <a:rPr kumimoji="1" lang="en-US" altLang="ja-JP"/>
              <a:t>_</a:t>
            </a:r>
            <a:r>
              <a:rPr kumimoji="1" lang="ja-JP" altLang="en-US"/>
              <a:t>授業用スライド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772B1B-34B0-894E-A4B6-A89D3E2D90EC}" type="slidenum">
              <a:rPr kumimoji="1" lang="ja-JP" altLang="en-US" smtClean="0"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342942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CB7E39-15A2-69E3-E6C2-F632CD2520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F98C7ACC-97DD-612E-949F-E2EC2F536B5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3A40F980-8B14-250B-887D-BEE2D7495E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>
              <a:ea typeface="游ゴシック"/>
            </a:endParaRPr>
          </a:p>
        </p:txBody>
      </p:sp>
      <p:sp>
        <p:nvSpPr>
          <p:cNvPr id="4" name="ヘッダー プレースホルダー 3">
            <a:extLst>
              <a:ext uri="{FF2B5EF4-FFF2-40B4-BE49-F238E27FC236}">
                <a16:creationId xmlns:a16="http://schemas.microsoft.com/office/drawing/2014/main" id="{DB1D8C15-BEE0-0AA9-50C8-024845A213EC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kumimoji="1" lang="en-US" altLang="ja-JP"/>
              <a:t>【</a:t>
            </a:r>
            <a:r>
              <a:rPr kumimoji="1" lang="ja-JP" altLang="en-US"/>
              <a:t>サンプル</a:t>
            </a:r>
            <a:r>
              <a:rPr kumimoji="1" lang="en-US" altLang="ja-JP"/>
              <a:t>】</a:t>
            </a:r>
            <a:r>
              <a:rPr kumimoji="1" lang="ja-JP" altLang="en-US"/>
              <a:t>啓林館・</a:t>
            </a:r>
            <a:r>
              <a:rPr kumimoji="1" lang="en-US" altLang="ja-JP"/>
              <a:t>i</a:t>
            </a:r>
            <a:r>
              <a:rPr kumimoji="1" lang="ja-JP" altLang="en-US"/>
              <a:t>版 生物基礎</a:t>
            </a:r>
            <a:r>
              <a:rPr kumimoji="1" lang="en-US" altLang="ja-JP"/>
              <a:t>_</a:t>
            </a:r>
            <a:r>
              <a:rPr kumimoji="1" lang="ja-JP" altLang="en-US"/>
              <a:t>授業用スライド</a:t>
            </a: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5CA87C28-2ADF-83BA-4D5B-5AF1505B437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772B1B-34B0-894E-A4B6-A89D3E2D90EC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2844492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>
              <a:ea typeface="游ゴシック"/>
            </a:endParaRPr>
          </a:p>
        </p:txBody>
      </p:sp>
      <p:sp>
        <p:nvSpPr>
          <p:cNvPr id="4" name="ヘッダー プレースホルダー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kumimoji="1" lang="en-US" altLang="ja-JP"/>
              <a:t>【</a:t>
            </a:r>
            <a:r>
              <a:rPr kumimoji="1" lang="ja-JP" altLang="en-US"/>
              <a:t>サンプル</a:t>
            </a:r>
            <a:r>
              <a:rPr kumimoji="1" lang="en-US" altLang="ja-JP"/>
              <a:t>】</a:t>
            </a:r>
            <a:r>
              <a:rPr kumimoji="1" lang="ja-JP" altLang="en-US"/>
              <a:t>啓林館・</a:t>
            </a:r>
            <a:r>
              <a:rPr kumimoji="1" lang="en-US" altLang="ja-JP"/>
              <a:t>i</a:t>
            </a:r>
            <a:r>
              <a:rPr kumimoji="1" lang="ja-JP" altLang="en-US"/>
              <a:t>版 生物基礎</a:t>
            </a:r>
            <a:r>
              <a:rPr kumimoji="1" lang="en-US" altLang="ja-JP"/>
              <a:t>_</a:t>
            </a:r>
            <a:r>
              <a:rPr kumimoji="1" lang="ja-JP" altLang="en-US"/>
              <a:t>授業用スライド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772B1B-34B0-894E-A4B6-A89D3E2D90EC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1671014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>
              <a:ea typeface="游ゴシック"/>
            </a:endParaRPr>
          </a:p>
        </p:txBody>
      </p:sp>
      <p:sp>
        <p:nvSpPr>
          <p:cNvPr id="4" name="ヘッダー プレースホルダー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kumimoji="1" lang="en-US" altLang="ja-JP"/>
              <a:t>【</a:t>
            </a:r>
            <a:r>
              <a:rPr kumimoji="1" lang="ja-JP" altLang="en-US"/>
              <a:t>サンプル</a:t>
            </a:r>
            <a:r>
              <a:rPr kumimoji="1" lang="en-US" altLang="ja-JP"/>
              <a:t>】</a:t>
            </a:r>
            <a:r>
              <a:rPr kumimoji="1" lang="ja-JP" altLang="en-US"/>
              <a:t>啓林館・</a:t>
            </a:r>
            <a:r>
              <a:rPr kumimoji="1" lang="en-US" altLang="ja-JP"/>
              <a:t>i</a:t>
            </a:r>
            <a:r>
              <a:rPr kumimoji="1" lang="ja-JP" altLang="en-US"/>
              <a:t>版 生物基礎</a:t>
            </a:r>
            <a:r>
              <a:rPr kumimoji="1" lang="en-US" altLang="ja-JP"/>
              <a:t>_</a:t>
            </a:r>
            <a:r>
              <a:rPr kumimoji="1" lang="ja-JP" altLang="en-US"/>
              <a:t>授業用スライド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772B1B-34B0-894E-A4B6-A89D3E2D90EC}" type="slidenum">
              <a:rPr kumimoji="1" lang="ja-JP" altLang="en-US" smtClean="0"/>
              <a:t>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988830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83402">
              <a:defRPr/>
            </a:pPr>
            <a:endParaRPr lang="ja-JP" altLang="en-US" sz="3100" dirty="0">
              <a:ea typeface="游ゴシック"/>
            </a:endParaRPr>
          </a:p>
        </p:txBody>
      </p:sp>
      <p:sp>
        <p:nvSpPr>
          <p:cNvPr id="4" name="ヘッダー プレースホルダー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kumimoji="1" lang="en-US" altLang="ja-JP"/>
              <a:t>【</a:t>
            </a:r>
            <a:r>
              <a:rPr kumimoji="1" lang="ja-JP" altLang="en-US"/>
              <a:t>サンプル</a:t>
            </a:r>
            <a:r>
              <a:rPr kumimoji="1" lang="en-US" altLang="ja-JP"/>
              <a:t>】</a:t>
            </a:r>
            <a:r>
              <a:rPr kumimoji="1" lang="ja-JP" altLang="en-US"/>
              <a:t>啓林館・</a:t>
            </a:r>
            <a:r>
              <a:rPr kumimoji="1" lang="en-US" altLang="ja-JP"/>
              <a:t>i</a:t>
            </a:r>
            <a:r>
              <a:rPr kumimoji="1" lang="ja-JP" altLang="en-US"/>
              <a:t>版 生物基礎</a:t>
            </a:r>
            <a:r>
              <a:rPr kumimoji="1" lang="en-US" altLang="ja-JP"/>
              <a:t>_</a:t>
            </a:r>
            <a:r>
              <a:rPr kumimoji="1" lang="ja-JP" altLang="en-US"/>
              <a:t>授業用スライド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772B1B-34B0-894E-A4B6-A89D3E2D90EC}" type="slidenum">
              <a:rPr kumimoji="1" lang="ja-JP" altLang="en-US" smtClean="0"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020722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094A0F-5883-9357-132D-49BE0C17EA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C44D9B3B-1D39-3851-F33A-02BDCF7717B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78E4D94B-A202-ED6F-14F9-67C3FDB450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>
              <a:ea typeface="游ゴシック"/>
            </a:endParaRPr>
          </a:p>
        </p:txBody>
      </p:sp>
      <p:sp>
        <p:nvSpPr>
          <p:cNvPr id="4" name="ヘッダー プレースホルダー 3">
            <a:extLst>
              <a:ext uri="{FF2B5EF4-FFF2-40B4-BE49-F238E27FC236}">
                <a16:creationId xmlns:a16="http://schemas.microsoft.com/office/drawing/2014/main" id="{23E71475-97B1-1808-3BD6-F26B21A79B26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kumimoji="1" lang="en-US" altLang="ja-JP"/>
              <a:t>【</a:t>
            </a:r>
            <a:r>
              <a:rPr kumimoji="1" lang="ja-JP" altLang="en-US"/>
              <a:t>サンプル</a:t>
            </a:r>
            <a:r>
              <a:rPr kumimoji="1" lang="en-US" altLang="ja-JP"/>
              <a:t>】</a:t>
            </a:r>
            <a:r>
              <a:rPr kumimoji="1" lang="ja-JP" altLang="en-US"/>
              <a:t>啓林館・</a:t>
            </a:r>
            <a:r>
              <a:rPr kumimoji="1" lang="en-US" altLang="ja-JP"/>
              <a:t>i</a:t>
            </a:r>
            <a:r>
              <a:rPr kumimoji="1" lang="ja-JP" altLang="en-US"/>
              <a:t>版 生物基礎</a:t>
            </a:r>
            <a:r>
              <a:rPr kumimoji="1" lang="en-US" altLang="ja-JP"/>
              <a:t>_</a:t>
            </a:r>
            <a:r>
              <a:rPr kumimoji="1" lang="ja-JP" altLang="en-US"/>
              <a:t>授業用スライド</a:t>
            </a: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FB14E76E-16BD-3609-EEFF-0F5D3BA683C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772B1B-34B0-894E-A4B6-A89D3E2D90EC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4780776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>
              <a:ea typeface="游ゴシック"/>
            </a:endParaRPr>
          </a:p>
        </p:txBody>
      </p:sp>
      <p:sp>
        <p:nvSpPr>
          <p:cNvPr id="4" name="ヘッダー プレースホルダー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kumimoji="1" lang="en-US" altLang="ja-JP"/>
              <a:t>【</a:t>
            </a:r>
            <a:r>
              <a:rPr kumimoji="1" lang="ja-JP" altLang="en-US"/>
              <a:t>サンプル</a:t>
            </a:r>
            <a:r>
              <a:rPr kumimoji="1" lang="en-US" altLang="ja-JP"/>
              <a:t>】</a:t>
            </a:r>
            <a:r>
              <a:rPr kumimoji="1" lang="ja-JP" altLang="en-US"/>
              <a:t>啓林館・</a:t>
            </a:r>
            <a:r>
              <a:rPr kumimoji="1" lang="en-US" altLang="ja-JP"/>
              <a:t>i</a:t>
            </a:r>
            <a:r>
              <a:rPr kumimoji="1" lang="ja-JP" altLang="en-US"/>
              <a:t>版 生物基礎</a:t>
            </a:r>
            <a:r>
              <a:rPr kumimoji="1" lang="en-US" altLang="ja-JP"/>
              <a:t>_</a:t>
            </a:r>
            <a:r>
              <a:rPr kumimoji="1" lang="ja-JP" altLang="en-US"/>
              <a:t>授業用スライド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772B1B-34B0-894E-A4B6-A89D3E2D90EC}" type="slidenum">
              <a:rPr kumimoji="1" lang="ja-JP" altLang="en-US" smtClean="0"/>
              <a:t>22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0644126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>
              <a:ea typeface="游ゴシック"/>
            </a:endParaRPr>
          </a:p>
        </p:txBody>
      </p:sp>
      <p:sp>
        <p:nvSpPr>
          <p:cNvPr id="4" name="ヘッダー プレースホルダー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kumimoji="1" lang="en-US" altLang="ja-JP"/>
              <a:t>【</a:t>
            </a:r>
            <a:r>
              <a:rPr kumimoji="1" lang="ja-JP" altLang="en-US"/>
              <a:t>サンプル</a:t>
            </a:r>
            <a:r>
              <a:rPr kumimoji="1" lang="en-US" altLang="ja-JP"/>
              <a:t>】</a:t>
            </a:r>
            <a:r>
              <a:rPr kumimoji="1" lang="ja-JP" altLang="en-US"/>
              <a:t>啓林館・</a:t>
            </a:r>
            <a:r>
              <a:rPr kumimoji="1" lang="en-US" altLang="ja-JP"/>
              <a:t>i</a:t>
            </a:r>
            <a:r>
              <a:rPr kumimoji="1" lang="ja-JP" altLang="en-US"/>
              <a:t>版 生物基礎</a:t>
            </a:r>
            <a:r>
              <a:rPr kumimoji="1" lang="en-US" altLang="ja-JP"/>
              <a:t>_</a:t>
            </a:r>
            <a:r>
              <a:rPr kumimoji="1" lang="ja-JP" altLang="en-US"/>
              <a:t>授業用スライド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772B1B-34B0-894E-A4B6-A89D3E2D90EC}" type="slidenum">
              <a:rPr kumimoji="1" lang="ja-JP" altLang="en-US" smtClean="0"/>
              <a:t>23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8791040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>
              <a:ea typeface="游ゴシック"/>
            </a:endParaRPr>
          </a:p>
        </p:txBody>
      </p:sp>
      <p:sp>
        <p:nvSpPr>
          <p:cNvPr id="4" name="ヘッダー プレースホルダー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kumimoji="1" lang="en-US" altLang="ja-JP"/>
              <a:t>【</a:t>
            </a:r>
            <a:r>
              <a:rPr kumimoji="1" lang="ja-JP" altLang="en-US"/>
              <a:t>サンプル</a:t>
            </a:r>
            <a:r>
              <a:rPr kumimoji="1" lang="en-US" altLang="ja-JP"/>
              <a:t>】</a:t>
            </a:r>
            <a:r>
              <a:rPr kumimoji="1" lang="ja-JP" altLang="en-US"/>
              <a:t>啓林館・</a:t>
            </a:r>
            <a:r>
              <a:rPr kumimoji="1" lang="en-US" altLang="ja-JP"/>
              <a:t>i</a:t>
            </a:r>
            <a:r>
              <a:rPr kumimoji="1" lang="ja-JP" altLang="en-US"/>
              <a:t>版 生物基礎</a:t>
            </a:r>
            <a:r>
              <a:rPr kumimoji="1" lang="en-US" altLang="ja-JP"/>
              <a:t>_</a:t>
            </a:r>
            <a:r>
              <a:rPr kumimoji="1" lang="ja-JP" altLang="en-US"/>
              <a:t>授業用スライド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772B1B-34B0-894E-A4B6-A89D3E2D90EC}" type="slidenum">
              <a:rPr kumimoji="1" lang="ja-JP" altLang="en-US" smtClean="0"/>
              <a:t>24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8608537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>
              <a:ea typeface="游ゴシック"/>
            </a:endParaRPr>
          </a:p>
        </p:txBody>
      </p:sp>
      <p:sp>
        <p:nvSpPr>
          <p:cNvPr id="4" name="ヘッダー プレースホルダー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kumimoji="1" lang="en-US" altLang="ja-JP"/>
              <a:t>【</a:t>
            </a:r>
            <a:r>
              <a:rPr kumimoji="1" lang="ja-JP" altLang="en-US"/>
              <a:t>サンプル</a:t>
            </a:r>
            <a:r>
              <a:rPr kumimoji="1" lang="en-US" altLang="ja-JP"/>
              <a:t>】</a:t>
            </a:r>
            <a:r>
              <a:rPr kumimoji="1" lang="ja-JP" altLang="en-US"/>
              <a:t>啓林館・</a:t>
            </a:r>
            <a:r>
              <a:rPr kumimoji="1" lang="en-US" altLang="ja-JP"/>
              <a:t>i</a:t>
            </a:r>
            <a:r>
              <a:rPr kumimoji="1" lang="ja-JP" altLang="en-US"/>
              <a:t>版 生物基礎</a:t>
            </a:r>
            <a:r>
              <a:rPr kumimoji="1" lang="en-US" altLang="ja-JP"/>
              <a:t>_</a:t>
            </a:r>
            <a:r>
              <a:rPr kumimoji="1" lang="ja-JP" altLang="en-US"/>
              <a:t>授業用スライド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772B1B-34B0-894E-A4B6-A89D3E2D90EC}" type="slidenum">
              <a:rPr kumimoji="1" lang="ja-JP" altLang="en-US" smtClean="0"/>
              <a:t>25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68684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>
              <a:ea typeface="游ゴシック"/>
            </a:endParaRPr>
          </a:p>
        </p:txBody>
      </p:sp>
      <p:sp>
        <p:nvSpPr>
          <p:cNvPr id="4" name="ヘッダー プレースホルダー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kumimoji="1" lang="en-US" altLang="ja-JP"/>
              <a:t>【</a:t>
            </a:r>
            <a:r>
              <a:rPr kumimoji="1" lang="ja-JP" altLang="en-US"/>
              <a:t>サンプル</a:t>
            </a:r>
            <a:r>
              <a:rPr kumimoji="1" lang="en-US" altLang="ja-JP"/>
              <a:t>】</a:t>
            </a:r>
            <a:r>
              <a:rPr kumimoji="1" lang="ja-JP" altLang="en-US"/>
              <a:t>啓林館・</a:t>
            </a:r>
            <a:r>
              <a:rPr kumimoji="1" lang="en-US" altLang="ja-JP"/>
              <a:t>i</a:t>
            </a:r>
            <a:r>
              <a:rPr kumimoji="1" lang="ja-JP" altLang="en-US"/>
              <a:t>版 生物基礎</a:t>
            </a:r>
            <a:r>
              <a:rPr kumimoji="1" lang="en-US" altLang="ja-JP"/>
              <a:t>_</a:t>
            </a:r>
            <a:r>
              <a:rPr kumimoji="1" lang="ja-JP" altLang="en-US"/>
              <a:t>授業用スライド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772B1B-34B0-894E-A4B6-A89D3E2D90EC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154402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E33145-6E94-6F16-C21D-EECD6AB865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10AD4E86-A6B5-6DE5-071A-8B107CA3838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858B7166-748D-DC85-F1F8-DF0D9FDB17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>
              <a:ea typeface="游ゴシック"/>
            </a:endParaRPr>
          </a:p>
        </p:txBody>
      </p:sp>
      <p:sp>
        <p:nvSpPr>
          <p:cNvPr id="4" name="ヘッダー プレースホルダー 3">
            <a:extLst>
              <a:ext uri="{FF2B5EF4-FFF2-40B4-BE49-F238E27FC236}">
                <a16:creationId xmlns:a16="http://schemas.microsoft.com/office/drawing/2014/main" id="{21B3A257-B589-8247-9A38-758E528B6407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kumimoji="1" lang="en-US" altLang="ja-JP"/>
              <a:t>【</a:t>
            </a:r>
            <a:r>
              <a:rPr kumimoji="1" lang="ja-JP" altLang="en-US"/>
              <a:t>サンプル</a:t>
            </a:r>
            <a:r>
              <a:rPr kumimoji="1" lang="en-US" altLang="ja-JP"/>
              <a:t>】</a:t>
            </a:r>
            <a:r>
              <a:rPr kumimoji="1" lang="ja-JP" altLang="en-US"/>
              <a:t>啓林館・</a:t>
            </a:r>
            <a:r>
              <a:rPr kumimoji="1" lang="en-US" altLang="ja-JP"/>
              <a:t>i</a:t>
            </a:r>
            <a:r>
              <a:rPr kumimoji="1" lang="ja-JP" altLang="en-US"/>
              <a:t>版 生物基礎</a:t>
            </a:r>
            <a:r>
              <a:rPr kumimoji="1" lang="en-US" altLang="ja-JP"/>
              <a:t>_</a:t>
            </a:r>
            <a:r>
              <a:rPr kumimoji="1" lang="ja-JP" altLang="en-US"/>
              <a:t>授業用スライド</a:t>
            </a: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4BF85C2E-7CE8-F814-8EAB-D05C0F67374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772B1B-34B0-894E-A4B6-A89D3E2D90EC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398197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B75492-B0CF-DB1A-2B94-1875833387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43D45655-135D-2DA3-3E36-D741D23A910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B378E7ED-C5FC-70CA-D0D9-1FF00D9217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>
              <a:ea typeface="游ゴシック"/>
            </a:endParaRPr>
          </a:p>
        </p:txBody>
      </p:sp>
      <p:sp>
        <p:nvSpPr>
          <p:cNvPr id="4" name="ヘッダー プレースホルダー 3">
            <a:extLst>
              <a:ext uri="{FF2B5EF4-FFF2-40B4-BE49-F238E27FC236}">
                <a16:creationId xmlns:a16="http://schemas.microsoft.com/office/drawing/2014/main" id="{5988AF49-965F-8FAC-4F8A-89953401A02F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kumimoji="1" lang="en-US" altLang="ja-JP"/>
              <a:t>【</a:t>
            </a:r>
            <a:r>
              <a:rPr kumimoji="1" lang="ja-JP" altLang="en-US"/>
              <a:t>サンプル</a:t>
            </a:r>
            <a:r>
              <a:rPr kumimoji="1" lang="en-US" altLang="ja-JP"/>
              <a:t>】</a:t>
            </a:r>
            <a:r>
              <a:rPr kumimoji="1" lang="ja-JP" altLang="en-US"/>
              <a:t>啓林館・</a:t>
            </a:r>
            <a:r>
              <a:rPr kumimoji="1" lang="en-US" altLang="ja-JP"/>
              <a:t>i</a:t>
            </a:r>
            <a:r>
              <a:rPr kumimoji="1" lang="ja-JP" altLang="en-US"/>
              <a:t>版 生物基礎</a:t>
            </a:r>
            <a:r>
              <a:rPr kumimoji="1" lang="en-US" altLang="ja-JP"/>
              <a:t>_</a:t>
            </a:r>
            <a:r>
              <a:rPr kumimoji="1" lang="ja-JP" altLang="en-US"/>
              <a:t>授業用スライド</a:t>
            </a: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A0FA8B0A-F6D9-78CC-5839-400D74002C3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772B1B-34B0-894E-A4B6-A89D3E2D90EC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355126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>
              <a:ea typeface="游ゴシック"/>
            </a:endParaRPr>
          </a:p>
        </p:txBody>
      </p:sp>
      <p:sp>
        <p:nvSpPr>
          <p:cNvPr id="4" name="ヘッダー プレースホルダー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kumimoji="1" lang="en-US" altLang="ja-JP"/>
              <a:t>【</a:t>
            </a:r>
            <a:r>
              <a:rPr kumimoji="1" lang="ja-JP" altLang="en-US"/>
              <a:t>サンプル</a:t>
            </a:r>
            <a:r>
              <a:rPr kumimoji="1" lang="en-US" altLang="ja-JP"/>
              <a:t>】</a:t>
            </a:r>
            <a:r>
              <a:rPr kumimoji="1" lang="ja-JP" altLang="en-US"/>
              <a:t>啓林館・</a:t>
            </a:r>
            <a:r>
              <a:rPr kumimoji="1" lang="en-US" altLang="ja-JP"/>
              <a:t>i</a:t>
            </a:r>
            <a:r>
              <a:rPr kumimoji="1" lang="ja-JP" altLang="en-US"/>
              <a:t>版 生物基礎</a:t>
            </a:r>
            <a:r>
              <a:rPr kumimoji="1" lang="en-US" altLang="ja-JP"/>
              <a:t>_</a:t>
            </a:r>
            <a:r>
              <a:rPr kumimoji="1" lang="ja-JP" altLang="en-US"/>
              <a:t>授業用スライド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772B1B-34B0-894E-A4B6-A89D3E2D90EC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401290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>
              <a:ea typeface="游ゴシック"/>
            </a:endParaRPr>
          </a:p>
        </p:txBody>
      </p:sp>
      <p:sp>
        <p:nvSpPr>
          <p:cNvPr id="4" name="ヘッダー プレースホルダー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kumimoji="1" lang="en-US" altLang="ja-JP"/>
              <a:t>【</a:t>
            </a:r>
            <a:r>
              <a:rPr kumimoji="1" lang="ja-JP" altLang="en-US"/>
              <a:t>サンプル</a:t>
            </a:r>
            <a:r>
              <a:rPr kumimoji="1" lang="en-US" altLang="ja-JP"/>
              <a:t>】</a:t>
            </a:r>
            <a:r>
              <a:rPr kumimoji="1" lang="ja-JP" altLang="en-US"/>
              <a:t>啓林館・</a:t>
            </a:r>
            <a:r>
              <a:rPr kumimoji="1" lang="en-US" altLang="ja-JP"/>
              <a:t>i</a:t>
            </a:r>
            <a:r>
              <a:rPr kumimoji="1" lang="ja-JP" altLang="en-US"/>
              <a:t>版 生物基礎</a:t>
            </a:r>
            <a:r>
              <a:rPr kumimoji="1" lang="en-US" altLang="ja-JP"/>
              <a:t>_</a:t>
            </a:r>
            <a:r>
              <a:rPr kumimoji="1" lang="ja-JP" altLang="en-US"/>
              <a:t>授業用スライド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772B1B-34B0-894E-A4B6-A89D3E2D90EC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682699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>
              <a:ea typeface="游ゴシック"/>
            </a:endParaRPr>
          </a:p>
        </p:txBody>
      </p:sp>
      <p:sp>
        <p:nvSpPr>
          <p:cNvPr id="4" name="ヘッダー プレースホルダー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kumimoji="1" lang="en-US" altLang="ja-JP"/>
              <a:t>【</a:t>
            </a:r>
            <a:r>
              <a:rPr kumimoji="1" lang="ja-JP" altLang="en-US"/>
              <a:t>サンプル</a:t>
            </a:r>
            <a:r>
              <a:rPr kumimoji="1" lang="en-US" altLang="ja-JP"/>
              <a:t>】</a:t>
            </a:r>
            <a:r>
              <a:rPr kumimoji="1" lang="ja-JP" altLang="en-US"/>
              <a:t>啓林館・</a:t>
            </a:r>
            <a:r>
              <a:rPr kumimoji="1" lang="en-US" altLang="ja-JP"/>
              <a:t>i</a:t>
            </a:r>
            <a:r>
              <a:rPr kumimoji="1" lang="ja-JP" altLang="en-US"/>
              <a:t>版 生物基礎</a:t>
            </a:r>
            <a:r>
              <a:rPr kumimoji="1" lang="en-US" altLang="ja-JP"/>
              <a:t>_</a:t>
            </a:r>
            <a:r>
              <a:rPr kumimoji="1" lang="ja-JP" altLang="en-US"/>
              <a:t>授業用スライド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772B1B-34B0-894E-A4B6-A89D3E2D90EC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659166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>
              <a:ea typeface="游ゴシック"/>
            </a:endParaRPr>
          </a:p>
        </p:txBody>
      </p:sp>
      <p:sp>
        <p:nvSpPr>
          <p:cNvPr id="4" name="ヘッダー プレースホルダー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kumimoji="1" lang="en-US" altLang="ja-JP"/>
              <a:t>【</a:t>
            </a:r>
            <a:r>
              <a:rPr kumimoji="1" lang="ja-JP" altLang="en-US"/>
              <a:t>サンプル</a:t>
            </a:r>
            <a:r>
              <a:rPr kumimoji="1" lang="en-US" altLang="ja-JP"/>
              <a:t>】</a:t>
            </a:r>
            <a:r>
              <a:rPr kumimoji="1" lang="ja-JP" altLang="en-US"/>
              <a:t>啓林館・</a:t>
            </a:r>
            <a:r>
              <a:rPr kumimoji="1" lang="en-US" altLang="ja-JP"/>
              <a:t>i</a:t>
            </a:r>
            <a:r>
              <a:rPr kumimoji="1" lang="ja-JP" altLang="en-US"/>
              <a:t>版 生物基礎</a:t>
            </a:r>
            <a:r>
              <a:rPr kumimoji="1" lang="en-US" altLang="ja-JP"/>
              <a:t>_</a:t>
            </a:r>
            <a:r>
              <a:rPr kumimoji="1" lang="ja-JP" altLang="en-US"/>
              <a:t>授業用スライド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772B1B-34B0-894E-A4B6-A89D3E2D90EC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341273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A21A370B-3425-0230-A397-1E1ABBC03E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2424" cy="6903974"/>
          </a:xfrm>
          <a:prstGeom prst="rect">
            <a:avLst/>
          </a:prstGeom>
        </p:spPr>
      </p:pic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BD674240-25B2-1642-B767-C08DE12984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dirty="0"/>
              <a:t>© 2026 KEIRINKAN ALL Rights Reserved.</a:t>
            </a:r>
            <a:endParaRPr kumimoji="1" lang="ja-JP" altLang="en-US" dirty="0"/>
          </a:p>
        </p:txBody>
      </p:sp>
      <p:sp>
        <p:nvSpPr>
          <p:cNvPr id="7" name="スライド番号プレースホルダー 5">
            <a:extLst>
              <a:ext uri="{FF2B5EF4-FFF2-40B4-BE49-F238E27FC236}">
                <a16:creationId xmlns:a16="http://schemas.microsoft.com/office/drawing/2014/main" id="{4B60F650-673B-D4ED-0A97-AB65EAE8E5F0}"/>
              </a:ext>
            </a:extLst>
          </p:cNvPr>
          <p:cNvSpPr txBox="1">
            <a:spLocks/>
          </p:cNvSpPr>
          <p:nvPr userDrawn="1"/>
        </p:nvSpPr>
        <p:spPr>
          <a:xfrm>
            <a:off x="9402972" y="645851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r" defTabSz="914400" rtl="0" eaLnBrk="1" latinLnBrk="0" hangingPunct="1">
              <a:defRPr kumimoji="1"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143F85B-3016-4414-A91E-A3EF375872A4}" type="slidenum">
              <a:rPr lang="ja-JP" altLang="en-US" smtClean="0"/>
              <a:pPr/>
              <a:t>‹#›</a:t>
            </a:fld>
            <a:r>
              <a:rPr lang="en-US" altLang="ja-JP" dirty="0"/>
              <a:t>/ 25</a:t>
            </a:r>
            <a:endParaRPr lang="ja-JP" altLang="en-US" dirty="0"/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8D114BA6-6907-9A2B-4118-6783D569DA25}"/>
              </a:ext>
            </a:extLst>
          </p:cNvPr>
          <p:cNvSpPr/>
          <p:nvPr userDrawn="1"/>
        </p:nvSpPr>
        <p:spPr>
          <a:xfrm>
            <a:off x="10453527" y="238168"/>
            <a:ext cx="1577164" cy="297641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b="1">
                <a:solidFill>
                  <a:srgbClr val="FF0000"/>
                </a:solidFill>
              </a:rPr>
              <a:t>内容解説資料</a:t>
            </a:r>
            <a:endParaRPr kumimoji="1" lang="ja-JP" alt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32454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7E031FB2-69A7-6536-5131-7DB9BCD8AE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2424" cy="6903974"/>
          </a:xfrm>
          <a:prstGeom prst="rect">
            <a:avLst/>
          </a:prstGeom>
        </p:spPr>
      </p:pic>
      <p:sp>
        <p:nvSpPr>
          <p:cNvPr id="6" name="フッター プレースホルダー 2">
            <a:extLst>
              <a:ext uri="{FF2B5EF4-FFF2-40B4-BE49-F238E27FC236}">
                <a16:creationId xmlns:a16="http://schemas.microsoft.com/office/drawing/2014/main" id="{87AC8A4F-0D4E-AEBD-FA96-FB3C4F29C79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476418"/>
            <a:ext cx="4114800" cy="365125"/>
          </a:xfrm>
        </p:spPr>
        <p:txBody>
          <a:bodyPr/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r>
              <a:rPr lang="en-US" altLang="ja-JP" dirty="0"/>
              <a:t>© 2026 KEIRINKAN ALL Rights Reserved.</a:t>
            </a:r>
            <a:endParaRPr lang="ja-JP" altLang="en-US" dirty="0"/>
          </a:p>
        </p:txBody>
      </p:sp>
      <p:sp>
        <p:nvSpPr>
          <p:cNvPr id="7" name="円/楕円 18">
            <a:extLst>
              <a:ext uri="{FF2B5EF4-FFF2-40B4-BE49-F238E27FC236}">
                <a16:creationId xmlns:a16="http://schemas.microsoft.com/office/drawing/2014/main" id="{191783F0-E300-978D-4049-29F7C251CA1E}"/>
              </a:ext>
            </a:extLst>
          </p:cNvPr>
          <p:cNvSpPr/>
          <p:nvPr userDrawn="1"/>
        </p:nvSpPr>
        <p:spPr>
          <a:xfrm>
            <a:off x="416951" y="618938"/>
            <a:ext cx="306590" cy="30659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タイトル 1">
            <a:extLst>
              <a:ext uri="{FF2B5EF4-FFF2-40B4-BE49-F238E27FC236}">
                <a16:creationId xmlns:a16="http://schemas.microsoft.com/office/drawing/2014/main" id="{C8F00B9A-7A08-D1CA-FCE2-F9416AD80723}"/>
              </a:ext>
            </a:extLst>
          </p:cNvPr>
          <p:cNvSpPr txBox="1">
            <a:spLocks/>
          </p:cNvSpPr>
          <p:nvPr userDrawn="1"/>
        </p:nvSpPr>
        <p:spPr>
          <a:xfrm>
            <a:off x="745725" y="321297"/>
            <a:ext cx="3409607" cy="956423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3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p. 118-143</a:t>
            </a:r>
            <a:endParaRPr lang="ja-JP" altLang="en-US" sz="32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0" name="サブタイトル 3">
            <a:extLst>
              <a:ext uri="{FF2B5EF4-FFF2-40B4-BE49-F238E27FC236}">
                <a16:creationId xmlns:a16="http://schemas.microsoft.com/office/drawing/2014/main" id="{2E9B726B-16A3-7800-8C5C-E55B87066B11}"/>
              </a:ext>
            </a:extLst>
          </p:cNvPr>
          <p:cNvSpPr txBox="1">
            <a:spLocks/>
          </p:cNvSpPr>
          <p:nvPr userDrawn="1"/>
        </p:nvSpPr>
        <p:spPr>
          <a:xfrm>
            <a:off x="4633144" y="3060000"/>
            <a:ext cx="5846172" cy="830997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ja-JP" altLang="en-US" sz="60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生命現象と物質</a:t>
            </a:r>
            <a:endParaRPr lang="ja-JP" altLang="en-US" sz="6600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C2C88D3B-71E3-A008-1425-11387F62B66B}"/>
              </a:ext>
            </a:extLst>
          </p:cNvPr>
          <p:cNvGrpSpPr/>
          <p:nvPr userDrawn="1"/>
        </p:nvGrpSpPr>
        <p:grpSpPr>
          <a:xfrm>
            <a:off x="1440000" y="2940799"/>
            <a:ext cx="2880000" cy="1080000"/>
            <a:chOff x="1440000" y="2593331"/>
            <a:chExt cx="2880000" cy="1080000"/>
          </a:xfrm>
        </p:grpSpPr>
        <p:sp>
          <p:nvSpPr>
            <p:cNvPr id="12" name="角丸四角形 16">
              <a:extLst>
                <a:ext uri="{FF2B5EF4-FFF2-40B4-BE49-F238E27FC236}">
                  <a16:creationId xmlns:a16="http://schemas.microsoft.com/office/drawing/2014/main" id="{C338C019-4D52-9AAC-9B98-90B797543204}"/>
                </a:ext>
              </a:extLst>
            </p:cNvPr>
            <p:cNvSpPr/>
            <p:nvPr userDrawn="1"/>
          </p:nvSpPr>
          <p:spPr>
            <a:xfrm>
              <a:off x="1440000" y="2593331"/>
              <a:ext cx="2880000" cy="1080000"/>
            </a:xfrm>
            <a:prstGeom prst="round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" name="サブタイトル 3">
              <a:extLst>
                <a:ext uri="{FF2B5EF4-FFF2-40B4-BE49-F238E27FC236}">
                  <a16:creationId xmlns:a16="http://schemas.microsoft.com/office/drawing/2014/main" id="{9BDED415-F4B3-035A-60EB-5FB5FA2F3C22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1530000" y="2676829"/>
              <a:ext cx="2700000" cy="914096"/>
            </a:xfrm>
            <a:prstGeom prst="rect">
              <a:avLst/>
            </a:prstGeom>
          </p:spPr>
          <p:txBody>
            <a:bodyPr vert="horz" wrap="square" lIns="0" tIns="0" rIns="0" bIns="0" rtlCol="0" anchor="ctr" anchorCtr="0">
              <a:sp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ja-JP" altLang="en-US" sz="6600" b="1" dirty="0">
                  <a:solidFill>
                    <a:schemeClr val="bg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第２部</a:t>
              </a:r>
              <a:endParaRPr lang="ja-JP" altLang="en-US" sz="6600" dirty="0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sp>
        <p:nvSpPr>
          <p:cNvPr id="14" name="スライド番号プレースホルダー 5">
            <a:extLst>
              <a:ext uri="{FF2B5EF4-FFF2-40B4-BE49-F238E27FC236}">
                <a16:creationId xmlns:a16="http://schemas.microsoft.com/office/drawing/2014/main" id="{6A501CC6-8E05-8878-5C07-0633B72DFABD}"/>
              </a:ext>
            </a:extLst>
          </p:cNvPr>
          <p:cNvSpPr txBox="1">
            <a:spLocks/>
          </p:cNvSpPr>
          <p:nvPr userDrawn="1"/>
        </p:nvSpPr>
        <p:spPr>
          <a:xfrm>
            <a:off x="9402972" y="645851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r" defTabSz="914400" rtl="0" eaLnBrk="1" latinLnBrk="0" hangingPunct="1">
              <a:defRPr kumimoji="1"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143F85B-3016-4414-A91E-A3EF375872A4}" type="slidenum">
              <a:rPr lang="ja-JP" altLang="en-US" smtClean="0"/>
              <a:pPr/>
              <a:t>‹#›</a:t>
            </a:fld>
            <a:r>
              <a:rPr lang="en-US" altLang="ja-JP" dirty="0"/>
              <a:t>/ 25</a:t>
            </a:r>
            <a:endParaRPr lang="ja-JP" altLang="en-US" dirty="0"/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7F0969D9-D0E7-05CF-7CB2-9C3097500D0C}"/>
              </a:ext>
            </a:extLst>
          </p:cNvPr>
          <p:cNvSpPr/>
          <p:nvPr userDrawn="1"/>
        </p:nvSpPr>
        <p:spPr>
          <a:xfrm>
            <a:off x="10453527" y="238168"/>
            <a:ext cx="1577164" cy="297641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b="1">
                <a:solidFill>
                  <a:srgbClr val="FF0000"/>
                </a:solidFill>
              </a:rPr>
              <a:t>内容解説資料</a:t>
            </a:r>
            <a:endParaRPr kumimoji="1" lang="ja-JP" alt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46901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2606834B-499A-B541-A42A-0120A4AE64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026A1D97-8F00-4047-A095-9D876064FC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092D6E1-ECDD-1146-A244-49E833FF7D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8259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ja-JP" dirty="0"/>
              <a:t>© 2026 KEIRINKAN ALL Rights Reserved.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283263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フッター プレースホルダー 1">
            <a:extLst>
              <a:ext uri="{FF2B5EF4-FFF2-40B4-BE49-F238E27FC236}">
                <a16:creationId xmlns:a16="http://schemas.microsoft.com/office/drawing/2014/main" id="{647114B3-00A3-E522-091B-070EC4A56B3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© 2026 KEIRINKAN ALL Rights Reserved.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253673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5E321342-6AFA-AC46-9012-D40D8A421C7F}"/>
              </a:ext>
            </a:extLst>
          </p:cNvPr>
          <p:cNvSpPr/>
          <p:nvPr/>
        </p:nvSpPr>
        <p:spPr>
          <a:xfrm>
            <a:off x="720000" y="540000"/>
            <a:ext cx="10800000" cy="5688000"/>
          </a:xfrm>
          <a:prstGeom prst="rect">
            <a:avLst/>
          </a:prstGeom>
          <a:noFill/>
          <a:ln w="12700">
            <a:noFill/>
          </a:ln>
        </p:spPr>
        <p:txBody>
          <a:bodyPr wrap="square" lIns="180000" tIns="180000" rIns="180000" bIns="180000">
            <a:noAutofit/>
          </a:bodyPr>
          <a:lstStyle/>
          <a:p>
            <a:r>
              <a:rPr lang="ja-JP" altLang="en-US" sz="3600" u="sng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温度が上昇（</a:t>
            </a:r>
            <a:r>
              <a:rPr lang="en-US" altLang="ja-JP" sz="3600" u="sng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【</a:t>
            </a:r>
            <a:r>
              <a:rPr lang="en-US" altLang="ja-JP" sz="3600" u="sng" baseline="30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20</a:t>
            </a:r>
            <a:r>
              <a:rPr lang="ja-JP" altLang="en-US" sz="3600" u="sng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sz="3600" u="sng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熱運動</a:t>
            </a:r>
            <a:r>
              <a:rPr lang="ja-JP" altLang="en-US" sz="3600" u="sng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3600" u="sng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】</a:t>
            </a:r>
            <a:r>
              <a:rPr lang="ja-JP" altLang="en-US" sz="3600" u="sng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まで）</a:t>
            </a:r>
          </a:p>
          <a:p>
            <a:pPr marL="468000"/>
            <a:r>
              <a:rPr lang="ja-JP" altLang="en-US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温度が上昇すると，</a:t>
            </a:r>
            <a:endParaRPr lang="en-US" altLang="ja-JP" sz="36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468000"/>
            <a:r>
              <a:rPr lang="en-US" altLang="ja-JP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【</a:t>
            </a:r>
            <a:r>
              <a:rPr lang="en-US" altLang="ja-JP" sz="3600" baseline="30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21</a:t>
            </a:r>
            <a:r>
              <a:rPr lang="ja-JP" altLang="en-US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sz="36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反応速度</a:t>
            </a:r>
            <a:r>
              <a:rPr lang="ja-JP" altLang="en-US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】</a:t>
            </a:r>
            <a:r>
              <a:rPr lang="ja-JP" altLang="en-US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【</a:t>
            </a:r>
            <a:r>
              <a:rPr lang="en-US" altLang="ja-JP" sz="3600" baseline="30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22</a:t>
            </a:r>
            <a:r>
              <a:rPr lang="ja-JP" altLang="en-US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sz="36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増加</a:t>
            </a:r>
            <a:r>
              <a:rPr lang="ja-JP" altLang="en-US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】</a:t>
            </a:r>
            <a:r>
              <a:rPr lang="ja-JP" altLang="en-US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する。</a:t>
            </a:r>
            <a:endParaRPr lang="en-US" altLang="ja-JP" sz="36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468000"/>
            <a:endParaRPr lang="ja-JP" altLang="en-US" sz="36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3600" u="sng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最適温度より高くなる</a:t>
            </a:r>
          </a:p>
          <a:p>
            <a:pPr marL="468000"/>
            <a:r>
              <a:rPr lang="ja-JP" altLang="en-US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反応速度が</a:t>
            </a:r>
            <a:r>
              <a:rPr lang="en-US" altLang="ja-JP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【</a:t>
            </a:r>
            <a:r>
              <a:rPr lang="en-US" altLang="ja-JP" sz="3600" baseline="30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23</a:t>
            </a:r>
            <a:r>
              <a:rPr lang="ja-JP" altLang="en-US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sz="36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減少</a:t>
            </a:r>
            <a:r>
              <a:rPr lang="ja-JP" altLang="en-US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】</a:t>
            </a:r>
            <a:r>
              <a:rPr lang="ja-JP" altLang="en-US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し，</a:t>
            </a:r>
            <a:endParaRPr lang="en-US" altLang="ja-JP" sz="36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468000"/>
            <a:r>
              <a:rPr lang="ja-JP" altLang="en-US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さらに高温になると</a:t>
            </a:r>
            <a:r>
              <a:rPr lang="en-US" altLang="ja-JP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【</a:t>
            </a:r>
            <a:r>
              <a:rPr lang="en-US" altLang="ja-JP" sz="3600" baseline="30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24</a:t>
            </a:r>
            <a:r>
              <a:rPr lang="ja-JP" altLang="en-US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sz="36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立体構造</a:t>
            </a:r>
            <a:r>
              <a:rPr lang="ja-JP" altLang="en-US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】</a:t>
            </a:r>
            <a:r>
              <a:rPr lang="ja-JP" altLang="en-US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が変化してしまうため酵素は</a:t>
            </a:r>
            <a:r>
              <a:rPr lang="en-US" altLang="ja-JP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【</a:t>
            </a:r>
            <a:r>
              <a:rPr lang="en-US" altLang="ja-JP" sz="3600" baseline="30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25</a:t>
            </a:r>
            <a:r>
              <a:rPr lang="ja-JP" altLang="en-US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sz="36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失活</a:t>
            </a:r>
            <a:r>
              <a:rPr lang="ja-JP" altLang="en-US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】</a:t>
            </a:r>
            <a:r>
              <a:rPr lang="ja-JP" altLang="en-US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する。</a:t>
            </a:r>
          </a:p>
          <a:p>
            <a:pPr marL="1080000" indent="-648000"/>
            <a:r>
              <a:rPr lang="en-US" altLang="ja-JP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※【</a:t>
            </a:r>
            <a:r>
              <a:rPr lang="en-US" altLang="ja-JP" sz="3600" baseline="30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26</a:t>
            </a:r>
            <a:r>
              <a:rPr lang="ja-JP" altLang="en-US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sz="36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無機触媒</a:t>
            </a:r>
            <a:r>
              <a:rPr lang="ja-JP" altLang="en-US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】</a:t>
            </a:r>
            <a:r>
              <a:rPr lang="ja-JP" altLang="en-US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は高温ほど反応速度が大きくなるので，最適温度はない。</a:t>
            </a: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8BA0815C-AEB5-CF4E-BA52-96046F92B1B1}"/>
              </a:ext>
            </a:extLst>
          </p:cNvPr>
          <p:cNvSpPr txBox="1"/>
          <p:nvPr/>
        </p:nvSpPr>
        <p:spPr>
          <a:xfrm>
            <a:off x="3863314" y="679008"/>
            <a:ext cx="2340000" cy="432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ja-JP" altLang="en-US" sz="3600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最適温度</a:t>
            </a:r>
            <a:endParaRPr kumimoji="1" lang="ja-JP" altLang="en-US" sz="3600" dirty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28D6F9F0-CE52-F24D-939D-3BA679A7A764}"/>
              </a:ext>
            </a:extLst>
          </p:cNvPr>
          <p:cNvSpPr txBox="1"/>
          <p:nvPr/>
        </p:nvSpPr>
        <p:spPr>
          <a:xfrm>
            <a:off x="1801255" y="1832328"/>
            <a:ext cx="2340000" cy="432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ja-JP" altLang="en-US" sz="3600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反応速度</a:t>
            </a:r>
            <a:endParaRPr kumimoji="1" lang="ja-JP" altLang="en-US" sz="3600" dirty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E1F599A9-D2FE-0A45-A7E8-D14E4372F976}"/>
              </a:ext>
            </a:extLst>
          </p:cNvPr>
          <p:cNvSpPr txBox="1"/>
          <p:nvPr/>
        </p:nvSpPr>
        <p:spPr>
          <a:xfrm>
            <a:off x="5181870" y="1821672"/>
            <a:ext cx="2340000" cy="432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ja-JP" altLang="en-US" sz="3600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増加</a:t>
            </a:r>
            <a:endParaRPr kumimoji="1" lang="ja-JP" altLang="en-US" sz="3600" dirty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890462C9-17BA-5F4F-9671-1E0A04B214E0}"/>
              </a:ext>
            </a:extLst>
          </p:cNvPr>
          <p:cNvSpPr txBox="1"/>
          <p:nvPr/>
        </p:nvSpPr>
        <p:spPr>
          <a:xfrm>
            <a:off x="3645280" y="3463164"/>
            <a:ext cx="2340000" cy="432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ja-JP" altLang="en-US" sz="360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減少</a:t>
            </a:r>
            <a:endParaRPr kumimoji="1" lang="ja-JP" altLang="en-US" sz="3600" dirty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173FC7B0-B941-244D-AB77-32C1D4CF9B31}"/>
              </a:ext>
            </a:extLst>
          </p:cNvPr>
          <p:cNvSpPr txBox="1"/>
          <p:nvPr/>
        </p:nvSpPr>
        <p:spPr>
          <a:xfrm>
            <a:off x="5657392" y="3989792"/>
            <a:ext cx="2340000" cy="432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ja-JP" altLang="en-US" sz="360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立体構造</a:t>
            </a:r>
            <a:endParaRPr kumimoji="1" lang="ja-JP" altLang="en-US" sz="3600" dirty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961D1264-5653-7442-BAD1-F4E272E255E9}"/>
              </a:ext>
            </a:extLst>
          </p:cNvPr>
          <p:cNvSpPr txBox="1"/>
          <p:nvPr/>
        </p:nvSpPr>
        <p:spPr>
          <a:xfrm>
            <a:off x="4133392" y="4534868"/>
            <a:ext cx="2340000" cy="432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ja-JP" altLang="en-US" sz="360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失活</a:t>
            </a:r>
            <a:endParaRPr kumimoji="1" lang="ja-JP" altLang="en-US" sz="3600" dirty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62A29DD4-F2F8-6540-96EF-024C2287032A}"/>
              </a:ext>
            </a:extLst>
          </p:cNvPr>
          <p:cNvSpPr txBox="1"/>
          <p:nvPr/>
        </p:nvSpPr>
        <p:spPr>
          <a:xfrm>
            <a:off x="2233600" y="5104656"/>
            <a:ext cx="2340000" cy="432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ja-JP" altLang="en-US" sz="360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無機触媒</a:t>
            </a:r>
            <a:endParaRPr kumimoji="1" lang="ja-JP" altLang="en-US" sz="3600" dirty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986A0FB5-34F9-D242-B9D9-D05A1DFADB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0000" y="2082870"/>
            <a:ext cx="3027680" cy="1645920"/>
          </a:xfrm>
          <a:prstGeom prst="rect">
            <a:avLst/>
          </a:prstGeom>
        </p:spPr>
      </p:pic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5FDBF617-CFF8-3106-7BCC-26E811BD2C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© 2026 KEIRINKAN ALL Rights Reserved.</a:t>
            </a:r>
            <a:endParaRPr kumimoji="1"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21748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8" grpId="0"/>
      <p:bldP spid="10" grpId="0"/>
      <p:bldP spid="11" grpId="0"/>
      <p:bldP spid="12" grpId="0"/>
      <p:bldP spid="13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1F936413-E6DA-5E42-B646-347AD64D6CCF}"/>
              </a:ext>
            </a:extLst>
          </p:cNvPr>
          <p:cNvSpPr/>
          <p:nvPr/>
        </p:nvSpPr>
        <p:spPr>
          <a:xfrm>
            <a:off x="1008000" y="1260000"/>
            <a:ext cx="10440000" cy="21600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marL="468000" indent="-468000"/>
            <a:r>
              <a:rPr lang="ja-JP" altLang="en-US" sz="3600" spc="-20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・</a:t>
            </a:r>
            <a:r>
              <a:rPr lang="en-US" altLang="ja-JP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【</a:t>
            </a:r>
            <a:r>
              <a:rPr lang="en-US" altLang="ja-JP" sz="3600" baseline="30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30</a:t>
            </a:r>
            <a:r>
              <a:rPr lang="ja-JP" altLang="en-US" sz="36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sz="360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最適</a:t>
            </a:r>
            <a:r>
              <a:rPr lang="en" altLang="ja-JP" sz="36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pH</a:t>
            </a:r>
            <a:r>
              <a:rPr lang="ja-JP" altLang="en" sz="36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" altLang="ja-JP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】… </a:t>
            </a:r>
            <a:r>
              <a:rPr lang="ja-JP" altLang="en-US" sz="36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酵素の反応速度が最大のときの</a:t>
            </a:r>
            <a:r>
              <a:rPr lang="en" altLang="ja-JP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pH</a:t>
            </a:r>
            <a:r>
              <a:rPr lang="ja-JP" altLang="en" sz="36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。</a:t>
            </a:r>
          </a:p>
          <a:p>
            <a:pPr marL="468000"/>
            <a:r>
              <a:rPr lang="ja-JP" altLang="en-US" sz="36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大きく外れた</a:t>
            </a:r>
            <a:r>
              <a:rPr lang="en" altLang="ja-JP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pH</a:t>
            </a:r>
            <a:r>
              <a:rPr lang="ja-JP" altLang="en-US" sz="36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のもとでは，酵素の</a:t>
            </a:r>
            <a:endParaRPr lang="en-US" altLang="ja-JP" sz="36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468000"/>
            <a:r>
              <a:rPr lang="en-US" altLang="ja-JP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【</a:t>
            </a:r>
            <a:r>
              <a:rPr lang="en-US" altLang="ja-JP" sz="3600" baseline="30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31</a:t>
            </a:r>
            <a:r>
              <a:rPr lang="ja-JP" altLang="en-US" sz="36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sz="360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立体構造</a:t>
            </a:r>
            <a:r>
              <a:rPr lang="ja-JP" altLang="en-US" sz="36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】</a:t>
            </a:r>
            <a:r>
              <a:rPr lang="ja-JP" altLang="en-US" sz="36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が変化し，</a:t>
            </a:r>
            <a:r>
              <a:rPr lang="en-US" altLang="ja-JP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【</a:t>
            </a:r>
            <a:r>
              <a:rPr lang="en-US" altLang="ja-JP" sz="3600" baseline="30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32</a:t>
            </a:r>
            <a:r>
              <a:rPr lang="ja-JP" altLang="en-US" sz="36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sz="360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失活</a:t>
            </a:r>
            <a:r>
              <a:rPr lang="ja-JP" altLang="en-US" sz="36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】</a:t>
            </a:r>
            <a:r>
              <a:rPr lang="ja-JP" altLang="en-US" sz="36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する。</a:t>
            </a:r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01C85253-0C20-BB46-B665-5FD354E0E411}"/>
              </a:ext>
            </a:extLst>
          </p:cNvPr>
          <p:cNvSpPr/>
          <p:nvPr/>
        </p:nvSpPr>
        <p:spPr>
          <a:xfrm>
            <a:off x="540000" y="540000"/>
            <a:ext cx="9000000" cy="5400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r>
              <a:rPr lang="ja-JP" altLang="en-US" sz="3600" b="1" dirty="0">
                <a:solidFill>
                  <a:srgbClr val="00B05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＜</a:t>
            </a:r>
            <a:r>
              <a:rPr lang="en" altLang="ja-JP" sz="3600" b="1" dirty="0">
                <a:solidFill>
                  <a:srgbClr val="00B05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pH</a:t>
            </a:r>
            <a:r>
              <a:rPr lang="ja-JP" altLang="en-US" sz="3600" b="1" dirty="0">
                <a:solidFill>
                  <a:srgbClr val="00B05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と酵素＞</a:t>
            </a: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8BA0815C-AEB5-CF4E-BA52-96046F92B1B1}"/>
              </a:ext>
            </a:extLst>
          </p:cNvPr>
          <p:cNvSpPr txBox="1"/>
          <p:nvPr/>
        </p:nvSpPr>
        <p:spPr>
          <a:xfrm>
            <a:off x="1323568" y="1260000"/>
            <a:ext cx="2340000" cy="432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ja-JP" altLang="en-US" sz="360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最適</a:t>
            </a:r>
            <a:r>
              <a:rPr lang="en-US" altLang="ja-JP" sz="3600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pH</a:t>
            </a:r>
            <a:endParaRPr kumimoji="1" lang="ja-JP" altLang="en-US" sz="3600" dirty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8EAFA1C0-2BF8-5E48-BD95-AB2017D0469C}"/>
              </a:ext>
            </a:extLst>
          </p:cNvPr>
          <p:cNvSpPr txBox="1"/>
          <p:nvPr/>
        </p:nvSpPr>
        <p:spPr>
          <a:xfrm>
            <a:off x="1867105" y="2359512"/>
            <a:ext cx="2340000" cy="432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ja-JP" altLang="en-US" sz="3600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立体構造</a:t>
            </a:r>
            <a:endParaRPr kumimoji="1" lang="ja-JP" altLang="en-US" sz="3600" dirty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A9689D86-3C91-B746-AEEB-C55D3F4727CD}"/>
              </a:ext>
            </a:extLst>
          </p:cNvPr>
          <p:cNvSpPr txBox="1"/>
          <p:nvPr/>
        </p:nvSpPr>
        <p:spPr>
          <a:xfrm>
            <a:off x="6844984" y="2369672"/>
            <a:ext cx="2340000" cy="432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ja-JP" altLang="en-US" sz="3600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失活</a:t>
            </a:r>
            <a:endParaRPr kumimoji="1" lang="ja-JP" altLang="en-US" sz="3600" dirty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" name="フッター プレースホルダー 1">
            <a:extLst>
              <a:ext uri="{FF2B5EF4-FFF2-40B4-BE49-F238E27FC236}">
                <a16:creationId xmlns:a16="http://schemas.microsoft.com/office/drawing/2014/main" id="{7933ECFB-011B-2062-74AA-64F6B93643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© 2026 KEIRINKAN ALL Rights Reserved.</a:t>
            </a:r>
            <a:endParaRPr kumimoji="1"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73288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7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82499B0D-CD36-A3EE-8B13-F6A35B4ED9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4463" y="637998"/>
            <a:ext cx="7603073" cy="5582003"/>
          </a:xfrm>
          <a:prstGeom prst="rect">
            <a:avLst/>
          </a:prstGeom>
        </p:spPr>
      </p:pic>
      <p:sp>
        <p:nvSpPr>
          <p:cNvPr id="2" name="フッター プレースホルダー 1">
            <a:extLst>
              <a:ext uri="{FF2B5EF4-FFF2-40B4-BE49-F238E27FC236}">
                <a16:creationId xmlns:a16="http://schemas.microsoft.com/office/drawing/2014/main" id="{7DB0E1CC-DF54-4865-0D05-7373001E40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/>
              <a:t>© 2026 KEIRINKAN ALL Rights Reserved.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1277264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CB283069-DF3A-0D41-9B10-FFA9F3789E0F}"/>
              </a:ext>
            </a:extLst>
          </p:cNvPr>
          <p:cNvSpPr/>
          <p:nvPr/>
        </p:nvSpPr>
        <p:spPr>
          <a:xfrm>
            <a:off x="540000" y="2160000"/>
            <a:ext cx="11160000" cy="36000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marL="468000" indent="-468000"/>
            <a:r>
              <a:rPr lang="ja-JP" altLang="en-US" sz="36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①基質が十分で，酵素濃度が一定</a:t>
            </a:r>
          </a:p>
          <a:p>
            <a:pPr marL="468000" indent="-468000"/>
            <a:r>
              <a:rPr lang="ja-JP" altLang="en-US" sz="36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反応開始時：生成物が時間に比例して</a:t>
            </a:r>
            <a:r>
              <a:rPr lang="en-US" altLang="ja-JP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【</a:t>
            </a:r>
            <a:r>
              <a:rPr lang="en-US" altLang="ja-JP" sz="3600" baseline="30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33</a:t>
            </a:r>
            <a:r>
              <a:rPr lang="ja-JP" altLang="en-US" sz="36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sz="360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増加</a:t>
            </a:r>
            <a:r>
              <a:rPr lang="ja-JP" altLang="en-US" sz="36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3600" spc="-2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】</a:t>
            </a:r>
            <a:r>
              <a:rPr lang="ja-JP" altLang="en-US" sz="36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する。</a:t>
            </a:r>
          </a:p>
          <a:p>
            <a:pPr marL="1080000" indent="-648000"/>
            <a:r>
              <a:rPr lang="ja-JP" altLang="en-US" sz="36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→ 基質が</a:t>
            </a:r>
            <a:r>
              <a:rPr lang="en-US" altLang="ja-JP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【</a:t>
            </a:r>
            <a:r>
              <a:rPr lang="en-US" altLang="ja-JP" sz="3600" baseline="30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34</a:t>
            </a:r>
            <a:r>
              <a:rPr lang="ja-JP" altLang="en-US" sz="36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sz="360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減少</a:t>
            </a:r>
            <a:r>
              <a:rPr lang="ja-JP" altLang="en-US" sz="36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】</a:t>
            </a:r>
            <a:r>
              <a:rPr lang="ja-JP" altLang="en-US" sz="36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する。</a:t>
            </a:r>
          </a:p>
          <a:p>
            <a:pPr marL="1080000" indent="-648000"/>
            <a:r>
              <a:rPr lang="ja-JP" altLang="en-US" sz="36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→ 基質がなくなると生成物の量が</a:t>
            </a:r>
            <a:r>
              <a:rPr lang="en-US" altLang="ja-JP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【</a:t>
            </a:r>
            <a:r>
              <a:rPr lang="en-US" altLang="ja-JP" sz="3600" baseline="30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35</a:t>
            </a:r>
            <a:r>
              <a:rPr lang="ja-JP" altLang="en-US" sz="36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sz="360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一定</a:t>
            </a:r>
            <a:r>
              <a:rPr lang="ja-JP" altLang="en-US" sz="36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】</a:t>
            </a:r>
            <a:r>
              <a:rPr lang="ja-JP" altLang="en-US" sz="36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となる。</a:t>
            </a:r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BF83E1E8-60FC-9246-A063-48866FCEF138}"/>
              </a:ext>
            </a:extLst>
          </p:cNvPr>
          <p:cNvSpPr/>
          <p:nvPr/>
        </p:nvSpPr>
        <p:spPr>
          <a:xfrm>
            <a:off x="540000" y="540000"/>
            <a:ext cx="9000000" cy="5400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r>
              <a:rPr lang="ja-JP" altLang="en-US" sz="3600" b="1" dirty="0">
                <a:solidFill>
                  <a:srgbClr val="00B05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＜酵素の反応速度＞</a:t>
            </a: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66FAED59-75A7-A842-8F0A-164E16E5F7D9}"/>
              </a:ext>
            </a:extLst>
          </p:cNvPr>
          <p:cNvSpPr/>
          <p:nvPr/>
        </p:nvSpPr>
        <p:spPr>
          <a:xfrm>
            <a:off x="540000" y="1260000"/>
            <a:ext cx="6336000" cy="720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90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5B5F1EA9-9CFF-4C4A-99B1-CFF652CBD464}"/>
              </a:ext>
            </a:extLst>
          </p:cNvPr>
          <p:cNvSpPr txBox="1"/>
          <p:nvPr/>
        </p:nvSpPr>
        <p:spPr>
          <a:xfrm>
            <a:off x="720000" y="1353200"/>
            <a:ext cx="5976000" cy="43200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r>
              <a:rPr kumimoji="1" lang="ja-JP" altLang="en-US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反応時間と生成物の量の関係</a:t>
            </a: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6877E19B-6929-5D4D-AA5A-861A3B943570}"/>
              </a:ext>
            </a:extLst>
          </p:cNvPr>
          <p:cNvSpPr txBox="1"/>
          <p:nvPr/>
        </p:nvSpPr>
        <p:spPr>
          <a:xfrm>
            <a:off x="8342736" y="2704752"/>
            <a:ext cx="2340000" cy="432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ja-JP" altLang="en-US" sz="3600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増加</a:t>
            </a:r>
            <a:endParaRPr kumimoji="1" lang="ja-JP" altLang="en-US" sz="3600" dirty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A07E745C-96D6-3F4A-A16C-C6BF427F7F99}"/>
              </a:ext>
            </a:extLst>
          </p:cNvPr>
          <p:cNvSpPr txBox="1"/>
          <p:nvPr/>
        </p:nvSpPr>
        <p:spPr>
          <a:xfrm>
            <a:off x="2949880" y="3274480"/>
            <a:ext cx="2340000" cy="432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ja-JP" altLang="en-US" sz="3600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減少</a:t>
            </a:r>
            <a:endParaRPr kumimoji="1" lang="ja-JP" altLang="en-US" sz="3600" dirty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EE88C287-7FDB-AD4E-AAD8-6599BBFD0FE7}"/>
              </a:ext>
            </a:extLst>
          </p:cNvPr>
          <p:cNvSpPr txBox="1"/>
          <p:nvPr/>
        </p:nvSpPr>
        <p:spPr>
          <a:xfrm>
            <a:off x="7562520" y="3820312"/>
            <a:ext cx="2340000" cy="432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ja-JP" altLang="en-US" sz="3600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一定</a:t>
            </a:r>
            <a:endParaRPr kumimoji="1" lang="ja-JP" altLang="en-US" sz="3600" dirty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" name="フッター プレースホルダー 1">
            <a:extLst>
              <a:ext uri="{FF2B5EF4-FFF2-40B4-BE49-F238E27FC236}">
                <a16:creationId xmlns:a16="http://schemas.microsoft.com/office/drawing/2014/main" id="{AC76E713-59F0-5BA6-4DD0-C02FEDC439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© 2026 KEIRINKAN ALL Rights Reserved.</a:t>
            </a:r>
            <a:endParaRPr kumimoji="1"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69335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8BEBD04A-EB48-4C45-A106-A0125DCC1F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2228" y="2520000"/>
            <a:ext cx="3200400" cy="3530600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3EE31FEC-EE3B-404B-9FED-9B17B26EF0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3200" y="2520000"/>
            <a:ext cx="3200400" cy="3530600"/>
          </a:xfrm>
          <a:prstGeom prst="rect">
            <a:avLst/>
          </a:prstGeom>
        </p:spPr>
      </p:pic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CB283069-DF3A-0D41-9B10-FFA9F3789E0F}"/>
              </a:ext>
            </a:extLst>
          </p:cNvPr>
          <p:cNvSpPr/>
          <p:nvPr/>
        </p:nvSpPr>
        <p:spPr>
          <a:xfrm>
            <a:off x="540000" y="540000"/>
            <a:ext cx="11160000" cy="18000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marL="468000" indent="-468000"/>
            <a:r>
              <a:rPr lang="ja-JP" altLang="en-US" sz="36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②基質が十分で，酵素濃度を変更</a:t>
            </a:r>
          </a:p>
          <a:p>
            <a:pPr marL="468000"/>
            <a:r>
              <a:rPr lang="ja-JP" altLang="en-US" sz="36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酵素濃度が高いほど最終の生成物の量に達する時間が</a:t>
            </a:r>
            <a:r>
              <a:rPr lang="en-US" altLang="ja-JP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【</a:t>
            </a:r>
            <a:r>
              <a:rPr lang="en-US" altLang="ja-JP" sz="3600" baseline="30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36</a:t>
            </a:r>
            <a:r>
              <a:rPr lang="ja-JP" altLang="en-US" sz="36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sz="360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短く</a:t>
            </a:r>
            <a:r>
              <a:rPr lang="ja-JP" altLang="en-US" sz="36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】</a:t>
            </a:r>
            <a:r>
              <a:rPr lang="ja-JP" altLang="en-US" sz="36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なる。</a:t>
            </a: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6877E19B-6929-5D4D-AA5A-861A3B943570}"/>
              </a:ext>
            </a:extLst>
          </p:cNvPr>
          <p:cNvSpPr txBox="1"/>
          <p:nvPr/>
        </p:nvSpPr>
        <p:spPr>
          <a:xfrm>
            <a:off x="1524360" y="1634904"/>
            <a:ext cx="2340000" cy="432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ja-JP" altLang="en-US" sz="360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短く</a:t>
            </a:r>
            <a:endParaRPr kumimoji="1" lang="ja-JP" altLang="en-US" sz="3600" dirty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4" name="下矢印 13">
            <a:extLst>
              <a:ext uri="{FF2B5EF4-FFF2-40B4-BE49-F238E27FC236}">
                <a16:creationId xmlns:a16="http://schemas.microsoft.com/office/drawing/2014/main" id="{7175D68B-C7B5-084A-9E56-A24AA8CDFC26}"/>
              </a:ext>
            </a:extLst>
          </p:cNvPr>
          <p:cNvSpPr/>
          <p:nvPr/>
        </p:nvSpPr>
        <p:spPr>
          <a:xfrm rot="16200000">
            <a:off x="5208207" y="2542800"/>
            <a:ext cx="360000" cy="1800000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FB60997E-438B-9846-8BCF-0CC0498DF8DB}"/>
              </a:ext>
            </a:extLst>
          </p:cNvPr>
          <p:cNvSpPr/>
          <p:nvPr/>
        </p:nvSpPr>
        <p:spPr>
          <a:xfrm>
            <a:off x="4488207" y="3802800"/>
            <a:ext cx="1800000" cy="2880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marL="468000" indent="-468000"/>
            <a:r>
              <a:rPr lang="ja-JP" altLang="en-US" sz="20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酵素濃度を変更</a:t>
            </a: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E7F71C2A-CA99-D14F-AE6B-556667D9F02A}"/>
              </a:ext>
            </a:extLst>
          </p:cNvPr>
          <p:cNvSpPr/>
          <p:nvPr/>
        </p:nvSpPr>
        <p:spPr>
          <a:xfrm>
            <a:off x="7187688" y="3011748"/>
            <a:ext cx="4320000" cy="360000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noAutofit/>
          </a:bodyPr>
          <a:lstStyle/>
          <a:p>
            <a:pPr marL="468000" indent="-468000"/>
            <a:r>
              <a:rPr lang="ja-JP" altLang="en-US" sz="28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酵素濃度が</a:t>
            </a:r>
            <a:r>
              <a:rPr lang="en-US" altLang="ja-JP" sz="28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【</a:t>
            </a:r>
            <a:r>
              <a:rPr lang="en-US" altLang="ja-JP" sz="2800" baseline="30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37</a:t>
            </a:r>
            <a:r>
              <a:rPr lang="ja-JP" altLang="en-US" sz="28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sz="280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高い</a:t>
            </a:r>
            <a:r>
              <a:rPr lang="ja-JP" altLang="en-US" sz="28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28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】</a:t>
            </a:r>
            <a:endParaRPr lang="ja-JP" altLang="en-US" sz="280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88C8A78B-6DD3-5249-AFF1-B28275B28791}"/>
              </a:ext>
            </a:extLst>
          </p:cNvPr>
          <p:cNvSpPr/>
          <p:nvPr/>
        </p:nvSpPr>
        <p:spPr>
          <a:xfrm>
            <a:off x="7621032" y="4922844"/>
            <a:ext cx="4320000" cy="360000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noAutofit/>
          </a:bodyPr>
          <a:lstStyle/>
          <a:p>
            <a:pPr marL="468000" indent="-468000"/>
            <a:r>
              <a:rPr lang="ja-JP" altLang="en-US" sz="28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酵素濃度が</a:t>
            </a:r>
            <a:r>
              <a:rPr lang="en-US" altLang="ja-JP" sz="28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【</a:t>
            </a:r>
            <a:r>
              <a:rPr lang="en-US" altLang="ja-JP" sz="2800" baseline="30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38</a:t>
            </a:r>
            <a:r>
              <a:rPr lang="ja-JP" altLang="en-US" sz="28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sz="280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低い</a:t>
            </a:r>
            <a:r>
              <a:rPr lang="ja-JP" altLang="en-US" sz="28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28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】</a:t>
            </a:r>
            <a:endParaRPr lang="ja-JP" altLang="en-US" sz="280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A07E745C-96D6-3F4A-A16C-C6BF427F7F99}"/>
              </a:ext>
            </a:extLst>
          </p:cNvPr>
          <p:cNvSpPr txBox="1"/>
          <p:nvPr/>
        </p:nvSpPr>
        <p:spPr>
          <a:xfrm>
            <a:off x="9073728" y="4918872"/>
            <a:ext cx="2340000" cy="36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ja-JP" altLang="en-US" sz="280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低い</a:t>
            </a:r>
            <a:endParaRPr kumimoji="1" lang="ja-JP" altLang="en-US" sz="2800" dirty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EE88C287-7FDB-AD4E-AAD8-6599BBFD0FE7}"/>
              </a:ext>
            </a:extLst>
          </p:cNvPr>
          <p:cNvSpPr txBox="1"/>
          <p:nvPr/>
        </p:nvSpPr>
        <p:spPr>
          <a:xfrm>
            <a:off x="8640384" y="3019596"/>
            <a:ext cx="2340000" cy="36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ja-JP" altLang="en-US" sz="280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高い</a:t>
            </a:r>
            <a:endParaRPr kumimoji="1" lang="ja-JP" altLang="en-US" sz="2800" dirty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D832BD84-4914-7489-C61D-952CC9C99B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© 2026 KEIRINKAN ALL Rights Reserved.</a:t>
            </a:r>
            <a:endParaRPr kumimoji="1"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81902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C5136449-148B-204E-AF59-32C10B5516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0160" y="2520000"/>
            <a:ext cx="3225800" cy="3530600"/>
          </a:xfrm>
          <a:prstGeom prst="rect">
            <a:avLst/>
          </a:prstGeom>
        </p:spPr>
      </p:pic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CB283069-DF3A-0D41-9B10-FFA9F3789E0F}"/>
              </a:ext>
            </a:extLst>
          </p:cNvPr>
          <p:cNvSpPr/>
          <p:nvPr/>
        </p:nvSpPr>
        <p:spPr>
          <a:xfrm>
            <a:off x="540000" y="540000"/>
            <a:ext cx="11160000" cy="18000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marL="468000" indent="-468000"/>
            <a:r>
              <a:rPr lang="ja-JP" altLang="en-US" sz="36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③酵素濃度が一定で，基質濃度を変更</a:t>
            </a:r>
          </a:p>
          <a:p>
            <a:pPr marL="1080000" indent="-648000"/>
            <a:r>
              <a:rPr lang="ja-JP" altLang="en-US" sz="36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基質濃度が高いほど最終の生成物の量が</a:t>
            </a:r>
            <a:endParaRPr lang="en-US" altLang="ja-JP" sz="36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1080000" indent="-648000"/>
            <a:r>
              <a:rPr lang="en-US" altLang="ja-JP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【</a:t>
            </a:r>
            <a:r>
              <a:rPr lang="en-US" altLang="ja-JP" sz="3600" baseline="30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39</a:t>
            </a:r>
            <a:r>
              <a:rPr lang="ja-JP" altLang="en-US" sz="36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sz="360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多く</a:t>
            </a:r>
            <a:r>
              <a:rPr lang="ja-JP" altLang="en-US" sz="36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】</a:t>
            </a:r>
            <a:r>
              <a:rPr lang="ja-JP" altLang="en-US" sz="36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なる。</a:t>
            </a: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6877E19B-6929-5D4D-AA5A-861A3B943570}"/>
              </a:ext>
            </a:extLst>
          </p:cNvPr>
          <p:cNvSpPr txBox="1"/>
          <p:nvPr/>
        </p:nvSpPr>
        <p:spPr>
          <a:xfrm>
            <a:off x="936676" y="1624744"/>
            <a:ext cx="2340000" cy="432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ja-JP" altLang="en-US" sz="3600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多く</a:t>
            </a:r>
            <a:endParaRPr kumimoji="1" lang="ja-JP" altLang="en-US" sz="3600" dirty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E7F71C2A-CA99-D14F-AE6B-556667D9F02A}"/>
              </a:ext>
            </a:extLst>
          </p:cNvPr>
          <p:cNvSpPr/>
          <p:nvPr/>
        </p:nvSpPr>
        <p:spPr>
          <a:xfrm>
            <a:off x="4047744" y="2559008"/>
            <a:ext cx="4320000" cy="360000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marL="468000" indent="-468000"/>
            <a:r>
              <a:rPr lang="ja-JP" altLang="en-US" sz="28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基質濃度が</a:t>
            </a:r>
            <a:r>
              <a:rPr lang="en-US" altLang="ja-JP" sz="28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【</a:t>
            </a:r>
            <a:r>
              <a:rPr lang="en-US" altLang="ja-JP" sz="2800" baseline="30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40</a:t>
            </a:r>
            <a:r>
              <a:rPr lang="ja-JP" altLang="en-US" sz="28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sz="280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高い</a:t>
            </a:r>
            <a:r>
              <a:rPr lang="ja-JP" altLang="en-US" sz="28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28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】</a:t>
            </a:r>
            <a:endParaRPr lang="ja-JP" altLang="en-US" sz="280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88C8A78B-6DD3-5249-AFF1-B28275B28791}"/>
              </a:ext>
            </a:extLst>
          </p:cNvPr>
          <p:cNvSpPr/>
          <p:nvPr/>
        </p:nvSpPr>
        <p:spPr>
          <a:xfrm>
            <a:off x="4630944" y="4931988"/>
            <a:ext cx="4320000" cy="360000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marL="468000" indent="-468000"/>
            <a:r>
              <a:rPr lang="ja-JP" altLang="en-US" sz="28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基質濃度が</a:t>
            </a:r>
            <a:r>
              <a:rPr lang="en-US" altLang="ja-JP" sz="28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【</a:t>
            </a:r>
            <a:r>
              <a:rPr lang="en-US" altLang="ja-JP" sz="2800" baseline="30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41</a:t>
            </a:r>
            <a:r>
              <a:rPr lang="ja-JP" altLang="en-US" sz="28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sz="280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低い</a:t>
            </a:r>
            <a:r>
              <a:rPr lang="ja-JP" altLang="en-US" sz="28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28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】</a:t>
            </a:r>
            <a:endParaRPr lang="ja-JP" altLang="en-US" sz="280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A07E745C-96D6-3F4A-A16C-C6BF427F7F99}"/>
              </a:ext>
            </a:extLst>
          </p:cNvPr>
          <p:cNvSpPr txBox="1"/>
          <p:nvPr/>
        </p:nvSpPr>
        <p:spPr>
          <a:xfrm>
            <a:off x="6134440" y="4928016"/>
            <a:ext cx="2340000" cy="36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ja-JP" altLang="en-US" sz="280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低い</a:t>
            </a:r>
            <a:endParaRPr kumimoji="1" lang="ja-JP" altLang="en-US" sz="2800" dirty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EE88C287-7FDB-AD4E-AAD8-6599BBFD0FE7}"/>
              </a:ext>
            </a:extLst>
          </p:cNvPr>
          <p:cNvSpPr txBox="1"/>
          <p:nvPr/>
        </p:nvSpPr>
        <p:spPr>
          <a:xfrm>
            <a:off x="5551240" y="2566856"/>
            <a:ext cx="2340000" cy="36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ja-JP" altLang="en-US" sz="280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高い</a:t>
            </a:r>
            <a:endParaRPr kumimoji="1" lang="ja-JP" altLang="en-US" sz="2800" dirty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" name="フッター プレースホルダー 1">
            <a:extLst>
              <a:ext uri="{FF2B5EF4-FFF2-40B4-BE49-F238E27FC236}">
                <a16:creationId xmlns:a16="http://schemas.microsoft.com/office/drawing/2014/main" id="{2F6B6547-5BAC-C755-8894-CC6C4254A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© 2026 KEIRINKAN ALL Rights Reserved.</a:t>
            </a:r>
            <a:endParaRPr kumimoji="1"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97788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CB283069-DF3A-0D41-9B10-FFA9F3789E0F}"/>
              </a:ext>
            </a:extLst>
          </p:cNvPr>
          <p:cNvSpPr/>
          <p:nvPr/>
        </p:nvSpPr>
        <p:spPr>
          <a:xfrm>
            <a:off x="540000" y="1440000"/>
            <a:ext cx="11160000" cy="16200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r>
              <a:rPr lang="ja-JP" altLang="en-US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基質が十分存在するとき，横軸に酵素濃度，縦軸に反応速度をグラフにすると，反応速度は酵素濃度にほぼ</a:t>
            </a:r>
            <a:endParaRPr lang="en-US" altLang="ja-JP" sz="36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en-US" altLang="ja-JP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【</a:t>
            </a:r>
            <a:r>
              <a:rPr lang="en-US" altLang="ja-JP" sz="3600" baseline="30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42</a:t>
            </a:r>
            <a:r>
              <a:rPr lang="ja-JP" altLang="en-US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sz="36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比例</a:t>
            </a:r>
            <a:r>
              <a:rPr lang="ja-JP" altLang="en-US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】</a:t>
            </a:r>
            <a:r>
              <a:rPr lang="ja-JP" altLang="en-US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して</a:t>
            </a:r>
            <a:r>
              <a:rPr lang="en-US" altLang="ja-JP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【</a:t>
            </a:r>
            <a:r>
              <a:rPr lang="en-US" altLang="ja-JP" sz="3600" baseline="30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43</a:t>
            </a:r>
            <a:r>
              <a:rPr lang="ja-JP" altLang="en-US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sz="36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増加</a:t>
            </a:r>
            <a:r>
              <a:rPr lang="ja-JP" altLang="en-US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】</a:t>
            </a:r>
            <a:r>
              <a:rPr lang="ja-JP" altLang="en-US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する。</a:t>
            </a: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6877E19B-6929-5D4D-AA5A-861A3B943570}"/>
              </a:ext>
            </a:extLst>
          </p:cNvPr>
          <p:cNvSpPr txBox="1"/>
          <p:nvPr/>
        </p:nvSpPr>
        <p:spPr>
          <a:xfrm>
            <a:off x="605064" y="2537760"/>
            <a:ext cx="2340000" cy="432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ja-JP" altLang="en-US" sz="3600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比例</a:t>
            </a:r>
            <a:endParaRPr kumimoji="1" lang="ja-JP" altLang="en-US" sz="3600" dirty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61474113-5331-C548-86BB-356BEC6535CE}"/>
              </a:ext>
            </a:extLst>
          </p:cNvPr>
          <p:cNvSpPr/>
          <p:nvPr/>
        </p:nvSpPr>
        <p:spPr>
          <a:xfrm>
            <a:off x="540000" y="540000"/>
            <a:ext cx="4500000" cy="720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90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D0A0B0EF-6996-1F41-B71D-5A65477D727D}"/>
              </a:ext>
            </a:extLst>
          </p:cNvPr>
          <p:cNvSpPr txBox="1"/>
          <p:nvPr/>
        </p:nvSpPr>
        <p:spPr>
          <a:xfrm>
            <a:off x="720000" y="633200"/>
            <a:ext cx="4140000" cy="43200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r>
              <a:rPr kumimoji="1" lang="ja-JP" altLang="en-US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酵素濃度と反応速度</a:t>
            </a: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9ED906FE-700C-F447-B1E0-723238B75B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0700" y="3348096"/>
            <a:ext cx="3530600" cy="2946400"/>
          </a:xfrm>
          <a:prstGeom prst="rect">
            <a:avLst/>
          </a:prstGeom>
        </p:spPr>
      </p:pic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33E2E957-DE5C-FC4C-A5B7-0E60C0BE9886}"/>
              </a:ext>
            </a:extLst>
          </p:cNvPr>
          <p:cNvSpPr txBox="1"/>
          <p:nvPr/>
        </p:nvSpPr>
        <p:spPr>
          <a:xfrm>
            <a:off x="3698052" y="2537760"/>
            <a:ext cx="2340000" cy="432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ja-JP" altLang="en-US" sz="3600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増加</a:t>
            </a:r>
            <a:endParaRPr kumimoji="1" lang="ja-JP" altLang="en-US" sz="3600" dirty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D004C21B-25E9-7500-D26C-FA113D83B2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© 2026 KEIRINKAN ALL Rights Reserved.</a:t>
            </a:r>
            <a:endParaRPr kumimoji="1"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26609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CB283069-DF3A-0D41-9B10-FFA9F3789E0F}"/>
              </a:ext>
            </a:extLst>
          </p:cNvPr>
          <p:cNvSpPr/>
          <p:nvPr/>
        </p:nvSpPr>
        <p:spPr>
          <a:xfrm>
            <a:off x="540000" y="1440000"/>
            <a:ext cx="6480000" cy="50400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r>
              <a:rPr lang="ja-JP" altLang="en-US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酵素濃度が一定のとき，横軸に基質濃度，縦軸に反応速度をグラフにすると，反応速度は基質濃度にほぼ</a:t>
            </a:r>
            <a:r>
              <a:rPr lang="en-US" altLang="ja-JP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【</a:t>
            </a:r>
            <a:r>
              <a:rPr lang="en-US" altLang="ja-JP" sz="3600" baseline="30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44</a:t>
            </a:r>
            <a:r>
              <a:rPr lang="ja-JP" altLang="en-US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sz="36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比例</a:t>
            </a:r>
            <a:r>
              <a:rPr lang="ja-JP" altLang="en-US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】</a:t>
            </a:r>
            <a:r>
              <a:rPr lang="ja-JP" altLang="en-US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して</a:t>
            </a:r>
            <a:endParaRPr lang="en-US" altLang="ja-JP" sz="36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en-US" altLang="ja-JP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【</a:t>
            </a:r>
            <a:r>
              <a:rPr lang="en-US" altLang="ja-JP" sz="3600" baseline="30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45</a:t>
            </a:r>
            <a:r>
              <a:rPr lang="ja-JP" altLang="en-US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sz="36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増加</a:t>
            </a:r>
            <a:r>
              <a:rPr lang="ja-JP" altLang="en-US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】</a:t>
            </a:r>
            <a:r>
              <a:rPr lang="ja-JP" altLang="en-US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する。</a:t>
            </a:r>
          </a:p>
          <a:p>
            <a:pPr marL="1080000" indent="-648000"/>
            <a:r>
              <a:rPr lang="ja-JP" altLang="en-US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→ やがて反応速度は最大となり，それ以上増加しなくなる。</a:t>
            </a: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6877E19B-6929-5D4D-AA5A-861A3B943570}"/>
              </a:ext>
            </a:extLst>
          </p:cNvPr>
          <p:cNvSpPr txBox="1"/>
          <p:nvPr/>
        </p:nvSpPr>
        <p:spPr>
          <a:xfrm>
            <a:off x="2489256" y="3085896"/>
            <a:ext cx="2340000" cy="432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ja-JP" altLang="en-US" sz="3600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比例</a:t>
            </a:r>
            <a:endParaRPr kumimoji="1" lang="ja-JP" altLang="en-US" sz="3600" dirty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61474113-5331-C548-86BB-356BEC6535CE}"/>
              </a:ext>
            </a:extLst>
          </p:cNvPr>
          <p:cNvSpPr/>
          <p:nvPr/>
        </p:nvSpPr>
        <p:spPr>
          <a:xfrm>
            <a:off x="540000" y="540000"/>
            <a:ext cx="4500000" cy="720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90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D0A0B0EF-6996-1F41-B71D-5A65477D727D}"/>
              </a:ext>
            </a:extLst>
          </p:cNvPr>
          <p:cNvSpPr txBox="1"/>
          <p:nvPr/>
        </p:nvSpPr>
        <p:spPr>
          <a:xfrm>
            <a:off x="720000" y="643360"/>
            <a:ext cx="4140000" cy="43200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r>
              <a:rPr kumimoji="1" lang="ja-JP" altLang="en-US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基質濃度と反応速度</a:t>
            </a: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33E2E957-DE5C-FC4C-A5B7-0E60C0BE9886}"/>
              </a:ext>
            </a:extLst>
          </p:cNvPr>
          <p:cNvSpPr txBox="1"/>
          <p:nvPr/>
        </p:nvSpPr>
        <p:spPr>
          <a:xfrm>
            <a:off x="635544" y="3629888"/>
            <a:ext cx="2340000" cy="432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ja-JP" altLang="en-US" sz="3600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増加</a:t>
            </a:r>
            <a:endParaRPr kumimoji="1" lang="ja-JP" altLang="en-US" sz="3600" dirty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102EC154-8475-9347-A88A-D1C10262F1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3724" y="1440000"/>
            <a:ext cx="3606800" cy="4775200"/>
          </a:xfrm>
          <a:prstGeom prst="rect">
            <a:avLst/>
          </a:prstGeom>
        </p:spPr>
      </p:pic>
      <p:sp>
        <p:nvSpPr>
          <p:cNvPr id="2" name="フッター プレースホルダー 1">
            <a:extLst>
              <a:ext uri="{FF2B5EF4-FFF2-40B4-BE49-F238E27FC236}">
                <a16:creationId xmlns:a16="http://schemas.microsoft.com/office/drawing/2014/main" id="{636DF6F6-69A8-C6CA-B0D0-96D7366796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© 2026 KEIRINKAN ALL Rights Reserved.</a:t>
            </a:r>
            <a:endParaRPr kumimoji="1"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85607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7788C4-B1FC-5E1E-F166-265EB5F61F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3181FCF0-D7D0-32B1-B158-C8A082C34F2D}"/>
              </a:ext>
            </a:extLst>
          </p:cNvPr>
          <p:cNvSpPr/>
          <p:nvPr/>
        </p:nvSpPr>
        <p:spPr>
          <a:xfrm>
            <a:off x="1008000" y="1260000"/>
            <a:ext cx="10800000" cy="3063232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marL="468000" indent="-468000"/>
            <a:r>
              <a:rPr lang="ja-JP" altLang="en-US" sz="3600" spc="-2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・</a:t>
            </a:r>
            <a:r>
              <a:rPr lang="en-US" altLang="ja-JP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【</a:t>
            </a:r>
            <a:r>
              <a:rPr lang="en-US" altLang="ja-JP" sz="3600" baseline="30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</a:t>
            </a:r>
            <a:r>
              <a:rPr lang="ja-JP" altLang="en-US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sz="36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阻害物質</a:t>
            </a:r>
            <a:r>
              <a:rPr lang="ja-JP" altLang="en-US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】… </a:t>
            </a:r>
            <a:r>
              <a:rPr lang="ja-JP" altLang="en-US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酵素に結合してその働きを低下させる物質。</a:t>
            </a:r>
          </a:p>
          <a:p>
            <a:pPr marL="468000" indent="-468000"/>
            <a:r>
              <a:rPr lang="ja-JP" altLang="en-US" sz="3600" spc="-2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・ </a:t>
            </a:r>
            <a:r>
              <a:rPr lang="en-US" altLang="ja-JP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【</a:t>
            </a:r>
            <a:r>
              <a:rPr lang="en-US" altLang="ja-JP" sz="3600" baseline="30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</a:t>
            </a:r>
            <a:r>
              <a:rPr lang="ja-JP" altLang="en-US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sz="36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競争的阻害</a:t>
            </a:r>
            <a:r>
              <a:rPr lang="ja-JP" altLang="en-US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】… </a:t>
            </a:r>
            <a:r>
              <a:rPr lang="ja-JP" altLang="en-US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阻害物質が酵素の</a:t>
            </a:r>
            <a:endParaRPr lang="en-US" altLang="ja-JP" sz="36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468000" indent="-468000"/>
            <a:r>
              <a:rPr lang="ja-JP" altLang="en-US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en-US" altLang="ja-JP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【</a:t>
            </a:r>
            <a:r>
              <a:rPr lang="en-US" altLang="ja-JP" sz="3600" baseline="30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</a:t>
            </a:r>
            <a:r>
              <a:rPr lang="ja-JP" altLang="en-US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sz="36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活性部位</a:t>
            </a:r>
            <a:r>
              <a:rPr lang="ja-JP" altLang="en-US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】</a:t>
            </a:r>
            <a:r>
              <a:rPr lang="ja-JP" altLang="en-US" sz="3600" dirty="0" err="1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に結</a:t>
            </a:r>
            <a:r>
              <a:rPr lang="ja-JP" altLang="en-US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合することで，酵素の反応が阻害されること。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8AF78C8-CC02-0E32-418E-065198604887}"/>
              </a:ext>
            </a:extLst>
          </p:cNvPr>
          <p:cNvSpPr txBox="1"/>
          <p:nvPr/>
        </p:nvSpPr>
        <p:spPr>
          <a:xfrm>
            <a:off x="540000" y="540000"/>
            <a:ext cx="8280000" cy="54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ja-JP" altLang="en-US" sz="3600" b="1" dirty="0">
                <a:solidFill>
                  <a:srgbClr val="00B05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Ｄ　酵素の反応とその調節</a:t>
            </a:r>
            <a:endParaRPr lang="en-US" altLang="ja-JP" sz="3600" b="1" dirty="0">
              <a:solidFill>
                <a:srgbClr val="00B05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B433DE35-FA3D-57A3-63A7-5B70F016B9BD}"/>
              </a:ext>
            </a:extLst>
          </p:cNvPr>
          <p:cNvSpPr txBox="1"/>
          <p:nvPr/>
        </p:nvSpPr>
        <p:spPr>
          <a:xfrm>
            <a:off x="1500133" y="1259712"/>
            <a:ext cx="2340000" cy="432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ja-JP" altLang="en-US" sz="3600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阻害物質</a:t>
            </a:r>
            <a:endParaRPr kumimoji="1" lang="ja-JP" altLang="en-US" sz="3600" dirty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3CD8FBC-DD08-2D43-FA59-019EBD3B4577}"/>
              </a:ext>
            </a:extLst>
          </p:cNvPr>
          <p:cNvSpPr txBox="1"/>
          <p:nvPr/>
        </p:nvSpPr>
        <p:spPr>
          <a:xfrm>
            <a:off x="1735480" y="2357856"/>
            <a:ext cx="2340000" cy="432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ja-JP" altLang="en-US" sz="360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競争的阻害</a:t>
            </a:r>
            <a:endParaRPr kumimoji="1" lang="ja-JP" altLang="en-US" sz="3600" dirty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7D473311-09DA-4A0B-4BCF-3683F264F829}"/>
              </a:ext>
            </a:extLst>
          </p:cNvPr>
          <p:cNvSpPr txBox="1"/>
          <p:nvPr/>
        </p:nvSpPr>
        <p:spPr>
          <a:xfrm>
            <a:off x="1454413" y="2907360"/>
            <a:ext cx="2340000" cy="432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ja-JP" altLang="en-US" sz="360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活性部位</a:t>
            </a:r>
            <a:endParaRPr kumimoji="1" lang="ja-JP" altLang="en-US" sz="3600" dirty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04F1BA07-D3C3-6FE0-6ECE-49FDE2707B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6399" y="4071626"/>
            <a:ext cx="6296661" cy="2562413"/>
          </a:xfrm>
          <a:prstGeom prst="rect">
            <a:avLst/>
          </a:prstGeom>
        </p:spPr>
      </p:pic>
      <p:sp>
        <p:nvSpPr>
          <p:cNvPr id="9" name="フッター プレースホルダー 8">
            <a:extLst>
              <a:ext uri="{FF2B5EF4-FFF2-40B4-BE49-F238E27FC236}">
                <a16:creationId xmlns:a16="http://schemas.microsoft.com/office/drawing/2014/main" id="{EEF9407F-1E57-0704-A9F4-EB79E6FE80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© 2026 KEIRINKAN ALL Rights Reserved.</a:t>
            </a:r>
            <a:endParaRPr kumimoji="1"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90948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CB283069-DF3A-0D41-9B10-FFA9F3789E0F}"/>
              </a:ext>
            </a:extLst>
          </p:cNvPr>
          <p:cNvSpPr/>
          <p:nvPr/>
        </p:nvSpPr>
        <p:spPr>
          <a:xfrm>
            <a:off x="540000" y="1440000"/>
            <a:ext cx="7920000" cy="32400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marL="468000" indent="-468000"/>
            <a:r>
              <a:rPr lang="ja-JP" altLang="en-US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阻害物質と酵素の濃度が一定の場合</a:t>
            </a:r>
          </a:p>
          <a:p>
            <a:pPr marL="468000" indent="-468000"/>
            <a:r>
              <a:rPr lang="ja-JP" altLang="en-US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・基質濃度が低いとき</a:t>
            </a:r>
          </a:p>
          <a:p>
            <a:pPr marL="468000" indent="-468000"/>
            <a:r>
              <a:rPr lang="ja-JP" altLang="en-US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阻害物質が酵素に結合する確率が</a:t>
            </a:r>
            <a:endParaRPr lang="en-US" altLang="ja-JP" sz="36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468000" indent="-468000"/>
            <a:r>
              <a:rPr lang="ja-JP" altLang="en-US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【</a:t>
            </a:r>
            <a:r>
              <a:rPr lang="en-US" altLang="ja-JP" sz="3600" baseline="30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4</a:t>
            </a:r>
            <a:r>
              <a:rPr lang="ja-JP" altLang="en-US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sz="36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高く</a:t>
            </a:r>
            <a:r>
              <a:rPr lang="ja-JP" altLang="en-US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】</a:t>
            </a:r>
            <a:r>
              <a:rPr lang="ja-JP" altLang="en-US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なる。</a:t>
            </a:r>
          </a:p>
          <a:p>
            <a:pPr marL="1080000" indent="-648000"/>
            <a:r>
              <a:rPr lang="ja-JP" altLang="en-US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→ 阻害物質の影響は</a:t>
            </a:r>
            <a:endParaRPr lang="en-US" altLang="ja-JP" sz="36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1080000" indent="-648000"/>
            <a:r>
              <a:rPr lang="ja-JP" altLang="en-US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 </a:t>
            </a:r>
            <a:r>
              <a:rPr lang="en-US" altLang="ja-JP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【</a:t>
            </a:r>
            <a:r>
              <a:rPr lang="en-US" altLang="ja-JP" sz="3600" baseline="30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5</a:t>
            </a:r>
            <a:r>
              <a:rPr lang="ja-JP" altLang="en-US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sz="36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大きく</a:t>
            </a:r>
            <a:r>
              <a:rPr lang="ja-JP" altLang="en-US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】</a:t>
            </a:r>
            <a:r>
              <a:rPr lang="ja-JP" altLang="en-US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なる。</a:t>
            </a: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6877E19B-6929-5D4D-AA5A-861A3B943570}"/>
              </a:ext>
            </a:extLst>
          </p:cNvPr>
          <p:cNvSpPr txBox="1"/>
          <p:nvPr/>
        </p:nvSpPr>
        <p:spPr>
          <a:xfrm>
            <a:off x="749104" y="3084199"/>
            <a:ext cx="2340000" cy="432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ja-JP" altLang="en-US" sz="3600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高く</a:t>
            </a:r>
            <a:endParaRPr kumimoji="1" lang="ja-JP" altLang="en-US" sz="3600" dirty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59ED872D-0661-CC48-A327-8F7A3C2D7AE9}"/>
              </a:ext>
            </a:extLst>
          </p:cNvPr>
          <p:cNvSpPr txBox="1"/>
          <p:nvPr/>
        </p:nvSpPr>
        <p:spPr>
          <a:xfrm>
            <a:off x="1248900" y="4181317"/>
            <a:ext cx="2340000" cy="432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ja-JP" altLang="en-US" sz="3600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大きく</a:t>
            </a:r>
            <a:endParaRPr kumimoji="1" lang="ja-JP" altLang="en-US" sz="3600" dirty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9FF04D74-C230-AA44-AF76-147727A853B7}"/>
              </a:ext>
            </a:extLst>
          </p:cNvPr>
          <p:cNvGrpSpPr/>
          <p:nvPr/>
        </p:nvGrpSpPr>
        <p:grpSpPr>
          <a:xfrm>
            <a:off x="540000" y="540000"/>
            <a:ext cx="3717040" cy="720000"/>
            <a:chOff x="359999" y="360000"/>
            <a:chExt cx="3717040" cy="720000"/>
          </a:xfrm>
          <a:noFill/>
        </p:grpSpPr>
        <p:sp>
          <p:nvSpPr>
            <p:cNvPr id="11" name="正方形/長方形 10">
              <a:extLst>
                <a:ext uri="{FF2B5EF4-FFF2-40B4-BE49-F238E27FC236}">
                  <a16:creationId xmlns:a16="http://schemas.microsoft.com/office/drawing/2014/main" id="{713DE79F-E909-024D-8F7A-BD9A3C33AF6C}"/>
                </a:ext>
              </a:extLst>
            </p:cNvPr>
            <p:cNvSpPr/>
            <p:nvPr/>
          </p:nvSpPr>
          <p:spPr>
            <a:xfrm>
              <a:off x="359999" y="360000"/>
              <a:ext cx="2700000" cy="720000"/>
            </a:xfrm>
            <a:prstGeom prst="rect">
              <a:avLst/>
            </a:prstGeom>
            <a:grpFill/>
            <a:ln w="38100" cmpd="dbl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12" name="テキスト ボックス 11">
              <a:extLst>
                <a:ext uri="{FF2B5EF4-FFF2-40B4-BE49-F238E27FC236}">
                  <a16:creationId xmlns:a16="http://schemas.microsoft.com/office/drawing/2014/main" id="{E13E9ECE-37BB-A347-956F-B5C33042D071}"/>
                </a:ext>
              </a:extLst>
            </p:cNvPr>
            <p:cNvSpPr txBox="1"/>
            <p:nvPr/>
          </p:nvSpPr>
          <p:spPr>
            <a:xfrm>
              <a:off x="539995" y="504000"/>
              <a:ext cx="3537044" cy="432000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lIns="0" tIns="0" rIns="0" bIns="0" rtlCol="0" anchor="t" anchorCtr="0">
              <a:noAutofit/>
            </a:bodyPr>
            <a:lstStyle/>
            <a:p>
              <a:r>
                <a:rPr kumimoji="1" lang="ja-JP" altLang="en-US" sz="3600" b="1" dirty="0">
                  <a:solidFill>
                    <a:srgbClr val="00B050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＜競争的阻害＞</a:t>
              </a:r>
            </a:p>
          </p:txBody>
        </p:sp>
      </p:grpSp>
      <p:pic>
        <p:nvPicPr>
          <p:cNvPr id="3" name="図 2">
            <a:extLst>
              <a:ext uri="{FF2B5EF4-FFF2-40B4-BE49-F238E27FC236}">
                <a16:creationId xmlns:a16="http://schemas.microsoft.com/office/drawing/2014/main" id="{9D30675B-D7F2-7D44-AFEC-8B7DC3A132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0000" y="908709"/>
            <a:ext cx="3219450" cy="3905250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562DF438-B60E-914D-B26D-855392D86070}"/>
              </a:ext>
            </a:extLst>
          </p:cNvPr>
          <p:cNvSpPr/>
          <p:nvPr/>
        </p:nvSpPr>
        <p:spPr>
          <a:xfrm>
            <a:off x="540000" y="4734000"/>
            <a:ext cx="11196000" cy="18000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marL="468000" indent="-468000"/>
            <a:r>
              <a:rPr lang="ja-JP" altLang="en-US" sz="36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・基質濃度が高いとき</a:t>
            </a:r>
          </a:p>
          <a:p>
            <a:pPr marL="468000" indent="-468000"/>
            <a:r>
              <a:rPr lang="ja-JP" altLang="en-US" sz="36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阻害物質が酵素に結合する確率が</a:t>
            </a:r>
            <a:r>
              <a:rPr lang="en-US" altLang="ja-JP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【</a:t>
            </a:r>
            <a:r>
              <a:rPr lang="en-US" altLang="ja-JP" sz="3600" baseline="30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6</a:t>
            </a:r>
            <a:r>
              <a:rPr lang="ja-JP" altLang="en-US" sz="36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sz="360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低く</a:t>
            </a:r>
            <a:r>
              <a:rPr lang="ja-JP" altLang="en-US" sz="36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】</a:t>
            </a:r>
            <a:r>
              <a:rPr lang="ja-JP" altLang="en-US" sz="36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なる。</a:t>
            </a:r>
          </a:p>
          <a:p>
            <a:pPr marL="1080000" indent="-648000"/>
            <a:r>
              <a:rPr lang="ja-JP" altLang="en-US" sz="36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→ 阻害物質の影響は</a:t>
            </a:r>
            <a:r>
              <a:rPr lang="en-US" altLang="ja-JP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【</a:t>
            </a:r>
            <a:r>
              <a:rPr lang="en-US" altLang="ja-JP" sz="3600" baseline="30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7</a:t>
            </a:r>
            <a:r>
              <a:rPr lang="ja-JP" altLang="en-US" sz="36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sz="360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小さく</a:t>
            </a:r>
            <a:r>
              <a:rPr lang="ja-JP" altLang="en-US" sz="36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】</a:t>
            </a:r>
            <a:r>
              <a:rPr lang="ja-JP" altLang="en-US" sz="36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なる。</a:t>
            </a: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F9EF363B-805B-5B4A-BB37-033520F1F6F5}"/>
              </a:ext>
            </a:extLst>
          </p:cNvPr>
          <p:cNvSpPr txBox="1"/>
          <p:nvPr/>
        </p:nvSpPr>
        <p:spPr>
          <a:xfrm>
            <a:off x="7601880" y="5282235"/>
            <a:ext cx="2340000" cy="432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ja-JP" altLang="en-US" sz="360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低く</a:t>
            </a:r>
            <a:endParaRPr kumimoji="1" lang="ja-JP" altLang="en-US" sz="3600" dirty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8D038F1D-F458-A24F-9F02-F76445E886DC}"/>
              </a:ext>
            </a:extLst>
          </p:cNvPr>
          <p:cNvSpPr txBox="1"/>
          <p:nvPr/>
        </p:nvSpPr>
        <p:spPr>
          <a:xfrm>
            <a:off x="5207016" y="5831136"/>
            <a:ext cx="2340000" cy="432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ja-JP" altLang="en-US" sz="360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小さく</a:t>
            </a:r>
            <a:endParaRPr kumimoji="1" lang="ja-JP" altLang="en-US" sz="3600" dirty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8BE81CA6-444C-E2A5-9278-72ECBD7F76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© 2026 KEIRINKAN ALL Rights Reserved.</a:t>
            </a:r>
            <a:endParaRPr kumimoji="1"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08873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4" grpId="0"/>
      <p:bldP spid="25" grpId="0"/>
      <p:bldP spid="2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9E68FD-C77F-5C53-176D-97C1106495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11ECF1E4-9E16-150D-CE0C-574128875B7F}"/>
              </a:ext>
            </a:extLst>
          </p:cNvPr>
          <p:cNvSpPr txBox="1"/>
          <p:nvPr/>
        </p:nvSpPr>
        <p:spPr>
          <a:xfrm>
            <a:off x="678024" y="954066"/>
            <a:ext cx="8280000" cy="54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ja-JP" altLang="en-US" sz="3600" b="1" dirty="0">
                <a:solidFill>
                  <a:srgbClr val="00B05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Ｃ　酵素</a:t>
            </a:r>
            <a:endParaRPr lang="en-US" altLang="ja-JP" sz="3600" b="1" dirty="0">
              <a:solidFill>
                <a:srgbClr val="00B05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A1E24D98-638C-4CB0-2DA3-3F01E69F86F1}"/>
              </a:ext>
            </a:extLst>
          </p:cNvPr>
          <p:cNvSpPr/>
          <p:nvPr/>
        </p:nvSpPr>
        <p:spPr>
          <a:xfrm>
            <a:off x="1008000" y="1674066"/>
            <a:ext cx="10800000" cy="50400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marL="468000" indent="-468000"/>
            <a:r>
              <a:rPr lang="ja-JP" altLang="en-US" sz="3600" spc="-20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・</a:t>
            </a:r>
            <a:r>
              <a:rPr lang="en-US" altLang="ja-JP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【</a:t>
            </a:r>
            <a:r>
              <a:rPr lang="en-US" altLang="ja-JP" sz="3600" baseline="30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</a:t>
            </a:r>
            <a:r>
              <a:rPr lang="ja-JP" altLang="en-US" sz="36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sz="360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触媒</a:t>
            </a:r>
            <a:r>
              <a:rPr lang="ja-JP" altLang="en-US" sz="36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】… </a:t>
            </a:r>
            <a:r>
              <a:rPr lang="ja-JP" altLang="en-US" sz="36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化学反応を促進する物質。化学反応の前後で</a:t>
            </a:r>
            <a:r>
              <a:rPr lang="en-US" altLang="ja-JP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【</a:t>
            </a:r>
            <a:r>
              <a:rPr lang="en-US" altLang="ja-JP" sz="3600" baseline="30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</a:t>
            </a:r>
            <a:r>
              <a:rPr lang="ja-JP" altLang="en-US" sz="36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sz="360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変化</a:t>
            </a:r>
            <a:r>
              <a:rPr lang="ja-JP" altLang="en-US" sz="36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】</a:t>
            </a:r>
            <a:r>
              <a:rPr lang="ja-JP" altLang="en-US" sz="36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しない。</a:t>
            </a:r>
          </a:p>
          <a:p>
            <a:pPr marL="468000" indent="-468000"/>
            <a:r>
              <a:rPr lang="ja-JP" altLang="en-US" sz="3600" spc="-20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・ </a:t>
            </a:r>
            <a:r>
              <a:rPr lang="en-US" altLang="ja-JP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【</a:t>
            </a:r>
            <a:r>
              <a:rPr lang="en-US" altLang="ja-JP" sz="3600" baseline="30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</a:t>
            </a:r>
            <a:r>
              <a:rPr lang="ja-JP" altLang="en-US" sz="36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sz="360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活性化エネルギー</a:t>
            </a:r>
            <a:r>
              <a:rPr lang="ja-JP" altLang="en-US" sz="36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】… </a:t>
            </a:r>
            <a:r>
              <a:rPr lang="ja-JP" altLang="en-US" sz="36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化学反応により，反応物が生成物に変わるときに必要なエネルギー。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AACE8C65-5118-AAD3-78B7-758F834E8540}"/>
              </a:ext>
            </a:extLst>
          </p:cNvPr>
          <p:cNvSpPr txBox="1"/>
          <p:nvPr/>
        </p:nvSpPr>
        <p:spPr>
          <a:xfrm>
            <a:off x="1005370" y="1674066"/>
            <a:ext cx="2340000" cy="432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ja-JP" altLang="en-US" sz="3600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触媒</a:t>
            </a:r>
            <a:endParaRPr kumimoji="1" lang="ja-JP" altLang="en-US" sz="3600" dirty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5541CDB-86D8-C1F1-D614-9BDF06A60656}"/>
              </a:ext>
            </a:extLst>
          </p:cNvPr>
          <p:cNvSpPr txBox="1"/>
          <p:nvPr/>
        </p:nvSpPr>
        <p:spPr>
          <a:xfrm>
            <a:off x="2444860" y="2218619"/>
            <a:ext cx="2340000" cy="432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ja-JP" altLang="en-US" sz="3600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変化</a:t>
            </a:r>
            <a:endParaRPr kumimoji="1" lang="ja-JP" altLang="en-US" sz="3600" dirty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738883A8-06BF-2930-7AE0-5DCF77CEA987}"/>
              </a:ext>
            </a:extLst>
          </p:cNvPr>
          <p:cNvSpPr txBox="1"/>
          <p:nvPr/>
        </p:nvSpPr>
        <p:spPr>
          <a:xfrm>
            <a:off x="1382873" y="2772599"/>
            <a:ext cx="4320000" cy="432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ja-JP" altLang="en-US" sz="360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活性化エネルギー</a:t>
            </a:r>
            <a:endParaRPr kumimoji="1" lang="ja-JP" altLang="en-US" sz="3600" dirty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2162EC2F-AE8E-CF2E-47D4-330552D3FA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© 2026 KEIRINKAN ALL Rights Reserved.</a:t>
            </a:r>
            <a:endParaRPr kumimoji="1"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D60632E9-CF50-A347-F7FF-380FC5D01EB7}"/>
              </a:ext>
            </a:extLst>
          </p:cNvPr>
          <p:cNvSpPr txBox="1"/>
          <p:nvPr/>
        </p:nvSpPr>
        <p:spPr>
          <a:xfrm>
            <a:off x="1826127" y="360000"/>
            <a:ext cx="5400000" cy="503999"/>
          </a:xfrm>
          <a:prstGeom prst="rect">
            <a:avLst/>
          </a:prstGeom>
          <a:noFill/>
        </p:spPr>
        <p:txBody>
          <a:bodyPr wrap="square" lIns="0" tIns="0" rIns="0" bIns="72000" rtlCol="0" anchor="ctr">
            <a:noAutofit/>
          </a:bodyPr>
          <a:lstStyle/>
          <a:p>
            <a:r>
              <a:rPr lang="ja-JP" altLang="en-US" sz="3600" b="1" dirty="0">
                <a:solidFill>
                  <a:srgbClr val="00B050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生命現象とタンパク質</a:t>
            </a:r>
            <a:endParaRPr lang="en-US" altLang="ja-JP" sz="2400" b="1" dirty="0">
              <a:solidFill>
                <a:srgbClr val="00B05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5" name="角丸四角形 22">
            <a:extLst>
              <a:ext uri="{FF2B5EF4-FFF2-40B4-BE49-F238E27FC236}">
                <a16:creationId xmlns:a16="http://schemas.microsoft.com/office/drawing/2014/main" id="{1EFCA532-D9F5-ACE3-E798-E93DC3222B51}"/>
              </a:ext>
            </a:extLst>
          </p:cNvPr>
          <p:cNvSpPr/>
          <p:nvPr/>
        </p:nvSpPr>
        <p:spPr>
          <a:xfrm>
            <a:off x="611999" y="360000"/>
            <a:ext cx="1112298" cy="503999"/>
          </a:xfrm>
          <a:prstGeom prst="roundRect">
            <a:avLst/>
          </a:prstGeom>
          <a:gradFill flip="none" rotWithShape="1">
            <a:gsLst>
              <a:gs pos="50000">
                <a:srgbClr val="009632"/>
              </a:gs>
              <a:gs pos="100000">
                <a:srgbClr val="AAC800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72000" rtlCol="0" anchor="ctr"/>
          <a:lstStyle/>
          <a:p>
            <a:pPr algn="ctr"/>
            <a:r>
              <a:rPr kumimoji="1" lang="ja-JP" altLang="en-US" sz="2800" dirty="0">
                <a:latin typeface="MS PGothic" panose="020B0600070205080204" pitchFamily="34" charset="-128"/>
                <a:ea typeface="MS PGothic" panose="020B0600070205080204" pitchFamily="34" charset="-128"/>
              </a:rPr>
              <a:t>第２節</a:t>
            </a:r>
          </a:p>
        </p:txBody>
      </p:sp>
    </p:spTree>
    <p:extLst>
      <p:ext uri="{BB962C8B-B14F-4D97-AF65-F5344CB8AC3E}">
        <p14:creationId xmlns:p14="http://schemas.microsoft.com/office/powerpoint/2010/main" val="2385697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CB283069-DF3A-0D41-9B10-FFA9F3789E0F}"/>
              </a:ext>
            </a:extLst>
          </p:cNvPr>
          <p:cNvSpPr/>
          <p:nvPr/>
        </p:nvSpPr>
        <p:spPr>
          <a:xfrm>
            <a:off x="1008000" y="1260000"/>
            <a:ext cx="10800000" cy="21600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marL="468000" indent="-468000"/>
            <a:r>
              <a:rPr lang="ja-JP" altLang="en-US" sz="3600" spc="-20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・ </a:t>
            </a:r>
            <a:r>
              <a:rPr lang="en-US" altLang="ja-JP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【</a:t>
            </a:r>
            <a:r>
              <a:rPr lang="en-US" altLang="ja-JP" sz="3600" baseline="30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8</a:t>
            </a:r>
            <a:r>
              <a:rPr lang="ja-JP" altLang="en-US" sz="36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sz="360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非競争的阻害</a:t>
            </a:r>
            <a:r>
              <a:rPr lang="ja-JP" altLang="en-US" sz="36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】… </a:t>
            </a:r>
            <a:r>
              <a:rPr lang="ja-JP" altLang="en-US" sz="36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阻害物質が酵素の活性部位以外の特定の部位に結合することで，酵素の反応が阻害されること。</a:t>
            </a:r>
            <a:endParaRPr lang="ja-JP" altLang="en-US" sz="36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6877E19B-6929-5D4D-AA5A-861A3B943570}"/>
              </a:ext>
            </a:extLst>
          </p:cNvPr>
          <p:cNvSpPr txBox="1"/>
          <p:nvPr/>
        </p:nvSpPr>
        <p:spPr>
          <a:xfrm>
            <a:off x="1610981" y="1260000"/>
            <a:ext cx="2880000" cy="432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ja-JP" altLang="en-US" sz="3600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非競争的阻害</a:t>
            </a:r>
            <a:endParaRPr kumimoji="1" lang="ja-JP" altLang="en-US" sz="3600" dirty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2B18D014-2E99-4EFA-9F39-B58D3E023D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0292" y="3132772"/>
            <a:ext cx="7496175" cy="3038475"/>
          </a:xfrm>
          <a:prstGeom prst="rect">
            <a:avLst/>
          </a:prstGeom>
        </p:spPr>
      </p:pic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F9693D78-61E2-EE8E-B1CA-142FC1E8CE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© 2026 KEIRINKAN ALL Rights Reserved.</a:t>
            </a:r>
            <a:endParaRPr kumimoji="1"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81156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正方形/長方形 29">
            <a:extLst>
              <a:ext uri="{FF2B5EF4-FFF2-40B4-BE49-F238E27FC236}">
                <a16:creationId xmlns:a16="http://schemas.microsoft.com/office/drawing/2014/main" id="{DE40B85B-B9CB-9A48-B65D-D135FC94B608}"/>
              </a:ext>
            </a:extLst>
          </p:cNvPr>
          <p:cNvSpPr/>
          <p:nvPr/>
        </p:nvSpPr>
        <p:spPr>
          <a:xfrm>
            <a:off x="540000" y="1440000"/>
            <a:ext cx="7920000" cy="50400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marL="468000" indent="-468000"/>
            <a:r>
              <a:rPr lang="ja-JP" altLang="en-US" sz="36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阻害物質が酵素の活性部位以外の特定の部位に結合</a:t>
            </a:r>
          </a:p>
          <a:p>
            <a:pPr marL="1080000" indent="-648000"/>
            <a:r>
              <a:rPr lang="ja-JP" altLang="en-US" sz="36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→ 酵素の</a:t>
            </a:r>
            <a:r>
              <a:rPr lang="en-US" altLang="ja-JP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【</a:t>
            </a:r>
            <a:r>
              <a:rPr lang="en-US" altLang="ja-JP" sz="3600" baseline="30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9</a:t>
            </a:r>
            <a:r>
              <a:rPr lang="ja-JP" altLang="en-US" sz="36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sz="360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立体構造</a:t>
            </a:r>
            <a:r>
              <a:rPr lang="ja-JP" altLang="en-US" sz="36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】</a:t>
            </a:r>
            <a:r>
              <a:rPr lang="ja-JP" altLang="en-US" sz="36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br>
              <a:rPr lang="en-US" altLang="ja-JP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ja-JP" altLang="en-US" sz="36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変化</a:t>
            </a:r>
          </a:p>
          <a:p>
            <a:pPr marL="1080000" indent="-648000"/>
            <a:r>
              <a:rPr lang="ja-JP" altLang="en-US" sz="36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→ 酵素の働きを阻害</a:t>
            </a:r>
          </a:p>
          <a:p>
            <a:pPr marL="468000" indent="-468000"/>
            <a:endParaRPr lang="en-US" altLang="ja-JP" sz="36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468000" indent="-468000"/>
            <a:r>
              <a:rPr lang="ja-JP" altLang="en-US" sz="36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阻害の程度は基質濃度の影響を</a:t>
            </a:r>
            <a:endParaRPr lang="en-US" altLang="ja-JP" sz="36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468000" indent="-468000"/>
            <a:r>
              <a:rPr lang="en-US" altLang="ja-JP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【</a:t>
            </a:r>
            <a:r>
              <a:rPr lang="en-US" altLang="ja-JP" sz="3600" baseline="30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10</a:t>
            </a:r>
            <a:r>
              <a:rPr lang="ja-JP" altLang="en-US" sz="36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sz="360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受けない</a:t>
            </a:r>
            <a:r>
              <a:rPr lang="ja-JP" altLang="en-US" sz="36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】</a:t>
            </a:r>
            <a:r>
              <a:rPr lang="ja-JP" altLang="en-US" sz="36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。</a:t>
            </a: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3B7983A4-36C5-564C-9A6A-EA250A47CF92}"/>
              </a:ext>
            </a:extLst>
          </p:cNvPr>
          <p:cNvSpPr txBox="1"/>
          <p:nvPr/>
        </p:nvSpPr>
        <p:spPr>
          <a:xfrm>
            <a:off x="3438984" y="2558340"/>
            <a:ext cx="2340000" cy="432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ja-JP" altLang="en-US" sz="3600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立体構造</a:t>
            </a:r>
            <a:endParaRPr kumimoji="1" lang="ja-JP" altLang="en-US" sz="3600" dirty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E6F0AACA-DDB7-5143-9E88-B3009415B2B8}"/>
              </a:ext>
            </a:extLst>
          </p:cNvPr>
          <p:cNvSpPr txBox="1"/>
          <p:nvPr/>
        </p:nvSpPr>
        <p:spPr>
          <a:xfrm>
            <a:off x="1206241" y="5301035"/>
            <a:ext cx="2340000" cy="432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ja-JP" altLang="en-US" sz="360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受けない</a:t>
            </a:r>
            <a:endParaRPr kumimoji="1" lang="ja-JP" altLang="en-US" sz="3600" dirty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E24E9A42-723F-0E44-A07A-FD5718CB7B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4467" y="2092580"/>
            <a:ext cx="3616946" cy="4387420"/>
          </a:xfrm>
          <a:prstGeom prst="rect">
            <a:avLst/>
          </a:prstGeom>
        </p:spPr>
      </p:pic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45D3A579-DF13-F7B4-CD71-D4654F46CC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© 2026 KEIRINKAN ALL Rights Reserved.</a:t>
            </a:r>
            <a:endParaRPr kumimoji="1"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E328833C-21FF-80BD-D5A1-3BCB9889298F}"/>
              </a:ext>
            </a:extLst>
          </p:cNvPr>
          <p:cNvGrpSpPr/>
          <p:nvPr/>
        </p:nvGrpSpPr>
        <p:grpSpPr>
          <a:xfrm>
            <a:off x="346960" y="653520"/>
            <a:ext cx="4214880" cy="769040"/>
            <a:chOff x="359999" y="310960"/>
            <a:chExt cx="4214880" cy="769040"/>
          </a:xfrm>
          <a:noFill/>
        </p:grpSpPr>
        <p:sp>
          <p:nvSpPr>
            <p:cNvPr id="7" name="正方形/長方形 6">
              <a:extLst>
                <a:ext uri="{FF2B5EF4-FFF2-40B4-BE49-F238E27FC236}">
                  <a16:creationId xmlns:a16="http://schemas.microsoft.com/office/drawing/2014/main" id="{CB6A55B4-7D6E-9F1C-83D1-D1A3E782A8D8}"/>
                </a:ext>
              </a:extLst>
            </p:cNvPr>
            <p:cNvSpPr/>
            <p:nvPr/>
          </p:nvSpPr>
          <p:spPr>
            <a:xfrm>
              <a:off x="359999" y="360000"/>
              <a:ext cx="2700000" cy="720000"/>
            </a:xfrm>
            <a:prstGeom prst="rect">
              <a:avLst/>
            </a:prstGeom>
            <a:grpFill/>
            <a:ln w="38100" cmpd="dbl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48F10FDE-ADD2-D4F1-A1FC-2AFD482D5E12}"/>
                </a:ext>
              </a:extLst>
            </p:cNvPr>
            <p:cNvSpPr txBox="1"/>
            <p:nvPr/>
          </p:nvSpPr>
          <p:spPr>
            <a:xfrm>
              <a:off x="539995" y="310960"/>
              <a:ext cx="4034884" cy="432000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lIns="0" tIns="0" rIns="0" bIns="0" rtlCol="0" anchor="t" anchorCtr="0">
              <a:noAutofit/>
            </a:bodyPr>
            <a:lstStyle/>
            <a:p>
              <a:r>
                <a:rPr kumimoji="1" lang="ja-JP" altLang="en-US" sz="3600" b="1" dirty="0">
                  <a:solidFill>
                    <a:srgbClr val="00B050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＜非競争的阻害＞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89552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CB283069-DF3A-0D41-9B10-FFA9F3789E0F}"/>
              </a:ext>
            </a:extLst>
          </p:cNvPr>
          <p:cNvSpPr/>
          <p:nvPr/>
        </p:nvSpPr>
        <p:spPr>
          <a:xfrm>
            <a:off x="1008000" y="1260000"/>
            <a:ext cx="10800000" cy="36000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marL="468000" indent="-468000"/>
            <a:r>
              <a:rPr lang="ja-JP" altLang="en-US" sz="3600" spc="-20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・</a:t>
            </a:r>
            <a:r>
              <a:rPr lang="en-US" altLang="ja-JP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【</a:t>
            </a:r>
            <a:r>
              <a:rPr lang="en-US" altLang="ja-JP" sz="3600" baseline="30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11</a:t>
            </a:r>
            <a:r>
              <a:rPr lang="ja-JP" altLang="en-US" sz="36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sz="360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フィードバック</a:t>
            </a:r>
            <a:r>
              <a:rPr lang="ja-JP" altLang="en-US" sz="36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】… </a:t>
            </a:r>
            <a:r>
              <a:rPr lang="ja-JP" altLang="en-US" sz="36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最終産物が前の段階に戻って影響を及ぼすこと。</a:t>
            </a:r>
          </a:p>
          <a:p>
            <a:pPr marL="1080000"/>
            <a:r>
              <a:rPr lang="en-US" altLang="ja-JP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【</a:t>
            </a:r>
            <a:r>
              <a:rPr lang="en-US" altLang="ja-JP" sz="3600" baseline="30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12</a:t>
            </a:r>
            <a:r>
              <a:rPr lang="ja-JP" altLang="en-US" sz="36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sz="360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負</a:t>
            </a:r>
            <a:r>
              <a:rPr lang="ja-JP" altLang="en-US" sz="36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】</a:t>
            </a:r>
            <a:r>
              <a:rPr lang="ja-JP" altLang="en-US" sz="36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のフィードバック</a:t>
            </a:r>
            <a:endParaRPr lang="en-US" altLang="ja-JP" sz="36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1080000"/>
            <a:r>
              <a:rPr lang="ja-JP" altLang="en-US" sz="36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：前の効果とは反対の影響を与える。</a:t>
            </a:r>
          </a:p>
          <a:p>
            <a:pPr marL="1080000"/>
            <a:r>
              <a:rPr lang="en-US" altLang="ja-JP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【</a:t>
            </a:r>
            <a:r>
              <a:rPr lang="en-US" altLang="ja-JP" sz="3600" baseline="30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13</a:t>
            </a:r>
            <a:r>
              <a:rPr lang="ja-JP" altLang="en-US" sz="36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sz="360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正</a:t>
            </a:r>
            <a:r>
              <a:rPr lang="ja-JP" altLang="en-US" sz="36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】</a:t>
            </a:r>
            <a:r>
              <a:rPr lang="ja-JP" altLang="en-US" sz="36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のフィードバック</a:t>
            </a:r>
            <a:endParaRPr lang="en-US" altLang="ja-JP" sz="36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1080000"/>
            <a:r>
              <a:rPr lang="ja-JP" altLang="en-US" sz="36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：前の効果と同じ影響を与える。</a:t>
            </a: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6877E19B-6929-5D4D-AA5A-861A3B943570}"/>
              </a:ext>
            </a:extLst>
          </p:cNvPr>
          <p:cNvSpPr txBox="1"/>
          <p:nvPr/>
        </p:nvSpPr>
        <p:spPr>
          <a:xfrm>
            <a:off x="1262623" y="1249840"/>
            <a:ext cx="3600000" cy="432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ja-JP" altLang="en-US" sz="3600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フィードバック</a:t>
            </a:r>
            <a:endParaRPr kumimoji="1" lang="ja-JP" altLang="en-US" sz="3600" dirty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59ED872D-0661-CC48-A327-8F7A3C2D7AE9}"/>
              </a:ext>
            </a:extLst>
          </p:cNvPr>
          <p:cNvSpPr txBox="1"/>
          <p:nvPr/>
        </p:nvSpPr>
        <p:spPr>
          <a:xfrm>
            <a:off x="1920672" y="2340040"/>
            <a:ext cx="2340000" cy="432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ja-JP" altLang="en-US" sz="360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負</a:t>
            </a:r>
            <a:endParaRPr kumimoji="1" lang="ja-JP" altLang="en-US" sz="3600" dirty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F9EF363B-805B-5B4A-BB37-033520F1F6F5}"/>
              </a:ext>
            </a:extLst>
          </p:cNvPr>
          <p:cNvSpPr txBox="1"/>
          <p:nvPr/>
        </p:nvSpPr>
        <p:spPr>
          <a:xfrm>
            <a:off x="1920672" y="3440400"/>
            <a:ext cx="2340000" cy="432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ja-JP" altLang="en-US" sz="360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正</a:t>
            </a:r>
            <a:endParaRPr kumimoji="1" lang="ja-JP" altLang="en-US" sz="3600" dirty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4" name="左中かっこ 13">
            <a:extLst>
              <a:ext uri="{FF2B5EF4-FFF2-40B4-BE49-F238E27FC236}">
                <a16:creationId xmlns:a16="http://schemas.microsoft.com/office/drawing/2014/main" id="{17C78225-F295-E042-B780-8C6EC78D5250}"/>
              </a:ext>
            </a:extLst>
          </p:cNvPr>
          <p:cNvSpPr/>
          <p:nvPr/>
        </p:nvSpPr>
        <p:spPr>
          <a:xfrm>
            <a:off x="1739040" y="2390800"/>
            <a:ext cx="360000" cy="2160000"/>
          </a:xfrm>
          <a:prstGeom prst="leftBrace">
            <a:avLst>
              <a:gd name="adj1" fmla="val 40638"/>
              <a:gd name="adj2" fmla="val 50000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C2401C87-A62E-9247-B456-363F8104BCBF}"/>
              </a:ext>
            </a:extLst>
          </p:cNvPr>
          <p:cNvSpPr/>
          <p:nvPr/>
        </p:nvSpPr>
        <p:spPr>
          <a:xfrm>
            <a:off x="540000" y="540000"/>
            <a:ext cx="9000000" cy="5400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r>
              <a:rPr lang="ja-JP" altLang="en-US" sz="3600" b="1" dirty="0">
                <a:solidFill>
                  <a:srgbClr val="00B05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＜フィードバック＞</a:t>
            </a:r>
          </a:p>
        </p:txBody>
      </p:sp>
      <p:sp>
        <p:nvSpPr>
          <p:cNvPr id="2" name="フッター プレースホルダー 1">
            <a:extLst>
              <a:ext uri="{FF2B5EF4-FFF2-40B4-BE49-F238E27FC236}">
                <a16:creationId xmlns:a16="http://schemas.microsoft.com/office/drawing/2014/main" id="{F23CD096-08B2-4271-4C70-FF198EAE58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© 2026 KEIRINKAN ALL Rights Reserved.</a:t>
            </a:r>
            <a:endParaRPr kumimoji="1"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99579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4" grpId="0"/>
      <p:bldP spid="2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FAF04D2C-52F0-4841-A61C-6EAC6D7D946B}"/>
              </a:ext>
            </a:extLst>
          </p:cNvPr>
          <p:cNvGrpSpPr/>
          <p:nvPr/>
        </p:nvGrpSpPr>
        <p:grpSpPr>
          <a:xfrm>
            <a:off x="540000" y="540000"/>
            <a:ext cx="5494320" cy="648000"/>
            <a:chOff x="1260000" y="2478528"/>
            <a:chExt cx="5494320" cy="648000"/>
          </a:xfrm>
        </p:grpSpPr>
        <p:sp>
          <p:nvSpPr>
            <p:cNvPr id="12" name="角丸四角形 11">
              <a:extLst>
                <a:ext uri="{FF2B5EF4-FFF2-40B4-BE49-F238E27FC236}">
                  <a16:creationId xmlns:a16="http://schemas.microsoft.com/office/drawing/2014/main" id="{E7ADE3ED-DF97-C041-BDFE-C3E7AF0EAFBA}"/>
                </a:ext>
              </a:extLst>
            </p:cNvPr>
            <p:cNvSpPr/>
            <p:nvPr/>
          </p:nvSpPr>
          <p:spPr>
            <a:xfrm>
              <a:off x="1260000" y="2478528"/>
              <a:ext cx="5400000" cy="648000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48CC3EA7-E9A2-6249-BC1E-22BB8FBF036A}"/>
                </a:ext>
              </a:extLst>
            </p:cNvPr>
            <p:cNvSpPr txBox="1"/>
            <p:nvPr/>
          </p:nvSpPr>
          <p:spPr>
            <a:xfrm>
              <a:off x="1714320" y="2515408"/>
              <a:ext cx="5040000" cy="432000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noAutofit/>
            </a:bodyPr>
            <a:lstStyle/>
            <a:p>
              <a:r>
                <a:rPr kumimoji="1" lang="ja-JP" altLang="en-US" sz="3600" dirty="0"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負のフィードバックの例</a:t>
              </a:r>
            </a:p>
          </p:txBody>
        </p:sp>
      </p:grpSp>
      <p:pic>
        <p:nvPicPr>
          <p:cNvPr id="2" name="図 1">
            <a:extLst>
              <a:ext uri="{FF2B5EF4-FFF2-40B4-BE49-F238E27FC236}">
                <a16:creationId xmlns:a16="http://schemas.microsoft.com/office/drawing/2014/main" id="{EAAB6AEF-BC00-6B47-BCF6-C7333F0979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8400" y="1980000"/>
            <a:ext cx="9855200" cy="2006600"/>
          </a:xfrm>
          <a:prstGeom prst="rect">
            <a:avLst/>
          </a:prstGeom>
        </p:spPr>
      </p:pic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2FC32187-D296-0B0E-6497-6862749AFD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/>
              <a:t>© 2026 KEIRINKAN ALL Rights Reserved.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2014872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CB283069-DF3A-0D41-9B10-FFA9F3789E0F}"/>
              </a:ext>
            </a:extLst>
          </p:cNvPr>
          <p:cNvSpPr/>
          <p:nvPr/>
        </p:nvSpPr>
        <p:spPr>
          <a:xfrm>
            <a:off x="1008000" y="1260000"/>
            <a:ext cx="10440000" cy="36000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marL="468000" indent="-468000"/>
            <a:r>
              <a:rPr lang="ja-JP" altLang="en-US" sz="3600" spc="-2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・</a:t>
            </a:r>
            <a:r>
              <a:rPr lang="en-US" altLang="ja-JP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【</a:t>
            </a:r>
            <a:r>
              <a:rPr lang="en-US" altLang="ja-JP" sz="3600" baseline="30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14</a:t>
            </a:r>
            <a:r>
              <a:rPr lang="ja-JP" altLang="en-US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sz="36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アロステリック効果</a:t>
            </a:r>
            <a:r>
              <a:rPr lang="ja-JP" altLang="en-US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】… </a:t>
            </a:r>
            <a:r>
              <a:rPr lang="ja-JP" altLang="en-US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酵素が活性部位以外の部分で，</a:t>
            </a:r>
            <a:r>
              <a:rPr lang="en-US" altLang="ja-JP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【</a:t>
            </a:r>
            <a:r>
              <a:rPr lang="en-US" altLang="ja-JP" sz="3600" baseline="30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15</a:t>
            </a:r>
            <a:r>
              <a:rPr lang="ja-JP" altLang="en-US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sz="36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基質</a:t>
            </a:r>
            <a:r>
              <a:rPr lang="ja-JP" altLang="en-US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】</a:t>
            </a:r>
            <a:r>
              <a:rPr lang="ja-JP" altLang="en-US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以外の特定の物質と結合することで</a:t>
            </a:r>
            <a:r>
              <a:rPr lang="en-US" altLang="ja-JP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【</a:t>
            </a:r>
            <a:r>
              <a:rPr lang="en-US" altLang="ja-JP" sz="3600" baseline="30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16</a:t>
            </a:r>
            <a:r>
              <a:rPr lang="ja-JP" altLang="en-US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sz="36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立体構造</a:t>
            </a:r>
            <a:r>
              <a:rPr lang="ja-JP" altLang="en-US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　</a:t>
            </a:r>
            <a:r>
              <a:rPr lang="en-US" altLang="ja-JP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】</a:t>
            </a:r>
            <a:r>
              <a:rPr lang="ja-JP" altLang="en-US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が変化し，酵素の働きが変わること。</a:t>
            </a:r>
          </a:p>
          <a:p>
            <a:pPr marL="468000" indent="-468000"/>
            <a:r>
              <a:rPr lang="ja-JP" altLang="en-US" sz="3600" spc="-2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・ </a:t>
            </a:r>
            <a:r>
              <a:rPr lang="en-US" altLang="ja-JP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【</a:t>
            </a:r>
            <a:r>
              <a:rPr lang="en-US" altLang="ja-JP" sz="3600" baseline="30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17</a:t>
            </a:r>
            <a:r>
              <a:rPr lang="ja-JP" altLang="en-US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sz="36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アロステリック酵素</a:t>
            </a:r>
            <a:r>
              <a:rPr lang="ja-JP" altLang="en-US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】… </a:t>
            </a:r>
            <a:r>
              <a:rPr lang="ja-JP" altLang="en-US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アロステリック効果を示す酵素。</a:t>
            </a:r>
          </a:p>
          <a:p>
            <a:pPr marL="468000" indent="-468000"/>
            <a:endParaRPr lang="ja-JP" altLang="en-US" sz="36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6877E19B-6929-5D4D-AA5A-861A3B943570}"/>
              </a:ext>
            </a:extLst>
          </p:cNvPr>
          <p:cNvSpPr txBox="1"/>
          <p:nvPr/>
        </p:nvSpPr>
        <p:spPr>
          <a:xfrm>
            <a:off x="1508608" y="1260000"/>
            <a:ext cx="4320000" cy="432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ja-JP" altLang="en-US" sz="3600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アロステリック効果</a:t>
            </a:r>
            <a:endParaRPr kumimoji="1" lang="ja-JP" altLang="en-US" sz="3600" dirty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59ED872D-0661-CC48-A327-8F7A3C2D7AE9}"/>
              </a:ext>
            </a:extLst>
          </p:cNvPr>
          <p:cNvSpPr txBox="1"/>
          <p:nvPr/>
        </p:nvSpPr>
        <p:spPr>
          <a:xfrm>
            <a:off x="3260855" y="1810447"/>
            <a:ext cx="2340000" cy="432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ja-JP" altLang="en-US" sz="3600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基質</a:t>
            </a:r>
            <a:endParaRPr kumimoji="1" lang="ja-JP" altLang="en-US" sz="3600" dirty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F9EF363B-805B-5B4A-BB37-033520F1F6F5}"/>
              </a:ext>
            </a:extLst>
          </p:cNvPr>
          <p:cNvSpPr txBox="1"/>
          <p:nvPr/>
        </p:nvSpPr>
        <p:spPr>
          <a:xfrm>
            <a:off x="3258232" y="2360894"/>
            <a:ext cx="2340000" cy="432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ja-JP" altLang="en-US" sz="3600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立体構造</a:t>
            </a:r>
            <a:endParaRPr kumimoji="1" lang="ja-JP" altLang="en-US" sz="3600" dirty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8D038F1D-F458-A24F-9F02-F76445E886DC}"/>
              </a:ext>
            </a:extLst>
          </p:cNvPr>
          <p:cNvSpPr txBox="1"/>
          <p:nvPr/>
        </p:nvSpPr>
        <p:spPr>
          <a:xfrm>
            <a:off x="1508608" y="3456478"/>
            <a:ext cx="4320000" cy="432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ja-JP" altLang="en-US" sz="360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アロステリック酵素</a:t>
            </a:r>
            <a:endParaRPr kumimoji="1" lang="ja-JP" altLang="en-US" sz="3600" dirty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5BF1273C-716F-DC43-AB58-A9E8B015778C}"/>
              </a:ext>
            </a:extLst>
          </p:cNvPr>
          <p:cNvSpPr/>
          <p:nvPr/>
        </p:nvSpPr>
        <p:spPr>
          <a:xfrm>
            <a:off x="540000" y="540000"/>
            <a:ext cx="9000000" cy="5400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r>
              <a:rPr lang="ja-JP" altLang="en-US" sz="3600" b="1" dirty="0">
                <a:solidFill>
                  <a:srgbClr val="00B05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＜アロステリック酵素とフィードバック＞</a:t>
            </a:r>
          </a:p>
        </p:txBody>
      </p:sp>
      <p:sp>
        <p:nvSpPr>
          <p:cNvPr id="2" name="フッター プレースホルダー 1">
            <a:extLst>
              <a:ext uri="{FF2B5EF4-FFF2-40B4-BE49-F238E27FC236}">
                <a16:creationId xmlns:a16="http://schemas.microsoft.com/office/drawing/2014/main" id="{7A63FD72-B2F7-3314-0F18-CF68B9C16C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© 2026 KEIRINKAN ALL Rights Reserved.</a:t>
            </a:r>
            <a:endParaRPr kumimoji="1"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69019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4" grpId="0"/>
      <p:bldP spid="25" grpId="0"/>
      <p:bldP spid="2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37EEE1D2-0EB2-3D48-BC01-C8F0B52D2D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4000" y="648000"/>
            <a:ext cx="9779000" cy="3860800"/>
          </a:xfrm>
          <a:prstGeom prst="rect">
            <a:avLst/>
          </a:prstGeom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CA38A2F2-7CC7-754C-A6BD-4C89BC0C709E}"/>
              </a:ext>
            </a:extLst>
          </p:cNvPr>
          <p:cNvSpPr/>
          <p:nvPr/>
        </p:nvSpPr>
        <p:spPr>
          <a:xfrm>
            <a:off x="720000" y="4860000"/>
            <a:ext cx="10908000" cy="136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txBody>
          <a:bodyPr wrap="square" lIns="180000" tIns="180000" rIns="180000" bIns="180000">
            <a:noAutofit/>
          </a:bodyPr>
          <a:lstStyle/>
          <a:p>
            <a:r>
              <a:rPr lang="ja-JP" altLang="en-US" sz="36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負のフィードバックに見られるような酵素の働きの調節には</a:t>
            </a:r>
            <a:r>
              <a:rPr lang="en-US" altLang="ja-JP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【</a:t>
            </a:r>
            <a:r>
              <a:rPr lang="en-US" altLang="ja-JP" sz="3600" baseline="30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18</a:t>
            </a:r>
            <a:r>
              <a:rPr lang="ja-JP" altLang="en-US" sz="36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sz="3600">
                <a:solidFill>
                  <a:schemeClr val="accent4">
                    <a:lumMod val="20000"/>
                    <a:lumOff val="8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アロステリック酵素</a:t>
            </a:r>
            <a:r>
              <a:rPr lang="ja-JP" altLang="en-US" sz="36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】</a:t>
            </a:r>
            <a:r>
              <a:rPr lang="ja-JP" altLang="en-US" sz="36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が関わる。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B568DCA8-7B08-8E43-8118-C6A7EDAD520D}"/>
              </a:ext>
            </a:extLst>
          </p:cNvPr>
          <p:cNvSpPr txBox="1"/>
          <p:nvPr/>
        </p:nvSpPr>
        <p:spPr>
          <a:xfrm>
            <a:off x="2338464" y="5589064"/>
            <a:ext cx="4320000" cy="432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ja-JP" altLang="en-US" sz="3600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アロステリック酵素</a:t>
            </a:r>
            <a:endParaRPr kumimoji="1" lang="ja-JP" altLang="en-US" sz="3600" dirty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12ACDD01-4A0E-8B64-8E95-4F6CF80ABF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© 2026 KEIRINKAN ALL Rights Reserved.</a:t>
            </a:r>
            <a:endParaRPr kumimoji="1"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77377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>
            <a:extLst>
              <a:ext uri="{FF2B5EF4-FFF2-40B4-BE49-F238E27FC236}">
                <a16:creationId xmlns:a16="http://schemas.microsoft.com/office/drawing/2014/main" id="{9A4A6147-95A4-517D-46CC-C1EF568E9B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000" y="435164"/>
            <a:ext cx="8102600" cy="4070350"/>
          </a:xfrm>
          <a:prstGeom prst="rect">
            <a:avLst/>
          </a:prstGeom>
        </p:spPr>
      </p:pic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B223F6F8-AE1F-8442-0543-F2666DC24E5C}"/>
              </a:ext>
            </a:extLst>
          </p:cNvPr>
          <p:cNvSpPr/>
          <p:nvPr/>
        </p:nvSpPr>
        <p:spPr>
          <a:xfrm>
            <a:off x="627017" y="4860000"/>
            <a:ext cx="11138263" cy="136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txBody>
          <a:bodyPr wrap="square" lIns="180000" tIns="180000" rIns="180000" bIns="180000">
            <a:noAutofit/>
          </a:bodyPr>
          <a:lstStyle/>
          <a:p>
            <a:r>
              <a:rPr lang="en-US" altLang="ja-JP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【</a:t>
            </a:r>
            <a:r>
              <a:rPr lang="en-US" altLang="ja-JP" sz="3600" baseline="30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6</a:t>
            </a:r>
            <a:r>
              <a:rPr lang="ja-JP" altLang="en-US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sz="3600" dirty="0">
                <a:solidFill>
                  <a:schemeClr val="accent4">
                    <a:lumMod val="20000"/>
                    <a:lumOff val="8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触媒</a:t>
            </a:r>
            <a:r>
              <a:rPr lang="en-US" altLang="ja-JP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】</a:t>
            </a:r>
            <a:r>
              <a:rPr lang="ja-JP" altLang="en-US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によって活性化エネルギーが</a:t>
            </a:r>
            <a:r>
              <a:rPr lang="en-US" altLang="ja-JP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【</a:t>
            </a:r>
            <a:r>
              <a:rPr lang="en-US" altLang="ja-JP" sz="3600" baseline="30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7</a:t>
            </a:r>
            <a:r>
              <a:rPr lang="ja-JP" altLang="en-US" sz="3600" baseline="30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sz="3600" dirty="0">
                <a:solidFill>
                  <a:schemeClr val="accent4">
                    <a:lumMod val="20000"/>
                    <a:lumOff val="8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減</a:t>
            </a:r>
            <a:r>
              <a:rPr lang="en-US" altLang="ja-JP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】</a:t>
            </a:r>
            <a:r>
              <a:rPr lang="ja-JP" altLang="en-US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することで反応が促進する。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B5521A3A-CDC1-6934-38D5-9AC6928D2A00}"/>
              </a:ext>
            </a:extLst>
          </p:cNvPr>
          <p:cNvSpPr txBox="1"/>
          <p:nvPr/>
        </p:nvSpPr>
        <p:spPr>
          <a:xfrm>
            <a:off x="715137" y="5035182"/>
            <a:ext cx="2340000" cy="432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ja-JP" altLang="en-US" sz="3600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触媒</a:t>
            </a:r>
            <a:endParaRPr kumimoji="1" lang="ja-JP" altLang="en-US" sz="3600" dirty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92C1AE0A-F783-3D7F-BEAA-8182174D1D5B}"/>
              </a:ext>
            </a:extLst>
          </p:cNvPr>
          <p:cNvSpPr txBox="1"/>
          <p:nvPr/>
        </p:nvSpPr>
        <p:spPr>
          <a:xfrm>
            <a:off x="8472651" y="5045518"/>
            <a:ext cx="1406836" cy="432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ja-JP" altLang="en-US" sz="3600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減少</a:t>
            </a:r>
            <a:endParaRPr kumimoji="1" lang="ja-JP" altLang="en-US" sz="3600" dirty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2" name="四角形吹き出し 4">
            <a:extLst>
              <a:ext uri="{FF2B5EF4-FFF2-40B4-BE49-F238E27FC236}">
                <a16:creationId xmlns:a16="http://schemas.microsoft.com/office/drawing/2014/main" id="{00579D40-0810-95C7-6E89-980287C49897}"/>
              </a:ext>
            </a:extLst>
          </p:cNvPr>
          <p:cNvSpPr/>
          <p:nvPr/>
        </p:nvSpPr>
        <p:spPr>
          <a:xfrm>
            <a:off x="6830581" y="292308"/>
            <a:ext cx="4788000" cy="1152000"/>
          </a:xfrm>
          <a:prstGeom prst="wedgeRectCallout">
            <a:avLst>
              <a:gd name="adj1" fmla="val -70290"/>
              <a:gd name="adj2" fmla="val 3301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FD45F19C-CBF1-E368-27A0-5319FB6C58CA}"/>
              </a:ext>
            </a:extLst>
          </p:cNvPr>
          <p:cNvSpPr/>
          <p:nvPr/>
        </p:nvSpPr>
        <p:spPr>
          <a:xfrm>
            <a:off x="7010581" y="472308"/>
            <a:ext cx="4428000" cy="7920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r>
              <a:rPr lang="ja-JP" altLang="en-US" sz="28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触媒が</a:t>
            </a:r>
            <a:r>
              <a:rPr lang="en-US" altLang="ja-JP" sz="28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【</a:t>
            </a:r>
            <a:r>
              <a:rPr lang="en-US" altLang="ja-JP" sz="2800" baseline="30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4</a:t>
            </a:r>
            <a:r>
              <a:rPr lang="ja-JP" altLang="en-US" sz="28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sz="280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ない</a:t>
            </a:r>
            <a:r>
              <a:rPr lang="ja-JP" altLang="en-US" sz="28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28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】</a:t>
            </a:r>
            <a:r>
              <a:rPr lang="ja-JP" altLang="en-US" sz="28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ときの</a:t>
            </a:r>
          </a:p>
          <a:p>
            <a:r>
              <a:rPr lang="ja-JP" altLang="en-US" sz="28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活性化エネルギー</a:t>
            </a:r>
          </a:p>
        </p:txBody>
      </p:sp>
      <p:sp>
        <p:nvSpPr>
          <p:cNvPr id="14" name="四角形吹き出し 18">
            <a:extLst>
              <a:ext uri="{FF2B5EF4-FFF2-40B4-BE49-F238E27FC236}">
                <a16:creationId xmlns:a16="http://schemas.microsoft.com/office/drawing/2014/main" id="{CDCF0AF5-DAF8-8D74-97B0-8D5C2B4D2F30}"/>
              </a:ext>
            </a:extLst>
          </p:cNvPr>
          <p:cNvSpPr/>
          <p:nvPr/>
        </p:nvSpPr>
        <p:spPr>
          <a:xfrm>
            <a:off x="6830581" y="1634701"/>
            <a:ext cx="4788000" cy="1152000"/>
          </a:xfrm>
          <a:prstGeom prst="wedgeRectCallout">
            <a:avLst>
              <a:gd name="adj1" fmla="val -65171"/>
              <a:gd name="adj2" fmla="val -2918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08C2E8A9-ECD3-2A06-4182-CD6122FBCC41}"/>
              </a:ext>
            </a:extLst>
          </p:cNvPr>
          <p:cNvSpPr/>
          <p:nvPr/>
        </p:nvSpPr>
        <p:spPr>
          <a:xfrm>
            <a:off x="7010581" y="1814701"/>
            <a:ext cx="4428000" cy="7920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r>
              <a:rPr lang="ja-JP" altLang="en-US" sz="28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触媒が</a:t>
            </a:r>
            <a:r>
              <a:rPr lang="en-US" altLang="ja-JP" sz="28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【</a:t>
            </a:r>
            <a:r>
              <a:rPr lang="en-US" altLang="ja-JP" sz="2800" baseline="30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5</a:t>
            </a:r>
            <a:r>
              <a:rPr lang="ja-JP" altLang="en-US" sz="28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sz="280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ある</a:t>
            </a:r>
            <a:r>
              <a:rPr lang="ja-JP" altLang="en-US" sz="28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28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】</a:t>
            </a:r>
            <a:r>
              <a:rPr lang="ja-JP" altLang="en-US" sz="28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ときの</a:t>
            </a:r>
          </a:p>
          <a:p>
            <a:r>
              <a:rPr lang="ja-JP" altLang="en-US" sz="28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活性化エネルギー</a:t>
            </a: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0DB27432-6935-4B4C-DA96-9E5B37EA382D}"/>
              </a:ext>
            </a:extLst>
          </p:cNvPr>
          <p:cNvSpPr txBox="1"/>
          <p:nvPr/>
        </p:nvSpPr>
        <p:spPr>
          <a:xfrm>
            <a:off x="8388331" y="472308"/>
            <a:ext cx="1080000" cy="36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ja-JP" altLang="en-US" sz="280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ない</a:t>
            </a:r>
            <a:endParaRPr kumimoji="1" lang="ja-JP" altLang="en-US" sz="2800" dirty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F81050BC-00AD-A91C-D1EB-A8E063B40F11}"/>
              </a:ext>
            </a:extLst>
          </p:cNvPr>
          <p:cNvSpPr txBox="1"/>
          <p:nvPr/>
        </p:nvSpPr>
        <p:spPr>
          <a:xfrm>
            <a:off x="8388331" y="1812933"/>
            <a:ext cx="1080000" cy="36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ja-JP" altLang="en-US" sz="2800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ある</a:t>
            </a:r>
            <a:endParaRPr kumimoji="1" lang="ja-JP" altLang="en-US" sz="2800" dirty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0" name="フッター プレースホルダー 19">
            <a:extLst>
              <a:ext uri="{FF2B5EF4-FFF2-40B4-BE49-F238E27FC236}">
                <a16:creationId xmlns:a16="http://schemas.microsoft.com/office/drawing/2014/main" id="{E37346BB-DABD-2056-88CC-BA78E6CD9A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© 2026 KEIRINKAN ALL Rights Reserved.</a:t>
            </a:r>
            <a:endParaRPr kumimoji="1"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09015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7" grpId="0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5F5DE0-FCBD-F8B9-B566-FF7CB47477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4FB7A574-0D31-E362-FDBD-89CE6BAD71BF}"/>
              </a:ext>
            </a:extLst>
          </p:cNvPr>
          <p:cNvSpPr/>
          <p:nvPr/>
        </p:nvSpPr>
        <p:spPr>
          <a:xfrm>
            <a:off x="1008000" y="1260000"/>
            <a:ext cx="10800000" cy="28800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marL="468000" indent="-468000"/>
            <a:r>
              <a:rPr lang="ja-JP" altLang="en-US" sz="3600" spc="-20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・</a:t>
            </a:r>
            <a:r>
              <a:rPr lang="en-US" altLang="ja-JP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【</a:t>
            </a:r>
            <a:r>
              <a:rPr lang="en-US" altLang="ja-JP" sz="3600" baseline="30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8</a:t>
            </a:r>
            <a:r>
              <a:rPr lang="ja-JP" altLang="en-US" sz="36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sz="360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酵素</a:t>
            </a:r>
            <a:r>
              <a:rPr lang="ja-JP" altLang="en-US" sz="36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】… </a:t>
            </a:r>
            <a:r>
              <a:rPr lang="ja-JP" altLang="en-US" sz="36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生体内で触媒として働くタンパク質。</a:t>
            </a:r>
          </a:p>
          <a:p>
            <a:pPr marL="468000" indent="-468000"/>
            <a:r>
              <a:rPr lang="ja-JP" altLang="en-US" sz="3600" spc="-20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・ </a:t>
            </a:r>
            <a:r>
              <a:rPr lang="en-US" altLang="ja-JP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【</a:t>
            </a:r>
            <a:r>
              <a:rPr lang="en-US" altLang="ja-JP" sz="3600" baseline="30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9</a:t>
            </a:r>
            <a:r>
              <a:rPr lang="ja-JP" altLang="en-US" sz="36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sz="360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基質</a:t>
            </a:r>
            <a:r>
              <a:rPr lang="ja-JP" altLang="en-US" sz="36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】… </a:t>
            </a:r>
            <a:r>
              <a:rPr lang="ja-JP" altLang="en-US" sz="36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酵素が作用する物質。</a:t>
            </a:r>
          </a:p>
          <a:p>
            <a:pPr marL="468000" indent="-468000"/>
            <a:r>
              <a:rPr lang="ja-JP" altLang="en-US" sz="3600" spc="-20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・ </a:t>
            </a:r>
            <a:r>
              <a:rPr lang="en-US" altLang="ja-JP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【</a:t>
            </a:r>
            <a:r>
              <a:rPr lang="en-US" altLang="ja-JP" sz="3600" baseline="30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10</a:t>
            </a:r>
            <a:r>
              <a:rPr lang="ja-JP" altLang="en-US" sz="36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sz="360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活性部位</a:t>
            </a:r>
            <a:r>
              <a:rPr lang="ja-JP" altLang="en-US" sz="36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】… </a:t>
            </a:r>
            <a:r>
              <a:rPr lang="ja-JP" altLang="en-US" sz="36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酵素の構造のうち，基質が結合する部分。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441FCF77-F4FC-D624-5DA1-3C931DCD9C0E}"/>
              </a:ext>
            </a:extLst>
          </p:cNvPr>
          <p:cNvSpPr txBox="1"/>
          <p:nvPr/>
        </p:nvSpPr>
        <p:spPr>
          <a:xfrm>
            <a:off x="991772" y="1209200"/>
            <a:ext cx="2340000" cy="432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ja-JP" altLang="en-US" sz="360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酵素</a:t>
            </a:r>
            <a:endParaRPr kumimoji="1" lang="ja-JP" altLang="en-US" sz="3600" dirty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FAF55F7A-E05B-A65C-9FE0-D6BD4D51A3A3}"/>
              </a:ext>
            </a:extLst>
          </p:cNvPr>
          <p:cNvSpPr txBox="1"/>
          <p:nvPr/>
        </p:nvSpPr>
        <p:spPr>
          <a:xfrm>
            <a:off x="991772" y="1813257"/>
            <a:ext cx="2340000" cy="432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ja-JP" altLang="en-US" sz="3600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基質</a:t>
            </a:r>
            <a:endParaRPr kumimoji="1" lang="ja-JP" altLang="en-US" sz="3600" dirty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4037F17-E1CC-2E45-86C7-E3F9A846A711}"/>
              </a:ext>
            </a:extLst>
          </p:cNvPr>
          <p:cNvSpPr txBox="1"/>
          <p:nvPr/>
        </p:nvSpPr>
        <p:spPr>
          <a:xfrm>
            <a:off x="1428860" y="2360011"/>
            <a:ext cx="2340000" cy="432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ja-JP" altLang="en-US" sz="3600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活性部位</a:t>
            </a:r>
            <a:endParaRPr kumimoji="1" lang="ja-JP" altLang="en-US" sz="3600" dirty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D0A2ABEF-DAE7-659C-CC6B-D89827C9EF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8492" y="4033957"/>
            <a:ext cx="4609704" cy="2405063"/>
          </a:xfrm>
          <a:prstGeom prst="rect">
            <a:avLst/>
          </a:prstGeom>
        </p:spPr>
      </p:pic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D9302EF0-7C6F-0C81-2C69-2CDEC5B51C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© 2026 KEIRINKAN ALL Rights Reserved.</a:t>
            </a:r>
            <a:endParaRPr kumimoji="1"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50904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EE22CB-76E6-7CA5-E9DA-B85D6128CC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F7E1B147-96C8-DE4A-415B-EB39D3BD578E}"/>
              </a:ext>
            </a:extLst>
          </p:cNvPr>
          <p:cNvSpPr/>
          <p:nvPr/>
        </p:nvSpPr>
        <p:spPr>
          <a:xfrm>
            <a:off x="1008000" y="1260000"/>
            <a:ext cx="10800000" cy="10800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marL="468000" indent="-468000"/>
            <a:r>
              <a:rPr lang="ja-JP" altLang="en-US" sz="3600" spc="-20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・ </a:t>
            </a:r>
            <a:r>
              <a:rPr lang="en-US" altLang="ja-JP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【</a:t>
            </a:r>
            <a:r>
              <a:rPr lang="en-US" altLang="ja-JP" sz="3600" baseline="30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11</a:t>
            </a:r>
            <a:r>
              <a:rPr lang="ja-JP" altLang="en-US" sz="36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sz="360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酵素－基質複合体</a:t>
            </a:r>
            <a:r>
              <a:rPr lang="ja-JP" altLang="en-US" sz="36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】… </a:t>
            </a:r>
            <a:r>
              <a:rPr lang="ja-JP" altLang="en-US" sz="36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酵素の活性部位に基質が結合したもの。</a:t>
            </a:r>
            <a:endParaRPr lang="en-US" altLang="ja-JP" sz="36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902DB125-F8D1-E235-24A2-F04D75D52563}"/>
              </a:ext>
            </a:extLst>
          </p:cNvPr>
          <p:cNvSpPr/>
          <p:nvPr/>
        </p:nvSpPr>
        <p:spPr>
          <a:xfrm>
            <a:off x="540000" y="540000"/>
            <a:ext cx="9000000" cy="5400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r>
              <a:rPr lang="ja-JP" altLang="en-US" sz="3600" b="1" dirty="0">
                <a:solidFill>
                  <a:srgbClr val="00B05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＜酵素の反応＞</a:t>
            </a: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F83DE582-C1B4-DCB8-D51A-7C6B7DA971D4}"/>
              </a:ext>
            </a:extLst>
          </p:cNvPr>
          <p:cNvSpPr txBox="1"/>
          <p:nvPr/>
        </p:nvSpPr>
        <p:spPr>
          <a:xfrm>
            <a:off x="1491435" y="1260000"/>
            <a:ext cx="4320000" cy="432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ja-JP" altLang="en-US" sz="3600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酵素－基質複合体</a:t>
            </a:r>
            <a:endParaRPr kumimoji="1" lang="ja-JP" altLang="en-US" sz="3600" dirty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ED6275D6-485C-2B68-E140-60C294F783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8314" y="2764494"/>
            <a:ext cx="8734426" cy="3430576"/>
          </a:xfrm>
          <a:prstGeom prst="rect">
            <a:avLst/>
          </a:prstGeom>
        </p:spPr>
      </p:pic>
      <p:sp>
        <p:nvSpPr>
          <p:cNvPr id="2" name="フッター プレースホルダー 1">
            <a:extLst>
              <a:ext uri="{FF2B5EF4-FFF2-40B4-BE49-F238E27FC236}">
                <a16:creationId xmlns:a16="http://schemas.microsoft.com/office/drawing/2014/main" id="{7A605E0D-4A68-6FA6-6657-19456DB39F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© 2026 KEIRINKAN ALL Rights Reserved.</a:t>
            </a:r>
            <a:endParaRPr kumimoji="1"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1145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D753007-F811-F8AE-82B8-796CBBF6DDCF}"/>
              </a:ext>
            </a:extLst>
          </p:cNvPr>
          <p:cNvSpPr/>
          <p:nvPr/>
        </p:nvSpPr>
        <p:spPr>
          <a:xfrm>
            <a:off x="736535" y="876600"/>
            <a:ext cx="10800000" cy="10800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marL="468000" indent="-468000"/>
            <a:r>
              <a:rPr lang="ja-JP" altLang="en-US" sz="3600" spc="-20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・ </a:t>
            </a:r>
            <a:r>
              <a:rPr lang="en-US" altLang="ja-JP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【</a:t>
            </a:r>
            <a:r>
              <a:rPr lang="en-US" altLang="ja-JP" sz="3600" baseline="30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12</a:t>
            </a:r>
            <a:r>
              <a:rPr lang="ja-JP" altLang="en-US" sz="36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sz="360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基質特異性</a:t>
            </a:r>
            <a:r>
              <a:rPr lang="ja-JP" altLang="en-US" sz="36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】… </a:t>
            </a:r>
            <a:r>
              <a:rPr lang="ja-JP" altLang="en-US" sz="36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酵素のもつ特定の物質だけに作用する性質。</a:t>
            </a:r>
            <a:endParaRPr lang="en-US" altLang="ja-JP" sz="36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F0486416-A27D-804C-B1BF-C1218756593A}"/>
              </a:ext>
            </a:extLst>
          </p:cNvPr>
          <p:cNvSpPr txBox="1"/>
          <p:nvPr/>
        </p:nvSpPr>
        <p:spPr>
          <a:xfrm>
            <a:off x="1666988" y="876600"/>
            <a:ext cx="2340000" cy="432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ja-JP" altLang="en-US" sz="3600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基質特異性</a:t>
            </a:r>
            <a:endParaRPr kumimoji="1" lang="ja-JP" altLang="en-US" sz="3600" dirty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237F8974-24FF-6F62-3D64-1DF7A276E6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288" y="2428875"/>
            <a:ext cx="10041473" cy="3071813"/>
          </a:xfrm>
          <a:prstGeom prst="rect">
            <a:avLst/>
          </a:prstGeom>
        </p:spPr>
      </p:pic>
      <p:sp>
        <p:nvSpPr>
          <p:cNvPr id="2" name="フッター プレースホルダー 1">
            <a:extLst>
              <a:ext uri="{FF2B5EF4-FFF2-40B4-BE49-F238E27FC236}">
                <a16:creationId xmlns:a16="http://schemas.microsoft.com/office/drawing/2014/main" id="{72F8852B-A266-944D-F2A0-ECD9BCAAF3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© 2026 KEIRINKAN ALL Rights Reserved.</a:t>
            </a:r>
            <a:endParaRPr kumimoji="1"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76555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1F936413-E6DA-5E42-B646-347AD64D6CCF}"/>
              </a:ext>
            </a:extLst>
          </p:cNvPr>
          <p:cNvSpPr/>
          <p:nvPr/>
        </p:nvSpPr>
        <p:spPr>
          <a:xfrm>
            <a:off x="1008000" y="1260000"/>
            <a:ext cx="10800000" cy="36000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r>
              <a:rPr lang="ja-JP" altLang="en-US" sz="36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・酵素の活性化に必要な</a:t>
            </a:r>
            <a:r>
              <a:rPr lang="en-US" altLang="ja-JP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【</a:t>
            </a:r>
            <a:r>
              <a:rPr lang="en-US" altLang="ja-JP" sz="3600" baseline="30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13</a:t>
            </a:r>
            <a:r>
              <a:rPr lang="ja-JP" altLang="en-US" sz="36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sz="360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低分子</a:t>
            </a:r>
            <a:r>
              <a:rPr lang="ja-JP" altLang="en-US" sz="36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】</a:t>
            </a:r>
            <a:r>
              <a:rPr lang="ja-JP" altLang="en-US" sz="36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の物質。</a:t>
            </a:r>
          </a:p>
          <a:p>
            <a:r>
              <a:rPr lang="ja-JP" altLang="en-US" sz="36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・酵素タンパク質から</a:t>
            </a:r>
            <a:r>
              <a:rPr lang="en-US" altLang="ja-JP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【</a:t>
            </a:r>
            <a:r>
              <a:rPr lang="en-US" altLang="ja-JP" sz="3600" baseline="30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14</a:t>
            </a:r>
            <a:r>
              <a:rPr lang="ja-JP" altLang="en-US" sz="36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sz="360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遊離</a:t>
            </a:r>
            <a:r>
              <a:rPr lang="ja-JP" altLang="en-US" sz="36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】</a:t>
            </a:r>
            <a:r>
              <a:rPr lang="ja-JP" altLang="en-US" sz="36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しやすい。</a:t>
            </a:r>
          </a:p>
          <a:p>
            <a:r>
              <a:rPr lang="ja-JP" altLang="en-US" sz="36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・タンパク質に比べて</a:t>
            </a:r>
            <a:r>
              <a:rPr lang="en-US" altLang="ja-JP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【</a:t>
            </a:r>
            <a:r>
              <a:rPr lang="en-US" altLang="ja-JP" sz="3600" baseline="30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15</a:t>
            </a:r>
            <a:r>
              <a:rPr lang="ja-JP" altLang="en-US" sz="36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sz="360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熱</a:t>
            </a:r>
            <a:r>
              <a:rPr lang="ja-JP" altLang="en-US" sz="36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】</a:t>
            </a:r>
            <a:r>
              <a:rPr lang="ja-JP" altLang="en-US" sz="36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に強い。</a:t>
            </a:r>
          </a:p>
          <a:p>
            <a:endParaRPr lang="ja-JP" altLang="en-US" sz="360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01C85253-0C20-BB46-B665-5FD354E0E411}"/>
              </a:ext>
            </a:extLst>
          </p:cNvPr>
          <p:cNvSpPr/>
          <p:nvPr/>
        </p:nvSpPr>
        <p:spPr>
          <a:xfrm>
            <a:off x="540000" y="540000"/>
            <a:ext cx="9000000" cy="5400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r>
              <a:rPr lang="ja-JP" altLang="en-US" sz="3600" b="1" dirty="0">
                <a:solidFill>
                  <a:srgbClr val="00B05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＜補酵素＞</a:t>
            </a: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8BA0815C-AEB5-CF4E-BA52-96046F92B1B1}"/>
              </a:ext>
            </a:extLst>
          </p:cNvPr>
          <p:cNvSpPr txBox="1"/>
          <p:nvPr/>
        </p:nvSpPr>
        <p:spPr>
          <a:xfrm>
            <a:off x="5895568" y="1260000"/>
            <a:ext cx="2340000" cy="432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ja-JP" altLang="en-US" sz="3600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低分子</a:t>
            </a:r>
            <a:endParaRPr kumimoji="1" lang="ja-JP" altLang="en-US" sz="3600" dirty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17698643-599F-D849-83C3-70A36B610E96}"/>
              </a:ext>
            </a:extLst>
          </p:cNvPr>
          <p:cNvSpPr txBox="1"/>
          <p:nvPr/>
        </p:nvSpPr>
        <p:spPr>
          <a:xfrm>
            <a:off x="5207529" y="1806643"/>
            <a:ext cx="2340000" cy="432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ja-JP" altLang="en-US" sz="360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遊離</a:t>
            </a:r>
            <a:endParaRPr kumimoji="1" lang="ja-JP" altLang="en-US" sz="3600" dirty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0E584101-9CCF-AA46-96F7-3CB05D348E85}"/>
              </a:ext>
            </a:extLst>
          </p:cNvPr>
          <p:cNvSpPr txBox="1"/>
          <p:nvPr/>
        </p:nvSpPr>
        <p:spPr>
          <a:xfrm>
            <a:off x="4977272" y="2353286"/>
            <a:ext cx="2340000" cy="432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ja-JP" altLang="en-US" sz="360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熱</a:t>
            </a:r>
            <a:endParaRPr kumimoji="1" lang="ja-JP" altLang="en-US" sz="3600" dirty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" name="フッター プレースホルダー 1">
            <a:extLst>
              <a:ext uri="{FF2B5EF4-FFF2-40B4-BE49-F238E27FC236}">
                <a16:creationId xmlns:a16="http://schemas.microsoft.com/office/drawing/2014/main" id="{54F7C415-FBFE-90F9-8F11-E8CF152D78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© 2026 KEIRINKAN ALL Rights Reserved.</a:t>
            </a:r>
            <a:endParaRPr kumimoji="1"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51433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4" grpId="0"/>
      <p:bldP spid="2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id="{48CA64E0-48B1-C54C-B224-58B3F605FDEE}"/>
              </a:ext>
            </a:extLst>
          </p:cNvPr>
          <p:cNvSpPr/>
          <p:nvPr/>
        </p:nvSpPr>
        <p:spPr>
          <a:xfrm>
            <a:off x="540000" y="3730720"/>
            <a:ext cx="11160000" cy="21600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r>
              <a:rPr lang="ja-JP" altLang="en-US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脱水素酵素の働きで</a:t>
            </a:r>
            <a:r>
              <a:rPr lang="en-US" altLang="ja-JP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【</a:t>
            </a:r>
            <a:r>
              <a:rPr lang="en-US" altLang="ja-JP" sz="3600" baseline="30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16</a:t>
            </a:r>
            <a:r>
              <a:rPr lang="ja-JP" altLang="en-US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sz="36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基質</a:t>
            </a:r>
            <a:r>
              <a:rPr lang="ja-JP" altLang="en-US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】</a:t>
            </a:r>
            <a:r>
              <a:rPr lang="ja-JP" altLang="en-US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から放出された水素を受けとり</a:t>
            </a:r>
            <a:r>
              <a:rPr lang="en-US" altLang="ja-JP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【</a:t>
            </a:r>
            <a:r>
              <a:rPr lang="en-US" altLang="ja-JP" sz="3600" baseline="30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17</a:t>
            </a:r>
            <a:r>
              <a:rPr lang="ja-JP" altLang="en-US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" altLang="ja-JP" sz="36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NADH</a:t>
            </a:r>
            <a:r>
              <a:rPr lang="ja-JP" altLang="en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" altLang="ja-JP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】</a:t>
            </a:r>
            <a:r>
              <a:rPr lang="ja-JP" altLang="en-US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になる。</a:t>
            </a:r>
            <a:endParaRPr lang="en-US" altLang="ja-JP" sz="36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逆反応の場合，</a:t>
            </a:r>
            <a:r>
              <a:rPr lang="en-US" altLang="ja-JP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【</a:t>
            </a:r>
            <a:r>
              <a:rPr lang="en-US" altLang="ja-JP" sz="3600" baseline="30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18</a:t>
            </a:r>
            <a:r>
              <a:rPr lang="ja-JP" altLang="en-US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" altLang="ja-JP" sz="36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NADH</a:t>
            </a:r>
            <a:r>
              <a:rPr lang="ja-JP" altLang="en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" altLang="ja-JP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】</a:t>
            </a:r>
            <a:r>
              <a:rPr lang="ja-JP" altLang="en-US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が水素を他の物質へ与えるように働く。</a:t>
            </a: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8BA0815C-AEB5-CF4E-BA52-96046F92B1B1}"/>
              </a:ext>
            </a:extLst>
          </p:cNvPr>
          <p:cNvSpPr txBox="1"/>
          <p:nvPr/>
        </p:nvSpPr>
        <p:spPr>
          <a:xfrm>
            <a:off x="4908019" y="3728013"/>
            <a:ext cx="2340000" cy="432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ja-JP" altLang="en-US" sz="3600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基質</a:t>
            </a:r>
            <a:endParaRPr kumimoji="1" lang="ja-JP" altLang="en-US" sz="3600" dirty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94BB9243-19A2-9E48-B2F3-86977481CC66}"/>
              </a:ext>
            </a:extLst>
          </p:cNvPr>
          <p:cNvSpPr txBox="1"/>
          <p:nvPr/>
        </p:nvSpPr>
        <p:spPr>
          <a:xfrm>
            <a:off x="2223163" y="4280893"/>
            <a:ext cx="2340000" cy="432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US" altLang="ja-JP" sz="3600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NADH</a:t>
            </a:r>
            <a:endParaRPr kumimoji="1" lang="ja-JP" altLang="en-US" sz="3600" dirty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FE3ECAA1-7DA0-6746-8AD2-6C9523D965A4}"/>
              </a:ext>
            </a:extLst>
          </p:cNvPr>
          <p:cNvSpPr txBox="1"/>
          <p:nvPr/>
        </p:nvSpPr>
        <p:spPr>
          <a:xfrm>
            <a:off x="4108727" y="4842954"/>
            <a:ext cx="2340000" cy="432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US" altLang="ja-JP" sz="3600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NADH</a:t>
            </a:r>
            <a:endParaRPr kumimoji="1" lang="ja-JP" altLang="en-US" sz="3600" dirty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981F0577-62C7-E74D-9300-854370B838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999" y="1020559"/>
            <a:ext cx="10682097" cy="2362581"/>
          </a:xfrm>
          <a:prstGeom prst="rect">
            <a:avLst/>
          </a:prstGeom>
        </p:spPr>
      </p:pic>
      <p:sp>
        <p:nvSpPr>
          <p:cNvPr id="2" name="フッター プレースホルダー 1">
            <a:extLst>
              <a:ext uri="{FF2B5EF4-FFF2-40B4-BE49-F238E27FC236}">
                <a16:creationId xmlns:a16="http://schemas.microsoft.com/office/drawing/2014/main" id="{FC6BFD1C-8CE2-9583-DF60-81D131127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© 2026 KEIRINKAN ALL Rights Reserved.</a:t>
            </a:r>
            <a:endParaRPr kumimoji="1"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12796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22" grpId="0"/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1F936413-E6DA-5E42-B646-347AD64D6CCF}"/>
              </a:ext>
            </a:extLst>
          </p:cNvPr>
          <p:cNvSpPr/>
          <p:nvPr/>
        </p:nvSpPr>
        <p:spPr>
          <a:xfrm>
            <a:off x="1008000" y="1260000"/>
            <a:ext cx="10440000" cy="10800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r>
              <a:rPr lang="ja-JP" altLang="en-US" sz="3600" spc="-20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・</a:t>
            </a:r>
            <a:r>
              <a:rPr lang="en-US" altLang="ja-JP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【</a:t>
            </a:r>
            <a:r>
              <a:rPr lang="en-US" altLang="ja-JP" sz="3600" baseline="30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19</a:t>
            </a:r>
            <a:r>
              <a:rPr lang="ja-JP" altLang="en-US" sz="36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sz="360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最適温度</a:t>
            </a:r>
            <a:r>
              <a:rPr lang="ja-JP" altLang="en-US" sz="36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】… </a:t>
            </a:r>
            <a:r>
              <a:rPr lang="ja-JP" altLang="en-US" sz="36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酵素の反応に最も最適な温度。</a:t>
            </a:r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01C85253-0C20-BB46-B665-5FD354E0E411}"/>
              </a:ext>
            </a:extLst>
          </p:cNvPr>
          <p:cNvSpPr/>
          <p:nvPr/>
        </p:nvSpPr>
        <p:spPr>
          <a:xfrm>
            <a:off x="540000" y="540000"/>
            <a:ext cx="9000000" cy="5400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r>
              <a:rPr lang="ja-JP" altLang="en-US" sz="3600" b="1" dirty="0">
                <a:solidFill>
                  <a:srgbClr val="00B05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＜温度と酵素＞</a:t>
            </a: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8BA0815C-AEB5-CF4E-BA52-96046F92B1B1}"/>
              </a:ext>
            </a:extLst>
          </p:cNvPr>
          <p:cNvSpPr txBox="1"/>
          <p:nvPr/>
        </p:nvSpPr>
        <p:spPr>
          <a:xfrm>
            <a:off x="1529816" y="1260000"/>
            <a:ext cx="2340000" cy="432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ja-JP" altLang="en-US" sz="3600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最適温度</a:t>
            </a:r>
            <a:endParaRPr kumimoji="1" lang="ja-JP" altLang="en-US" sz="3600" dirty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0C9823A8-60F9-FB33-76B6-462A01ACAB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6094" y="2396056"/>
            <a:ext cx="9250680" cy="3810000"/>
          </a:xfrm>
          <a:prstGeom prst="rect">
            <a:avLst/>
          </a:prstGeom>
        </p:spPr>
      </p:pic>
      <p:sp>
        <p:nvSpPr>
          <p:cNvPr id="3" name="四角形吹き出し 2">
            <a:extLst>
              <a:ext uri="{FF2B5EF4-FFF2-40B4-BE49-F238E27FC236}">
                <a16:creationId xmlns:a16="http://schemas.microsoft.com/office/drawing/2014/main" id="{E8FE039F-5081-84B6-6DE2-FDADC06447AA}"/>
              </a:ext>
            </a:extLst>
          </p:cNvPr>
          <p:cNvSpPr/>
          <p:nvPr/>
        </p:nvSpPr>
        <p:spPr>
          <a:xfrm>
            <a:off x="2594865" y="2924101"/>
            <a:ext cx="1800000" cy="720000"/>
          </a:xfrm>
          <a:prstGeom prst="wedgeRectCallout">
            <a:avLst>
              <a:gd name="adj1" fmla="val 97531"/>
              <a:gd name="adj2" fmla="val 52340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B1933288-A659-940B-3629-D66A5A839949}"/>
              </a:ext>
            </a:extLst>
          </p:cNvPr>
          <p:cNvSpPr txBox="1"/>
          <p:nvPr/>
        </p:nvSpPr>
        <p:spPr>
          <a:xfrm>
            <a:off x="2850239" y="3092815"/>
            <a:ext cx="1440000" cy="432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ja-JP" altLang="en-US" sz="360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酵素</a:t>
            </a:r>
            <a:endParaRPr kumimoji="1" lang="ja-JP" altLang="en-US" sz="3600" dirty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4586EE7B-C758-E39F-D7CD-21DDB1A3B77D}"/>
              </a:ext>
            </a:extLst>
          </p:cNvPr>
          <p:cNvSpPr/>
          <p:nvPr/>
        </p:nvSpPr>
        <p:spPr>
          <a:xfrm>
            <a:off x="2645525" y="2985886"/>
            <a:ext cx="432000" cy="3600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marL="468000" indent="-468000"/>
            <a:r>
              <a:rPr lang="en-US" altLang="ja-JP" sz="3600" baseline="30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27</a:t>
            </a:r>
            <a:endParaRPr lang="ja-JP" altLang="en-US" sz="360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6" name="四角形吹き出し 5">
            <a:extLst>
              <a:ext uri="{FF2B5EF4-FFF2-40B4-BE49-F238E27FC236}">
                <a16:creationId xmlns:a16="http://schemas.microsoft.com/office/drawing/2014/main" id="{65E0DEDD-7E5C-47AB-4C57-7935D588FE4C}"/>
              </a:ext>
            </a:extLst>
          </p:cNvPr>
          <p:cNvSpPr/>
          <p:nvPr/>
        </p:nvSpPr>
        <p:spPr>
          <a:xfrm>
            <a:off x="8593329" y="2841805"/>
            <a:ext cx="2880000" cy="720000"/>
          </a:xfrm>
          <a:prstGeom prst="wedgeRectCallout">
            <a:avLst>
              <a:gd name="adj1" fmla="val -72268"/>
              <a:gd name="adj2" fmla="val -3529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18AA46FA-88C5-A753-02C4-BBAFC8FC01CC}"/>
              </a:ext>
            </a:extLst>
          </p:cNvPr>
          <p:cNvSpPr txBox="1"/>
          <p:nvPr/>
        </p:nvSpPr>
        <p:spPr>
          <a:xfrm>
            <a:off x="8848703" y="3010519"/>
            <a:ext cx="2520000" cy="432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ja-JP" altLang="en-US" sz="360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無機触媒</a:t>
            </a:r>
            <a:endParaRPr kumimoji="1" lang="ja-JP" altLang="en-US" sz="3600" dirty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93179575-E34E-3FB3-125B-0865EFD85B8B}"/>
              </a:ext>
            </a:extLst>
          </p:cNvPr>
          <p:cNvSpPr/>
          <p:nvPr/>
        </p:nvSpPr>
        <p:spPr>
          <a:xfrm>
            <a:off x="8643989" y="2903590"/>
            <a:ext cx="432000" cy="3600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marL="468000" indent="-468000"/>
            <a:r>
              <a:rPr lang="en-US" altLang="ja-JP" sz="3600" baseline="30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28</a:t>
            </a:r>
            <a:endParaRPr lang="ja-JP" altLang="en-US" sz="360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四角形吹き出し 8">
            <a:extLst>
              <a:ext uri="{FF2B5EF4-FFF2-40B4-BE49-F238E27FC236}">
                <a16:creationId xmlns:a16="http://schemas.microsoft.com/office/drawing/2014/main" id="{71D87EC1-CEC6-F3D6-22E4-EB260A49977B}"/>
              </a:ext>
            </a:extLst>
          </p:cNvPr>
          <p:cNvSpPr/>
          <p:nvPr/>
        </p:nvSpPr>
        <p:spPr>
          <a:xfrm>
            <a:off x="5968703" y="5846056"/>
            <a:ext cx="2880000" cy="720000"/>
          </a:xfrm>
          <a:prstGeom prst="wedgeRectCallout">
            <a:avLst>
              <a:gd name="adj1" fmla="val -47503"/>
              <a:gd name="adj2" fmla="val -129269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19045C29-F5A6-B1CA-E80B-5DC8DBCC6058}"/>
              </a:ext>
            </a:extLst>
          </p:cNvPr>
          <p:cNvSpPr txBox="1"/>
          <p:nvPr/>
        </p:nvSpPr>
        <p:spPr>
          <a:xfrm>
            <a:off x="6224077" y="6014770"/>
            <a:ext cx="2520000" cy="432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ja-JP" altLang="en-US" sz="360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最適温度</a:t>
            </a:r>
            <a:endParaRPr kumimoji="1" lang="ja-JP" altLang="en-US" sz="3600" dirty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4C1D99C6-BD03-C8B3-BF7C-A51D2B68D7B5}"/>
              </a:ext>
            </a:extLst>
          </p:cNvPr>
          <p:cNvSpPr/>
          <p:nvPr/>
        </p:nvSpPr>
        <p:spPr>
          <a:xfrm>
            <a:off x="6047093" y="6021694"/>
            <a:ext cx="432000" cy="3600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marL="468000" indent="-468000"/>
            <a:r>
              <a:rPr lang="en-US" altLang="ja-JP" sz="3600" baseline="30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29</a:t>
            </a:r>
            <a:endParaRPr lang="ja-JP" altLang="en-US" sz="360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2" name="フッター プレースホルダー 11">
            <a:extLst>
              <a:ext uri="{FF2B5EF4-FFF2-40B4-BE49-F238E27FC236}">
                <a16:creationId xmlns:a16="http://schemas.microsoft.com/office/drawing/2014/main" id="{7424962E-BD04-BC56-BAE0-AC417AB14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© 2026 KEIRINKAN ALL Rights Reserved.</a:t>
            </a:r>
            <a:endParaRPr kumimoji="1"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12278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4" grpId="0"/>
      <p:bldP spid="7" grpId="0"/>
      <p:bldP spid="10" grpId="0"/>
    </p:bldLst>
  </p:timing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5147</TotalTime>
  <Words>1636</Words>
  <Application>Microsoft Office PowerPoint</Application>
  <PresentationFormat>ワイド画面</PresentationFormat>
  <Paragraphs>229</Paragraphs>
  <Slides>25</Slides>
  <Notes>23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25</vt:i4>
      </vt:variant>
    </vt:vector>
  </HeadingPairs>
  <TitlesOfParts>
    <vt:vector size="31" baseType="lpstr">
      <vt:lpstr>ＭＳ Ｐゴシック</vt:lpstr>
      <vt:lpstr>ＭＳ Ｐゴシック</vt:lpstr>
      <vt:lpstr>游ゴシック</vt:lpstr>
      <vt:lpstr>游ゴシック Light</vt:lpstr>
      <vt:lpstr>Arial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下田 美月</cp:lastModifiedBy>
  <cp:revision>3</cp:revision>
  <cp:lastPrinted>2022-11-28T05:00:32Z</cp:lastPrinted>
  <dcterms:created xsi:type="dcterms:W3CDTF">2020-03-02T00:25:29Z</dcterms:created>
  <dcterms:modified xsi:type="dcterms:W3CDTF">2026-04-24T06:09:46Z</dcterms:modified>
</cp:coreProperties>
</file>