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9" r:id="rId2"/>
    <p:sldId id="375" r:id="rId3"/>
    <p:sldId id="318" r:id="rId4"/>
    <p:sldId id="379" r:id="rId5"/>
    <p:sldId id="374" r:id="rId6"/>
    <p:sldId id="368" r:id="rId7"/>
    <p:sldId id="381" r:id="rId8"/>
    <p:sldId id="319" r:id="rId9"/>
    <p:sldId id="323" r:id="rId10"/>
    <p:sldId id="347" r:id="rId11"/>
    <p:sldId id="348" r:id="rId12"/>
    <p:sldId id="350" r:id="rId13"/>
    <p:sldId id="369" r:id="rId14"/>
    <p:sldId id="336" r:id="rId15"/>
    <p:sldId id="351" r:id="rId16"/>
    <p:sldId id="352" r:id="rId17"/>
    <p:sldId id="337" r:id="rId18"/>
    <p:sldId id="353" r:id="rId19"/>
    <p:sldId id="382" r:id="rId20"/>
    <p:sldId id="378" r:id="rId21"/>
    <p:sldId id="338" r:id="rId22"/>
    <p:sldId id="339" r:id="rId23"/>
    <p:sldId id="293" r:id="rId24"/>
    <p:sldId id="383" r:id="rId25"/>
    <p:sldId id="340" r:id="rId26"/>
    <p:sldId id="326" r:id="rId27"/>
    <p:sldId id="341" r:id="rId28"/>
    <p:sldId id="342" r:id="rId29"/>
    <p:sldId id="384" r:id="rId30"/>
  </p:sldIdLst>
  <p:sldSz cx="12192000" cy="6858000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/>
    <p:restoredTop sz="70972" autoAdjust="0"/>
  </p:normalViewPr>
  <p:slideViewPr>
    <p:cSldViewPr snapToGrid="0" snapToObjects="1">
      <p:cViewPr>
        <p:scale>
          <a:sx n="37" d="100"/>
          <a:sy n="37" d="100"/>
        </p:scale>
        <p:origin x="1764" y="6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2" d="100"/>
          <a:sy n="42" d="100"/>
        </p:scale>
        <p:origin x="2400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5660"/>
            <a:ext cx="4307046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993" y="6465660"/>
            <a:ext cx="4307046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6F598117-995A-49C6-ABDF-1F42150E43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69793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6" cy="341542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6" cy="341542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8318938A-1E88-FA43-9684-FBACDB5E9AA5}" type="datetimeFigureOut">
              <a:rPr kumimoji="1" lang="ja-JP" altLang="en-US" smtClean="0"/>
              <a:t>2026/4/24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5" rIns="95690" bIns="4784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5690" tIns="47845" rIns="95690" bIns="4784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465660"/>
            <a:ext cx="4307046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3" y="6465660"/>
            <a:ext cx="4307046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42772B1B-34B0-894E-A4B6-A89D3E2D90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51486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398116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818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77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724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01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880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4294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B7E39-15A2-69E3-E6C2-F632CD252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8C7ACC-97DD-612E-949F-E2EC2F536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A40F980-8B14-250B-887D-BEE2D7495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DB1D8C15-BEE0-0AA9-50C8-024845A213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CA87C28-2ADF-83BA-4D5B-5AF1505B4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444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710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883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3402">
              <a:defRPr/>
            </a:pPr>
            <a:endParaRPr lang="ja-JP" altLang="en-US" sz="3100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07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94A0F-5883-9357-132D-49BE0C17E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4D9B3B-1D39-3851-F33A-02BDCF771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E4D94B-A202-ED6F-14F9-67C3FDB45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23E71475-97B1-1808-3BD6-F26B21A79B2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B14E76E-16BD-3609-EEFF-0F5D3BA68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807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441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910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6085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6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44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33145-6E94-6F16-C21D-EECD6AB86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AD4E86-A6B5-6DE5-071A-8B107CA38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8B7166-748D-DC85-F1F8-DF0D9FDB1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21B3A257-B589-8247-9A38-758E528B640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BF85C2E-7CE8-F814-8EAB-D05C0F673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981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5492-B0CF-DB1A-2B94-18758333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3D45655-135D-2DA3-3E36-D741D23A9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78E7ED-C5FC-70CA-D0D9-1FF00D921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5988AF49-965F-8FAC-4F8A-89953401A0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FA8B0A-F6D9-78CC-5839-400D74002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512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129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269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916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12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21A370B-3425-0230-A397-1E1ABBC03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424" cy="6903974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D674240-25B2-1642-B767-C08DE129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© 2026 KEIRINKAN ALL Rights Reserved.</a:t>
            </a:r>
            <a:endParaRPr kumimoji="1" lang="ja-JP" altLang="en-US" dirty="0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4B60F650-673B-D4ED-0A97-AB65EAE8E5F0}"/>
              </a:ext>
            </a:extLst>
          </p:cNvPr>
          <p:cNvSpPr txBox="1">
            <a:spLocks/>
          </p:cNvSpPr>
          <p:nvPr userDrawn="1"/>
        </p:nvSpPr>
        <p:spPr>
          <a:xfrm>
            <a:off x="9402972" y="64585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43F85B-3016-4414-A91E-A3EF375872A4}" type="slidenum">
              <a:rPr lang="ja-JP" altLang="en-US" smtClean="0"/>
              <a:pPr/>
              <a:t>‹#›</a:t>
            </a:fld>
            <a:r>
              <a:rPr lang="en-US" altLang="ja-JP" dirty="0"/>
              <a:t>/ 29</a:t>
            </a:r>
            <a:endParaRPr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114BA6-6907-9A2B-4118-6783D569DA25}"/>
              </a:ext>
            </a:extLst>
          </p:cNvPr>
          <p:cNvSpPr/>
          <p:nvPr userDrawn="1"/>
        </p:nvSpPr>
        <p:spPr>
          <a:xfrm>
            <a:off x="10453527" y="238168"/>
            <a:ext cx="1577164" cy="29764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rgbClr val="FF0000"/>
                </a:solidFill>
              </a:rPr>
              <a:t>内容解説資料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4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031FB2-69A7-6536-5131-7DB9BCD8A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424" cy="6903974"/>
          </a:xfrm>
          <a:prstGeom prst="rect">
            <a:avLst/>
          </a:prstGeom>
        </p:spPr>
      </p:pic>
      <p:sp>
        <p:nvSpPr>
          <p:cNvPr id="6" name="フッター プレースホルダー 2">
            <a:extLst>
              <a:ext uri="{FF2B5EF4-FFF2-40B4-BE49-F238E27FC236}">
                <a16:creationId xmlns:a16="http://schemas.microsoft.com/office/drawing/2014/main" id="{87AC8A4F-0D4E-AEBD-FA96-FB3C4F29C7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76418"/>
            <a:ext cx="4114800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 altLang="ja-JP" dirty="0"/>
              <a:t>© 2026 KEIRINKAN ALL Rights Reserved.</a:t>
            </a:r>
            <a:endParaRPr lang="ja-JP" altLang="en-US" dirty="0"/>
          </a:p>
        </p:txBody>
      </p:sp>
      <p:sp>
        <p:nvSpPr>
          <p:cNvPr id="7" name="円/楕円 18">
            <a:extLst>
              <a:ext uri="{FF2B5EF4-FFF2-40B4-BE49-F238E27FC236}">
                <a16:creationId xmlns:a16="http://schemas.microsoft.com/office/drawing/2014/main" id="{191783F0-E300-978D-4049-29F7C251CA1E}"/>
              </a:ext>
            </a:extLst>
          </p:cNvPr>
          <p:cNvSpPr/>
          <p:nvPr userDrawn="1"/>
        </p:nvSpPr>
        <p:spPr>
          <a:xfrm>
            <a:off x="416951" y="618938"/>
            <a:ext cx="306590" cy="3065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8F00B9A-7A08-D1CA-FCE2-F9416AD80723}"/>
              </a:ext>
            </a:extLst>
          </p:cNvPr>
          <p:cNvSpPr txBox="1">
            <a:spLocks/>
          </p:cNvSpPr>
          <p:nvPr userDrawn="1"/>
        </p:nvSpPr>
        <p:spPr>
          <a:xfrm>
            <a:off x="745725" y="321297"/>
            <a:ext cx="3409607" cy="95642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 118-143</a:t>
            </a:r>
            <a:endParaRPr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サブタイトル 3">
            <a:extLst>
              <a:ext uri="{FF2B5EF4-FFF2-40B4-BE49-F238E27FC236}">
                <a16:creationId xmlns:a16="http://schemas.microsoft.com/office/drawing/2014/main" id="{2E9B726B-16A3-7800-8C5C-E55B87066B11}"/>
              </a:ext>
            </a:extLst>
          </p:cNvPr>
          <p:cNvSpPr txBox="1">
            <a:spLocks/>
          </p:cNvSpPr>
          <p:nvPr userDrawn="1"/>
        </p:nvSpPr>
        <p:spPr>
          <a:xfrm>
            <a:off x="4633144" y="3060000"/>
            <a:ext cx="5846172" cy="8309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生命現象と物質</a:t>
            </a:r>
            <a:endParaRPr lang="ja-JP" altLang="en-US" sz="6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2C88D3B-71E3-A008-1425-11387F62B66B}"/>
              </a:ext>
            </a:extLst>
          </p:cNvPr>
          <p:cNvGrpSpPr/>
          <p:nvPr userDrawn="1"/>
        </p:nvGrpSpPr>
        <p:grpSpPr>
          <a:xfrm>
            <a:off x="1440000" y="2940799"/>
            <a:ext cx="2880000" cy="1080000"/>
            <a:chOff x="1440000" y="2593331"/>
            <a:chExt cx="2880000" cy="1080000"/>
          </a:xfrm>
        </p:grpSpPr>
        <p:sp>
          <p:nvSpPr>
            <p:cNvPr id="12" name="角丸四角形 16">
              <a:extLst>
                <a:ext uri="{FF2B5EF4-FFF2-40B4-BE49-F238E27FC236}">
                  <a16:creationId xmlns:a16="http://schemas.microsoft.com/office/drawing/2014/main" id="{C338C019-4D52-9AAC-9B98-90B797543204}"/>
                </a:ext>
              </a:extLst>
            </p:cNvPr>
            <p:cNvSpPr/>
            <p:nvPr userDrawn="1"/>
          </p:nvSpPr>
          <p:spPr>
            <a:xfrm>
              <a:off x="1440000" y="2593331"/>
              <a:ext cx="2880000" cy="10800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サブタイトル 3">
              <a:extLst>
                <a:ext uri="{FF2B5EF4-FFF2-40B4-BE49-F238E27FC236}">
                  <a16:creationId xmlns:a16="http://schemas.microsoft.com/office/drawing/2014/main" id="{9BDED415-F4B3-035A-60EB-5FB5FA2F3C2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30000" y="2676829"/>
              <a:ext cx="2700000" cy="91409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6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第２部</a:t>
              </a:r>
              <a:endPara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4" name="スライド番号プレースホルダー 5">
            <a:extLst>
              <a:ext uri="{FF2B5EF4-FFF2-40B4-BE49-F238E27FC236}">
                <a16:creationId xmlns:a16="http://schemas.microsoft.com/office/drawing/2014/main" id="{6A501CC6-8E05-8878-5C07-0633B72DFABD}"/>
              </a:ext>
            </a:extLst>
          </p:cNvPr>
          <p:cNvSpPr txBox="1">
            <a:spLocks/>
          </p:cNvSpPr>
          <p:nvPr userDrawn="1"/>
        </p:nvSpPr>
        <p:spPr>
          <a:xfrm>
            <a:off x="9402972" y="64585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43F85B-3016-4414-A91E-A3EF375872A4}" type="slidenum">
              <a:rPr lang="ja-JP" altLang="en-US" smtClean="0"/>
              <a:pPr/>
              <a:t>‹#›</a:t>
            </a:fld>
            <a:r>
              <a:rPr lang="en-US" altLang="ja-JP" dirty="0"/>
              <a:t>/ 29</a:t>
            </a:r>
            <a:endParaRPr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F0969D9-D0E7-05CF-7CB2-9C3097500D0C}"/>
              </a:ext>
            </a:extLst>
          </p:cNvPr>
          <p:cNvSpPr/>
          <p:nvPr userDrawn="1"/>
        </p:nvSpPr>
        <p:spPr>
          <a:xfrm>
            <a:off x="10453527" y="238168"/>
            <a:ext cx="1577164" cy="29764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rgbClr val="FF0000"/>
                </a:solidFill>
              </a:rPr>
              <a:t>内容解説資料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9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606834B-499A-B541-A42A-0120A4AE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26A1D97-8F00-4047-A095-9D876064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92D6E1-ECDD-1146-A244-49E833FF7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825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dirty="0"/>
              <a:t>© 2026 KEIRINKAN ALL Rights Reserved.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26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47114B3-00A3-E522-091B-070EC4A56B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536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F936413-E6DA-5E42-B646-347AD64D6CCF}"/>
              </a:ext>
            </a:extLst>
          </p:cNvPr>
          <p:cNvSpPr/>
          <p:nvPr/>
        </p:nvSpPr>
        <p:spPr>
          <a:xfrm>
            <a:off x="1008000" y="1260000"/>
            <a:ext cx="1044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酵素の反応に最も最適な温度。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1C85253-0C20-BB46-B665-5FD354E0E411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＜温度と酵素＞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1529816" y="12600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C9823A8-60F9-FB33-76B6-462A01AC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094" y="2396056"/>
            <a:ext cx="9250680" cy="3810000"/>
          </a:xfrm>
          <a:prstGeom prst="rect">
            <a:avLst/>
          </a:prstGeom>
        </p:spPr>
      </p:pic>
      <p:sp>
        <p:nvSpPr>
          <p:cNvPr id="3" name="四角形吹き出し 2">
            <a:extLst>
              <a:ext uri="{FF2B5EF4-FFF2-40B4-BE49-F238E27FC236}">
                <a16:creationId xmlns:a16="http://schemas.microsoft.com/office/drawing/2014/main" id="{E8FE039F-5081-84B6-6DE2-FDADC06447AA}"/>
              </a:ext>
            </a:extLst>
          </p:cNvPr>
          <p:cNvSpPr/>
          <p:nvPr/>
        </p:nvSpPr>
        <p:spPr>
          <a:xfrm>
            <a:off x="2594865" y="2924101"/>
            <a:ext cx="1800000" cy="720000"/>
          </a:xfrm>
          <a:prstGeom prst="wedgeRectCallout">
            <a:avLst>
              <a:gd name="adj1" fmla="val 97531"/>
              <a:gd name="adj2" fmla="val 5234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933288-A659-940B-3629-D66A5A839949}"/>
              </a:ext>
            </a:extLst>
          </p:cNvPr>
          <p:cNvSpPr txBox="1"/>
          <p:nvPr/>
        </p:nvSpPr>
        <p:spPr>
          <a:xfrm>
            <a:off x="2850239" y="3092815"/>
            <a:ext cx="14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586EE7B-C758-E39F-D7CD-21DDB1A3B77D}"/>
              </a:ext>
            </a:extLst>
          </p:cNvPr>
          <p:cNvSpPr/>
          <p:nvPr/>
        </p:nvSpPr>
        <p:spPr>
          <a:xfrm>
            <a:off x="2645525" y="2985886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</a:t>
            </a:r>
            <a:endParaRPr lang="ja-JP" altLang="en-US" sz="36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四角形吹き出し 5">
            <a:extLst>
              <a:ext uri="{FF2B5EF4-FFF2-40B4-BE49-F238E27FC236}">
                <a16:creationId xmlns:a16="http://schemas.microsoft.com/office/drawing/2014/main" id="{65E0DEDD-7E5C-47AB-4C57-7935D588FE4C}"/>
              </a:ext>
            </a:extLst>
          </p:cNvPr>
          <p:cNvSpPr/>
          <p:nvPr/>
        </p:nvSpPr>
        <p:spPr>
          <a:xfrm>
            <a:off x="8593329" y="2841805"/>
            <a:ext cx="2880000" cy="720000"/>
          </a:xfrm>
          <a:prstGeom prst="wedgeRectCallout">
            <a:avLst>
              <a:gd name="adj1" fmla="val -72268"/>
              <a:gd name="adj2" fmla="val -35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AA46FA-88C5-A753-02C4-BBAFC8FC01CC}"/>
              </a:ext>
            </a:extLst>
          </p:cNvPr>
          <p:cNvSpPr txBox="1"/>
          <p:nvPr/>
        </p:nvSpPr>
        <p:spPr>
          <a:xfrm>
            <a:off x="8848703" y="3010519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無機触媒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3179575-E34E-3FB3-125B-0865EFD85B8B}"/>
              </a:ext>
            </a:extLst>
          </p:cNvPr>
          <p:cNvSpPr/>
          <p:nvPr/>
        </p:nvSpPr>
        <p:spPr>
          <a:xfrm>
            <a:off x="8643989" y="2903590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</a:t>
            </a:r>
            <a:endParaRPr lang="ja-JP" altLang="en-US" sz="36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四角形吹き出し 8">
            <a:extLst>
              <a:ext uri="{FF2B5EF4-FFF2-40B4-BE49-F238E27FC236}">
                <a16:creationId xmlns:a16="http://schemas.microsoft.com/office/drawing/2014/main" id="{71D87EC1-CEC6-F3D6-22E4-EB260A49977B}"/>
              </a:ext>
            </a:extLst>
          </p:cNvPr>
          <p:cNvSpPr/>
          <p:nvPr/>
        </p:nvSpPr>
        <p:spPr>
          <a:xfrm>
            <a:off x="5968703" y="5846056"/>
            <a:ext cx="2880000" cy="720000"/>
          </a:xfrm>
          <a:prstGeom prst="wedgeRectCallout">
            <a:avLst>
              <a:gd name="adj1" fmla="val -47503"/>
              <a:gd name="adj2" fmla="val -1292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045C29-F5A6-B1CA-E80B-5DC8DBCC6058}"/>
              </a:ext>
            </a:extLst>
          </p:cNvPr>
          <p:cNvSpPr txBox="1"/>
          <p:nvPr/>
        </p:nvSpPr>
        <p:spPr>
          <a:xfrm>
            <a:off x="6224077" y="6014770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C1D99C6-BD03-C8B3-BF7C-A51D2B68D7B5}"/>
              </a:ext>
            </a:extLst>
          </p:cNvPr>
          <p:cNvSpPr/>
          <p:nvPr/>
        </p:nvSpPr>
        <p:spPr>
          <a:xfrm>
            <a:off x="6047093" y="6021694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29</a:t>
            </a:r>
            <a:endParaRPr lang="ja-JP" altLang="en-US" sz="36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7424962E-BD04-BC56-BAE0-AC417AB1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2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321342-6AFA-AC46-9012-D40D8A421C7F}"/>
              </a:ext>
            </a:extLst>
          </p:cNvPr>
          <p:cNvSpPr/>
          <p:nvPr/>
        </p:nvSpPr>
        <p:spPr>
          <a:xfrm>
            <a:off x="720000" y="540000"/>
            <a:ext cx="10800000" cy="5688000"/>
          </a:xfrm>
          <a:prstGeom prst="rect">
            <a:avLst/>
          </a:prstGeom>
          <a:noFill/>
          <a:ln w="12700">
            <a:noFill/>
          </a:ln>
        </p:spPr>
        <p:txBody>
          <a:bodyPr wrap="square" lIns="180000" tIns="180000" rIns="180000" bIns="180000">
            <a:noAutofit/>
          </a:bodyPr>
          <a:lstStyle/>
          <a:p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温度が上昇（</a:t>
            </a:r>
            <a:r>
              <a:rPr lang="en-US" altLang="ja-JP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【</a:t>
            </a:r>
            <a:r>
              <a:rPr lang="en-US" altLang="ja-JP" sz="3600" u="sng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u="sng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熱運動</a:t>
            </a:r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まで）</a:t>
            </a:r>
          </a:p>
          <a:p>
            <a:pPr marL="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温度が上昇すると，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21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反応速度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/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最適温度より高くなる</a:t>
            </a:r>
          </a:p>
          <a:p>
            <a:pPr marL="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反応速度が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さらに高温になると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が変化してしまうため酵素は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失活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  <a:p>
            <a:pPr marL="1080000" indent="-64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無機触媒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は高温ほど反応速度が大きくなるので，最適温度はない。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3863314" y="67900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D6F9F0-CE52-F24D-939D-3BA679A7A764}"/>
              </a:ext>
            </a:extLst>
          </p:cNvPr>
          <p:cNvSpPr txBox="1"/>
          <p:nvPr/>
        </p:nvSpPr>
        <p:spPr>
          <a:xfrm>
            <a:off x="1801255" y="183232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反応速度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F599A9-D2FE-0A45-A7E8-D14E4372F976}"/>
              </a:ext>
            </a:extLst>
          </p:cNvPr>
          <p:cNvSpPr txBox="1"/>
          <p:nvPr/>
        </p:nvSpPr>
        <p:spPr>
          <a:xfrm>
            <a:off x="5181870" y="182167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0462C9-17BA-5F4F-9671-1E0A04B214E0}"/>
              </a:ext>
            </a:extLst>
          </p:cNvPr>
          <p:cNvSpPr txBox="1"/>
          <p:nvPr/>
        </p:nvSpPr>
        <p:spPr>
          <a:xfrm>
            <a:off x="3645280" y="346316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3FC7B0-B941-244D-AB77-32C1D4CF9B31}"/>
              </a:ext>
            </a:extLst>
          </p:cNvPr>
          <p:cNvSpPr txBox="1"/>
          <p:nvPr/>
        </p:nvSpPr>
        <p:spPr>
          <a:xfrm>
            <a:off x="5657392" y="398979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1D1264-5653-7442-BAD1-F4E272E255E9}"/>
              </a:ext>
            </a:extLst>
          </p:cNvPr>
          <p:cNvSpPr txBox="1"/>
          <p:nvPr/>
        </p:nvSpPr>
        <p:spPr>
          <a:xfrm>
            <a:off x="4133392" y="453486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失活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A29DD4-F2F8-6540-96EF-024C2287032A}"/>
              </a:ext>
            </a:extLst>
          </p:cNvPr>
          <p:cNvSpPr txBox="1"/>
          <p:nvPr/>
        </p:nvSpPr>
        <p:spPr>
          <a:xfrm>
            <a:off x="2233600" y="510465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無機触媒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6A0FB5-34F9-D242-B9D9-D05A1DFA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00" y="2082870"/>
            <a:ext cx="3027680" cy="1645920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FDBF617-CFF8-3106-7BCC-26E811BD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7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F936413-E6DA-5E42-B646-347AD64D6CCF}"/>
              </a:ext>
            </a:extLst>
          </p:cNvPr>
          <p:cNvSpPr/>
          <p:nvPr/>
        </p:nvSpPr>
        <p:spPr>
          <a:xfrm>
            <a:off x="1008000" y="1260000"/>
            <a:ext cx="10440000" cy="21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</a:t>
            </a:r>
            <a:r>
              <a:rPr lang="en" altLang="ja-JP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r>
              <a:rPr lang="ja-JP" altLang="en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酵素の反応速度が最大のときの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r>
              <a:rPr lang="ja-JP" altLang="en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大きく外れた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のもとでは，酵素の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31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が変化し，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失活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1C85253-0C20-BB46-B665-5FD354E0E411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</a:t>
            </a:r>
            <a:r>
              <a:rPr lang="en" altLang="ja-JP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と酵素＞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1323568" y="12600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</a:t>
            </a:r>
            <a:r>
              <a:rPr lang="en-US" altLang="ja-JP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AFA1C0-2BF8-5E48-BD95-AB2017D0469C}"/>
              </a:ext>
            </a:extLst>
          </p:cNvPr>
          <p:cNvSpPr txBox="1"/>
          <p:nvPr/>
        </p:nvSpPr>
        <p:spPr>
          <a:xfrm>
            <a:off x="1867105" y="235951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689D86-3C91-B746-AEEB-C55D3F4727CD}"/>
              </a:ext>
            </a:extLst>
          </p:cNvPr>
          <p:cNvSpPr txBox="1"/>
          <p:nvPr/>
        </p:nvSpPr>
        <p:spPr>
          <a:xfrm>
            <a:off x="6844984" y="236967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失活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933ECFB-011B-2062-74AA-64F6B9364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28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499B0D-CD36-A3EE-8B13-F6A35B4ED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463" y="637998"/>
            <a:ext cx="7603073" cy="558200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DB0E1CC-DF54-4865-0D05-7373001E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7726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2160000"/>
            <a:ext cx="11160000" cy="36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①基質が十分で，酵素濃度が一定</a:t>
            </a:r>
          </a:p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反応開始時：生成物が時間に比例して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33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基質が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34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基質がなくなると生成物の量が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35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一定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となる。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F83E1E8-60FC-9246-A063-48866FCEF138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＜酵素の反応速度＞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6FAED59-75A7-A842-8F0A-164E16E5F7D9}"/>
              </a:ext>
            </a:extLst>
          </p:cNvPr>
          <p:cNvSpPr/>
          <p:nvPr/>
        </p:nvSpPr>
        <p:spPr>
          <a:xfrm>
            <a:off x="540000" y="1260000"/>
            <a:ext cx="6336000" cy="72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B5F1EA9-9CFF-4C4A-99B1-CFF652CBD464}"/>
              </a:ext>
            </a:extLst>
          </p:cNvPr>
          <p:cNvSpPr txBox="1"/>
          <p:nvPr/>
        </p:nvSpPr>
        <p:spPr>
          <a:xfrm>
            <a:off x="720000" y="1353200"/>
            <a:ext cx="5976000" cy="43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反応時間と生成物の量の関係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8342736" y="270475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7E745C-96D6-3F4A-A16C-C6BF427F7F99}"/>
              </a:ext>
            </a:extLst>
          </p:cNvPr>
          <p:cNvSpPr txBox="1"/>
          <p:nvPr/>
        </p:nvSpPr>
        <p:spPr>
          <a:xfrm>
            <a:off x="2949880" y="327448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88C287-7FDB-AD4E-AAD8-6599BBFD0FE7}"/>
              </a:ext>
            </a:extLst>
          </p:cNvPr>
          <p:cNvSpPr txBox="1"/>
          <p:nvPr/>
        </p:nvSpPr>
        <p:spPr>
          <a:xfrm>
            <a:off x="7562520" y="382031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一定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C76E713-59F0-5BA6-4DD0-C02FEDC4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3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BEBD04A-EB48-4C45-A106-A0125DCC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8" y="2520000"/>
            <a:ext cx="3200400" cy="3530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E31FEC-EE3B-404B-9FED-9B17B26EF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520000"/>
            <a:ext cx="3200400" cy="35306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540000"/>
            <a:ext cx="11160000" cy="18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②基質が十分で，酵素濃度を変更</a:t>
            </a:r>
          </a:p>
          <a:p>
            <a:pPr marL="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酵素濃度が高いほど最終の生成物の量に達する時間が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短く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1524360" y="163490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短く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下矢印 13">
            <a:extLst>
              <a:ext uri="{FF2B5EF4-FFF2-40B4-BE49-F238E27FC236}">
                <a16:creationId xmlns:a16="http://schemas.microsoft.com/office/drawing/2014/main" id="{7175D68B-C7B5-084A-9E56-A24AA8CDFC26}"/>
              </a:ext>
            </a:extLst>
          </p:cNvPr>
          <p:cNvSpPr/>
          <p:nvPr/>
        </p:nvSpPr>
        <p:spPr>
          <a:xfrm rot="16200000">
            <a:off x="5208207" y="2542800"/>
            <a:ext cx="360000" cy="1800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B60997E-438B-9846-8BCF-0CC0498DF8DB}"/>
              </a:ext>
            </a:extLst>
          </p:cNvPr>
          <p:cNvSpPr/>
          <p:nvPr/>
        </p:nvSpPr>
        <p:spPr>
          <a:xfrm>
            <a:off x="4488207" y="3802800"/>
            <a:ext cx="1800000" cy="288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酵素濃度を変更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F71C2A-CA99-D14F-AE6B-556667D9F02A}"/>
              </a:ext>
            </a:extLst>
          </p:cNvPr>
          <p:cNvSpPr/>
          <p:nvPr/>
        </p:nvSpPr>
        <p:spPr>
          <a:xfrm>
            <a:off x="7187688" y="3011748"/>
            <a:ext cx="4320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37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8C8A78B-6DD3-5249-AFF1-B28275B28791}"/>
              </a:ext>
            </a:extLst>
          </p:cNvPr>
          <p:cNvSpPr/>
          <p:nvPr/>
        </p:nvSpPr>
        <p:spPr>
          <a:xfrm>
            <a:off x="7621032" y="4922844"/>
            <a:ext cx="4320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38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7E745C-96D6-3F4A-A16C-C6BF427F7F99}"/>
              </a:ext>
            </a:extLst>
          </p:cNvPr>
          <p:cNvSpPr txBox="1"/>
          <p:nvPr/>
        </p:nvSpPr>
        <p:spPr>
          <a:xfrm>
            <a:off x="9073728" y="4918872"/>
            <a:ext cx="23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88C287-7FDB-AD4E-AAD8-6599BBFD0FE7}"/>
              </a:ext>
            </a:extLst>
          </p:cNvPr>
          <p:cNvSpPr txBox="1"/>
          <p:nvPr/>
        </p:nvSpPr>
        <p:spPr>
          <a:xfrm>
            <a:off x="8640384" y="3019596"/>
            <a:ext cx="23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832BD84-4914-7489-C61D-952CC9C9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9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5136449-148B-204E-AF59-32C10B55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60" y="2520000"/>
            <a:ext cx="3225800" cy="35306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540000"/>
            <a:ext cx="11160000" cy="18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③酵素濃度が一定で，基質濃度を変更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基質濃度が高いほど最終の生成物の量が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80000" indent="-64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39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多く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936676" y="162474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多く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F71C2A-CA99-D14F-AE6B-556667D9F02A}"/>
              </a:ext>
            </a:extLst>
          </p:cNvPr>
          <p:cNvSpPr/>
          <p:nvPr/>
        </p:nvSpPr>
        <p:spPr>
          <a:xfrm>
            <a:off x="4047744" y="2559008"/>
            <a:ext cx="4320000" cy="36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基質濃度が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8C8A78B-6DD3-5249-AFF1-B28275B28791}"/>
              </a:ext>
            </a:extLst>
          </p:cNvPr>
          <p:cNvSpPr/>
          <p:nvPr/>
        </p:nvSpPr>
        <p:spPr>
          <a:xfrm>
            <a:off x="4630944" y="4931988"/>
            <a:ext cx="4320000" cy="36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基質濃度が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41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7E745C-96D6-3F4A-A16C-C6BF427F7F99}"/>
              </a:ext>
            </a:extLst>
          </p:cNvPr>
          <p:cNvSpPr txBox="1"/>
          <p:nvPr/>
        </p:nvSpPr>
        <p:spPr>
          <a:xfrm>
            <a:off x="6134440" y="4928016"/>
            <a:ext cx="23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88C287-7FDB-AD4E-AAD8-6599BBFD0FE7}"/>
              </a:ext>
            </a:extLst>
          </p:cNvPr>
          <p:cNvSpPr txBox="1"/>
          <p:nvPr/>
        </p:nvSpPr>
        <p:spPr>
          <a:xfrm>
            <a:off x="5551240" y="2566856"/>
            <a:ext cx="23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F6B6547-5BAC-C755-8894-CC6C4254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7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1440000"/>
            <a:ext cx="11160000" cy="162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基質が十分存在するとき，横軸に酵素濃度，縦軸に反応速度をグラフにすると，反応速度は酵素濃度にほぼ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42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比例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43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605064" y="253776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比例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1474113-5331-C548-86BB-356BEC6535CE}"/>
              </a:ext>
            </a:extLst>
          </p:cNvPr>
          <p:cNvSpPr/>
          <p:nvPr/>
        </p:nvSpPr>
        <p:spPr>
          <a:xfrm>
            <a:off x="540000" y="540000"/>
            <a:ext cx="4500000" cy="72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0A0B0EF-6996-1F41-B71D-5A65477D727D}"/>
              </a:ext>
            </a:extLst>
          </p:cNvPr>
          <p:cNvSpPr txBox="1"/>
          <p:nvPr/>
        </p:nvSpPr>
        <p:spPr>
          <a:xfrm>
            <a:off x="720000" y="633200"/>
            <a:ext cx="4140000" cy="43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酵素濃度と反応速度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ED906FE-700C-F447-B1E0-723238B7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3348096"/>
            <a:ext cx="3530600" cy="294640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E2E957-DE5C-FC4C-A5B7-0E60C0BE9886}"/>
              </a:ext>
            </a:extLst>
          </p:cNvPr>
          <p:cNvSpPr txBox="1"/>
          <p:nvPr/>
        </p:nvSpPr>
        <p:spPr>
          <a:xfrm>
            <a:off x="3698052" y="253776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004C21B-25E9-7500-D26C-FA113D83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6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1440000"/>
            <a:ext cx="6480000" cy="50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酵素濃度が一定のとき，横軸に基質濃度，縦軸に反応速度をグラフにすると，反応速度は基質濃度にほぼ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比例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  <a:p>
            <a:pPr marL="1080000" indent="-64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やがて反応速度は最大となり，それ以上増加しなくなる。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2489256" y="308589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比例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1474113-5331-C548-86BB-356BEC6535CE}"/>
              </a:ext>
            </a:extLst>
          </p:cNvPr>
          <p:cNvSpPr/>
          <p:nvPr/>
        </p:nvSpPr>
        <p:spPr>
          <a:xfrm>
            <a:off x="540000" y="540000"/>
            <a:ext cx="4500000" cy="72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0A0B0EF-6996-1F41-B71D-5A65477D727D}"/>
              </a:ext>
            </a:extLst>
          </p:cNvPr>
          <p:cNvSpPr txBox="1"/>
          <p:nvPr/>
        </p:nvSpPr>
        <p:spPr>
          <a:xfrm>
            <a:off x="720000" y="643360"/>
            <a:ext cx="4140000" cy="43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基質濃度と反応速度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E2E957-DE5C-FC4C-A5B7-0E60C0BE9886}"/>
              </a:ext>
            </a:extLst>
          </p:cNvPr>
          <p:cNvSpPr txBox="1"/>
          <p:nvPr/>
        </p:nvSpPr>
        <p:spPr>
          <a:xfrm>
            <a:off x="635544" y="362988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02EC154-8475-9347-A88A-D1C10262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724" y="1440000"/>
            <a:ext cx="3606800" cy="4775200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36DF6F6-69A8-C6CA-B0D0-96D73667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56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E9E950C-8C60-7784-3AE0-EFC3E030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kumimoji="1" lang="ja-JP" altLang="en-US" dirty="0"/>
          </a:p>
        </p:txBody>
      </p:sp>
      <p:pic>
        <p:nvPicPr>
          <p:cNvPr id="3" name="27bu1a_12901_a_01">
            <a:hlinkClick r:id="" action="ppaction://media"/>
            <a:extLst>
              <a:ext uri="{FF2B5EF4-FFF2-40B4-BE49-F238E27FC236}">
                <a16:creationId xmlns:a16="http://schemas.microsoft.com/office/drawing/2014/main" id="{2434DFA7-407D-4DB9-CA3D-12BD0D46E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496" y="1220488"/>
            <a:ext cx="9062244" cy="509751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2446206-F3DD-A446-06F0-3ED7E01A305E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・基質濃度と反応速度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（教科書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p.129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931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E68FD-C77F-5C53-176D-97C110649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ECF1E4-9E16-150D-CE0C-574128875B7F}"/>
              </a:ext>
            </a:extLst>
          </p:cNvPr>
          <p:cNvSpPr txBox="1"/>
          <p:nvPr/>
        </p:nvSpPr>
        <p:spPr>
          <a:xfrm>
            <a:off x="678024" y="954066"/>
            <a:ext cx="828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Ｃ　酵素</a:t>
            </a:r>
            <a:endParaRPr lang="en-US" altLang="ja-JP" sz="3600" b="1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E24D98-638C-4CB0-2DA3-3F01E69F86F1}"/>
              </a:ext>
            </a:extLst>
          </p:cNvPr>
          <p:cNvSpPr/>
          <p:nvPr/>
        </p:nvSpPr>
        <p:spPr>
          <a:xfrm>
            <a:off x="1008000" y="1674066"/>
            <a:ext cx="10800000" cy="50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化学反応を促進する物質。化学反応の前後で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変化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しない。</a:t>
            </a:r>
          </a:p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活性化エネルギー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化学反応により，反応物が生成物に変わるときに必要なエネルギー。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CE8C65-5118-AAD3-78B7-758F834E8540}"/>
              </a:ext>
            </a:extLst>
          </p:cNvPr>
          <p:cNvSpPr txBox="1"/>
          <p:nvPr/>
        </p:nvSpPr>
        <p:spPr>
          <a:xfrm>
            <a:off x="1005370" y="167406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541CDB-86D8-C1F1-D614-9BDF06A60656}"/>
              </a:ext>
            </a:extLst>
          </p:cNvPr>
          <p:cNvSpPr txBox="1"/>
          <p:nvPr/>
        </p:nvSpPr>
        <p:spPr>
          <a:xfrm>
            <a:off x="2444860" y="2218619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変化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8883A8-06BF-2930-7AE0-5DCF77CEA987}"/>
              </a:ext>
            </a:extLst>
          </p:cNvPr>
          <p:cNvSpPr txBox="1"/>
          <p:nvPr/>
        </p:nvSpPr>
        <p:spPr>
          <a:xfrm>
            <a:off x="1382873" y="2772599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活性化エネルギー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162EC2F-AE8E-CF2E-47D4-330552D3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0632E9-CF50-A347-F7FF-380FC5D01EB7}"/>
              </a:ext>
            </a:extLst>
          </p:cNvPr>
          <p:cNvSpPr txBox="1"/>
          <p:nvPr/>
        </p:nvSpPr>
        <p:spPr>
          <a:xfrm>
            <a:off x="1826127" y="360000"/>
            <a:ext cx="5400000" cy="503999"/>
          </a:xfrm>
          <a:prstGeom prst="rect">
            <a:avLst/>
          </a:prstGeom>
          <a:noFill/>
        </p:spPr>
        <p:txBody>
          <a:bodyPr wrap="square" lIns="0" tIns="0" rIns="0" bIns="72000" rtlCol="0" anchor="ctr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生命現象とタンパク質</a:t>
            </a:r>
            <a:endParaRPr lang="en-US" altLang="ja-JP" sz="2400" b="1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角丸四角形 22">
            <a:extLst>
              <a:ext uri="{FF2B5EF4-FFF2-40B4-BE49-F238E27FC236}">
                <a16:creationId xmlns:a16="http://schemas.microsoft.com/office/drawing/2014/main" id="{1EFCA532-D9F5-ACE3-E798-E93DC3222B51}"/>
              </a:ext>
            </a:extLst>
          </p:cNvPr>
          <p:cNvSpPr/>
          <p:nvPr/>
        </p:nvSpPr>
        <p:spPr>
          <a:xfrm>
            <a:off x="611999" y="360000"/>
            <a:ext cx="1112298" cy="503999"/>
          </a:xfrm>
          <a:prstGeom prst="roundRect">
            <a:avLst/>
          </a:prstGeom>
          <a:gradFill flip="none" rotWithShape="1">
            <a:gsLst>
              <a:gs pos="50000">
                <a:srgbClr val="009632"/>
              </a:gs>
              <a:gs pos="100000">
                <a:srgbClr val="AAC8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kumimoji="1"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第２節</a:t>
            </a:r>
          </a:p>
        </p:txBody>
      </p:sp>
    </p:spTree>
    <p:extLst>
      <p:ext uri="{BB962C8B-B14F-4D97-AF65-F5344CB8AC3E}">
        <p14:creationId xmlns:p14="http://schemas.microsoft.com/office/powerpoint/2010/main" val="294866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788C4-B1FC-5E1E-F166-265EB5F61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81FCF0-D7D0-32B1-B158-C8A082C34F2D}"/>
              </a:ext>
            </a:extLst>
          </p:cNvPr>
          <p:cNvSpPr/>
          <p:nvPr/>
        </p:nvSpPr>
        <p:spPr>
          <a:xfrm>
            <a:off x="1008000" y="1260000"/>
            <a:ext cx="10800000" cy="30632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酵素に結合してその働きを低下させる物質。</a:t>
            </a:r>
          </a:p>
          <a:p>
            <a:pPr marL="468000" indent="-468000"/>
            <a:r>
              <a:rPr lang="ja-JP" altLang="en-US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競争的阻害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阻害物質が酵素の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活性部位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に結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合することで，酵素の反応が阻害されること。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AF78C8-CC02-0E32-418E-065198604887}"/>
              </a:ext>
            </a:extLst>
          </p:cNvPr>
          <p:cNvSpPr txBox="1"/>
          <p:nvPr/>
        </p:nvSpPr>
        <p:spPr>
          <a:xfrm>
            <a:off x="540000" y="540000"/>
            <a:ext cx="828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Ｄ　酵素の反応とその調節</a:t>
            </a:r>
            <a:endParaRPr lang="en-US" altLang="ja-JP" sz="3600" b="1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33DE35-FA3D-57A3-63A7-5B70F016B9BD}"/>
              </a:ext>
            </a:extLst>
          </p:cNvPr>
          <p:cNvSpPr txBox="1"/>
          <p:nvPr/>
        </p:nvSpPr>
        <p:spPr>
          <a:xfrm>
            <a:off x="1500133" y="125971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CD8FBC-DD08-2D43-FA59-019EBD3B4577}"/>
              </a:ext>
            </a:extLst>
          </p:cNvPr>
          <p:cNvSpPr txBox="1"/>
          <p:nvPr/>
        </p:nvSpPr>
        <p:spPr>
          <a:xfrm>
            <a:off x="1735480" y="235785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競争的阻害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473311-09DA-4A0B-4BCF-3683F264F829}"/>
              </a:ext>
            </a:extLst>
          </p:cNvPr>
          <p:cNvSpPr txBox="1"/>
          <p:nvPr/>
        </p:nvSpPr>
        <p:spPr>
          <a:xfrm>
            <a:off x="1454413" y="290736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活性部位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4F1BA07-D3C3-6FE0-6ECE-49FDE270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99" y="4071626"/>
            <a:ext cx="6296661" cy="2562413"/>
          </a:xfrm>
          <a:prstGeom prst="rect">
            <a:avLst/>
          </a:prstGeom>
        </p:spPr>
      </p:pic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EEF9407F-1E57-0704-A9F4-EB79E6FE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09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1440000"/>
            <a:ext cx="7920000" cy="32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阻害物質と酵素の濃度が一定の場合</a:t>
            </a:r>
          </a:p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・基質濃度が低いとき</a:t>
            </a:r>
          </a:p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阻害物質が酵素に結合する確率が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高く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  <a:p>
            <a:pPr marL="1080000" indent="-64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阻害物質の影響は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80000" indent="-64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大きく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749104" y="3084199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ED872D-0661-CC48-A327-8F7A3C2D7AE9}"/>
              </a:ext>
            </a:extLst>
          </p:cNvPr>
          <p:cNvSpPr txBox="1"/>
          <p:nvPr/>
        </p:nvSpPr>
        <p:spPr>
          <a:xfrm>
            <a:off x="1248900" y="4181317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大きく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FF04D74-C230-AA44-AF76-147727A853B7}"/>
              </a:ext>
            </a:extLst>
          </p:cNvPr>
          <p:cNvGrpSpPr/>
          <p:nvPr/>
        </p:nvGrpSpPr>
        <p:grpSpPr>
          <a:xfrm>
            <a:off x="540000" y="540000"/>
            <a:ext cx="3717040" cy="720000"/>
            <a:chOff x="359999" y="360000"/>
            <a:chExt cx="3717040" cy="720000"/>
          </a:xfrm>
          <a:noFill/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713DE79F-E909-024D-8F7A-BD9A3C33AF6C}"/>
                </a:ext>
              </a:extLst>
            </p:cNvPr>
            <p:cNvSpPr/>
            <p:nvPr/>
          </p:nvSpPr>
          <p:spPr>
            <a:xfrm>
              <a:off x="359999" y="360000"/>
              <a:ext cx="2700000" cy="720000"/>
            </a:xfrm>
            <a:prstGeom prst="rect">
              <a:avLst/>
            </a:prstGeom>
            <a:grpFill/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13E9ECE-37BB-A347-956F-B5C33042D071}"/>
                </a:ext>
              </a:extLst>
            </p:cNvPr>
            <p:cNvSpPr txBox="1"/>
            <p:nvPr/>
          </p:nvSpPr>
          <p:spPr>
            <a:xfrm>
              <a:off x="539995" y="504000"/>
              <a:ext cx="3537044" cy="432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kumimoji="1" lang="ja-JP" altLang="en-US" sz="3600" b="1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＜競争的阻害＞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9D30675B-D7F2-7D44-AFEC-8B7DC3A13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908709"/>
            <a:ext cx="3219450" cy="39052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62DF438-B60E-914D-B26D-855392D86070}"/>
              </a:ext>
            </a:extLst>
          </p:cNvPr>
          <p:cNvSpPr/>
          <p:nvPr/>
        </p:nvSpPr>
        <p:spPr>
          <a:xfrm>
            <a:off x="540000" y="4734000"/>
            <a:ext cx="11196000" cy="18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・基質濃度が高いとき</a:t>
            </a:r>
          </a:p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阻害物質が酵素に結合する確率が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低く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阻害物質の影響は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小さく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EF363B-805B-5B4A-BB37-033520F1F6F5}"/>
              </a:ext>
            </a:extLst>
          </p:cNvPr>
          <p:cNvSpPr txBox="1"/>
          <p:nvPr/>
        </p:nvSpPr>
        <p:spPr>
          <a:xfrm>
            <a:off x="7601880" y="5282235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038F1D-F458-A24F-9F02-F76445E886DC}"/>
              </a:ext>
            </a:extLst>
          </p:cNvPr>
          <p:cNvSpPr txBox="1"/>
          <p:nvPr/>
        </p:nvSpPr>
        <p:spPr>
          <a:xfrm>
            <a:off x="5207016" y="583113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小さく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BE81CA6-444C-E2A5-9278-72ECBD7F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88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1008000" y="1260000"/>
            <a:ext cx="10800000" cy="21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非競争的阻害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阻害物質が酵素の活性部位以外の特定の部位に結合することで，酵素の反応が阻害されること。</a:t>
            </a:r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1610981" y="1260000"/>
            <a:ext cx="288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非競争的阻害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B18D014-2E99-4EFA-9F39-B58D3E02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292" y="3132772"/>
            <a:ext cx="7496175" cy="3038475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9693D78-61E2-EE8E-B1CA-142FC1E8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11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E40B85B-B9CB-9A48-B65D-D135FC94B608}"/>
              </a:ext>
            </a:extLst>
          </p:cNvPr>
          <p:cNvSpPr/>
          <p:nvPr/>
        </p:nvSpPr>
        <p:spPr>
          <a:xfrm>
            <a:off x="540000" y="1440000"/>
            <a:ext cx="7920000" cy="50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阻害物質が酵素の活性部位以外の特定の部位に結合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酵素の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b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変化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酵素の働きを阻害</a:t>
            </a:r>
          </a:p>
          <a:p>
            <a:pPr marL="468000" indent="-468000"/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阻害の程度は基質濃度の影響を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 indent="-46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受けない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7983A4-36C5-564C-9A6A-EA250A47CF92}"/>
              </a:ext>
            </a:extLst>
          </p:cNvPr>
          <p:cNvSpPr txBox="1"/>
          <p:nvPr/>
        </p:nvSpPr>
        <p:spPr>
          <a:xfrm>
            <a:off x="3438984" y="255834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6F0AACA-DDB7-5143-9E88-B3009415B2B8}"/>
              </a:ext>
            </a:extLst>
          </p:cNvPr>
          <p:cNvSpPr txBox="1"/>
          <p:nvPr/>
        </p:nvSpPr>
        <p:spPr>
          <a:xfrm>
            <a:off x="1206241" y="5301035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受けない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4E9A42-723F-0E44-A07A-FD5718CB7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467" y="2092580"/>
            <a:ext cx="3616946" cy="4387420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D3A579-DF13-F7B4-CD71-D4654F46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328833C-21FF-80BD-D5A1-3BCB9889298F}"/>
              </a:ext>
            </a:extLst>
          </p:cNvPr>
          <p:cNvGrpSpPr/>
          <p:nvPr/>
        </p:nvGrpSpPr>
        <p:grpSpPr>
          <a:xfrm>
            <a:off x="346960" y="653520"/>
            <a:ext cx="4214880" cy="769040"/>
            <a:chOff x="359999" y="310960"/>
            <a:chExt cx="4214880" cy="769040"/>
          </a:xfrm>
          <a:noFill/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B6A55B4-7D6E-9F1C-83D1-D1A3E782A8D8}"/>
                </a:ext>
              </a:extLst>
            </p:cNvPr>
            <p:cNvSpPr/>
            <p:nvPr/>
          </p:nvSpPr>
          <p:spPr>
            <a:xfrm>
              <a:off x="359999" y="360000"/>
              <a:ext cx="2700000" cy="720000"/>
            </a:xfrm>
            <a:prstGeom prst="rect">
              <a:avLst/>
            </a:prstGeom>
            <a:grpFill/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8F10FDE-ADD2-D4F1-A1FC-2AFD482D5E12}"/>
                </a:ext>
              </a:extLst>
            </p:cNvPr>
            <p:cNvSpPr txBox="1"/>
            <p:nvPr/>
          </p:nvSpPr>
          <p:spPr>
            <a:xfrm>
              <a:off x="539995" y="310960"/>
              <a:ext cx="4034884" cy="432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kumimoji="1" lang="ja-JP" altLang="en-US" sz="3600" b="1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＜非競争的阻害＞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5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75DD889-1ADA-5B28-EFC4-AE4EBD94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316453-F35C-1C85-B5EA-96F75DD798B8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・競争的阻害と非競争的阻害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（教科書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p.130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27bu1a_13001_a_01">
            <a:hlinkClick r:id="" action="ppaction://media"/>
            <a:extLst>
              <a:ext uri="{FF2B5EF4-FFF2-40B4-BE49-F238E27FC236}">
                <a16:creationId xmlns:a16="http://schemas.microsoft.com/office/drawing/2014/main" id="{4C06B728-57EB-F6C7-A642-69F42467D1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023" y="1131759"/>
            <a:ext cx="9551214" cy="53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1008000" y="1260000"/>
            <a:ext cx="10800000" cy="36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フィードバック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最終産物が前の段階に戻って影響を及ぼすこと。</a:t>
            </a:r>
          </a:p>
          <a:p>
            <a:pPr marL="1080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のフィードバック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80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：前の効果とは反対の影響を与える。</a:t>
            </a:r>
          </a:p>
          <a:p>
            <a:pPr marL="1080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正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のフィードバック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80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：前の効果と同じ影響を与える。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1262623" y="1249840"/>
            <a:ext cx="360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フィードバック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ED872D-0661-CC48-A327-8F7A3C2D7AE9}"/>
              </a:ext>
            </a:extLst>
          </p:cNvPr>
          <p:cNvSpPr txBox="1"/>
          <p:nvPr/>
        </p:nvSpPr>
        <p:spPr>
          <a:xfrm>
            <a:off x="1920672" y="234004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EF363B-805B-5B4A-BB37-033520F1F6F5}"/>
              </a:ext>
            </a:extLst>
          </p:cNvPr>
          <p:cNvSpPr txBox="1"/>
          <p:nvPr/>
        </p:nvSpPr>
        <p:spPr>
          <a:xfrm>
            <a:off x="1920672" y="34404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正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左中かっこ 13">
            <a:extLst>
              <a:ext uri="{FF2B5EF4-FFF2-40B4-BE49-F238E27FC236}">
                <a16:creationId xmlns:a16="http://schemas.microsoft.com/office/drawing/2014/main" id="{17C78225-F295-E042-B780-8C6EC78D5250}"/>
              </a:ext>
            </a:extLst>
          </p:cNvPr>
          <p:cNvSpPr/>
          <p:nvPr/>
        </p:nvSpPr>
        <p:spPr>
          <a:xfrm>
            <a:off x="1739040" y="2390800"/>
            <a:ext cx="360000" cy="2160000"/>
          </a:xfrm>
          <a:prstGeom prst="leftBrace">
            <a:avLst>
              <a:gd name="adj1" fmla="val 40638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2401C87-A62E-9247-B456-363F8104BCBF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＜フィードバック＞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23CD096-08B2-4271-4C70-FF198EAE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957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AF04D2C-52F0-4841-A61C-6EAC6D7D946B}"/>
              </a:ext>
            </a:extLst>
          </p:cNvPr>
          <p:cNvGrpSpPr/>
          <p:nvPr/>
        </p:nvGrpSpPr>
        <p:grpSpPr>
          <a:xfrm>
            <a:off x="540000" y="540000"/>
            <a:ext cx="5494320" cy="648000"/>
            <a:chOff x="1260000" y="2478528"/>
            <a:chExt cx="5494320" cy="648000"/>
          </a:xfrm>
        </p:grpSpPr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E7ADE3ED-DF97-C041-BDFE-C3E7AF0EAFBA}"/>
                </a:ext>
              </a:extLst>
            </p:cNvPr>
            <p:cNvSpPr/>
            <p:nvPr/>
          </p:nvSpPr>
          <p:spPr>
            <a:xfrm>
              <a:off x="1260000" y="2478528"/>
              <a:ext cx="5400000" cy="648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8CC3EA7-E9A2-6249-BC1E-22BB8FBF036A}"/>
                </a:ext>
              </a:extLst>
            </p:cNvPr>
            <p:cNvSpPr txBox="1"/>
            <p:nvPr/>
          </p:nvSpPr>
          <p:spPr>
            <a:xfrm>
              <a:off x="1714320" y="2515408"/>
              <a:ext cx="5040000" cy="4320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kumimoji="1" lang="ja-JP" altLang="en-US" sz="3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負のフィードバックの例</a:t>
              </a: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EAAB6AEF-BC00-6B47-BCF6-C7333F097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980000"/>
            <a:ext cx="9855200" cy="2006600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FC32187-D296-0B0E-6497-6862749A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1487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1008000" y="1260000"/>
            <a:ext cx="10440000" cy="36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アロステリック効果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酵素が活性部位以外の部分で，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以外の特定の物質と結合することで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が変化し，酵素の働きが変わること。</a:t>
            </a:r>
          </a:p>
          <a:p>
            <a:pPr marL="468000" indent="-468000"/>
            <a:r>
              <a:rPr lang="ja-JP" altLang="en-US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アロステリック酵素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アロステリック効果を示す酵素。</a:t>
            </a:r>
          </a:p>
          <a:p>
            <a:pPr marL="468000" indent="-468000"/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1508608" y="1260000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アロステリック効果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ED872D-0661-CC48-A327-8F7A3C2D7AE9}"/>
              </a:ext>
            </a:extLst>
          </p:cNvPr>
          <p:cNvSpPr txBox="1"/>
          <p:nvPr/>
        </p:nvSpPr>
        <p:spPr>
          <a:xfrm>
            <a:off x="3260855" y="1810447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EF363B-805B-5B4A-BB37-033520F1F6F5}"/>
              </a:ext>
            </a:extLst>
          </p:cNvPr>
          <p:cNvSpPr txBox="1"/>
          <p:nvPr/>
        </p:nvSpPr>
        <p:spPr>
          <a:xfrm>
            <a:off x="3258232" y="236089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038F1D-F458-A24F-9F02-F76445E886DC}"/>
              </a:ext>
            </a:extLst>
          </p:cNvPr>
          <p:cNvSpPr txBox="1"/>
          <p:nvPr/>
        </p:nvSpPr>
        <p:spPr>
          <a:xfrm>
            <a:off x="1508608" y="3456478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アロステリック酵素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BF1273C-716F-DC43-AB58-A9E8B015778C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＜アロステリック酵素とフィードバック＞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A63FD72-B2F7-3314-0F18-CF68B9C1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90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7EEE1D2-0EB2-3D48-BC01-C8F0B52D2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000" y="648000"/>
            <a:ext cx="9779000" cy="38608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38A2F2-7CC7-754C-A6BD-4C89BC0C709E}"/>
              </a:ext>
            </a:extLst>
          </p:cNvPr>
          <p:cNvSpPr/>
          <p:nvPr/>
        </p:nvSpPr>
        <p:spPr>
          <a:xfrm>
            <a:off x="720000" y="4860000"/>
            <a:ext cx="10908000" cy="13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lIns="180000" tIns="180000" rIns="180000" bIns="180000">
            <a:noAutofit/>
          </a:bodyPr>
          <a:lstStyle/>
          <a:p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負のフィードバックに見られるような酵素の働きの調節には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accent4">
                    <a:lumMod val="20000"/>
                    <a:lumOff val="8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アロステリック酵素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が関わる。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568DCA8-7B08-8E43-8118-C6A7EDAD520D}"/>
              </a:ext>
            </a:extLst>
          </p:cNvPr>
          <p:cNvSpPr txBox="1"/>
          <p:nvPr/>
        </p:nvSpPr>
        <p:spPr>
          <a:xfrm>
            <a:off x="2338464" y="5589064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アロステリック酵素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2ACDD01-4A0E-8B64-8E95-4F6CF80A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737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AC00A36-B25E-E546-C68D-B33993A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000DF9-BD6F-2C8B-5A3C-6964CF74DF2A}"/>
              </a:ext>
            </a:extLst>
          </p:cNvPr>
          <p:cNvSpPr/>
          <p:nvPr/>
        </p:nvSpPr>
        <p:spPr>
          <a:xfrm>
            <a:off x="540000" y="540000"/>
            <a:ext cx="10174008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・アロステリック酵素のフィードバック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（教科書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p.131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27bu1a_13101_a_01">
            <a:hlinkClick r:id="" action="ppaction://media"/>
            <a:extLst>
              <a:ext uri="{FF2B5EF4-FFF2-40B4-BE49-F238E27FC236}">
                <a16:creationId xmlns:a16="http://schemas.microsoft.com/office/drawing/2014/main" id="{18EF6ED0-0602-7D2F-B2CD-CD2E71E5F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407" y="1162501"/>
            <a:ext cx="9310867" cy="52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A4A6147-95A4-517D-46CC-C1EF568E9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435164"/>
            <a:ext cx="8102600" cy="407035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23F6F8-AE1F-8442-0543-F2666DC24E5C}"/>
              </a:ext>
            </a:extLst>
          </p:cNvPr>
          <p:cNvSpPr/>
          <p:nvPr/>
        </p:nvSpPr>
        <p:spPr>
          <a:xfrm>
            <a:off x="627017" y="4860000"/>
            <a:ext cx="11138263" cy="13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lIns="180000" tIns="180000" rIns="180000" bIns="180000">
            <a:noAutofit/>
          </a:bodyPr>
          <a:lstStyle/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によって活性化エネルギーが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することで反応が促進する。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5521A3A-CDC1-6934-38D5-9AC6928D2A00}"/>
              </a:ext>
            </a:extLst>
          </p:cNvPr>
          <p:cNvSpPr txBox="1"/>
          <p:nvPr/>
        </p:nvSpPr>
        <p:spPr>
          <a:xfrm>
            <a:off x="715137" y="503518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C1AE0A-F783-3D7F-BEAA-8182174D1D5B}"/>
              </a:ext>
            </a:extLst>
          </p:cNvPr>
          <p:cNvSpPr txBox="1"/>
          <p:nvPr/>
        </p:nvSpPr>
        <p:spPr>
          <a:xfrm>
            <a:off x="8472651" y="5045518"/>
            <a:ext cx="1406836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四角形吹き出し 4">
            <a:extLst>
              <a:ext uri="{FF2B5EF4-FFF2-40B4-BE49-F238E27FC236}">
                <a16:creationId xmlns:a16="http://schemas.microsoft.com/office/drawing/2014/main" id="{00579D40-0810-95C7-6E89-980287C49897}"/>
              </a:ext>
            </a:extLst>
          </p:cNvPr>
          <p:cNvSpPr/>
          <p:nvPr/>
        </p:nvSpPr>
        <p:spPr>
          <a:xfrm>
            <a:off x="6830581" y="292308"/>
            <a:ext cx="4788000" cy="1152000"/>
          </a:xfrm>
          <a:prstGeom prst="wedgeRectCallout">
            <a:avLst>
              <a:gd name="adj1" fmla="val -70290"/>
              <a:gd name="adj2" fmla="val 330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D45F19C-CBF1-E368-27A0-5319FB6C58CA}"/>
              </a:ext>
            </a:extLst>
          </p:cNvPr>
          <p:cNvSpPr/>
          <p:nvPr/>
        </p:nvSpPr>
        <p:spPr>
          <a:xfrm>
            <a:off x="7010581" y="472308"/>
            <a:ext cx="4428000" cy="79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ときの</a:t>
            </a:r>
          </a:p>
          <a:p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活性化エネルギー</a:t>
            </a:r>
          </a:p>
        </p:txBody>
      </p:sp>
      <p:sp>
        <p:nvSpPr>
          <p:cNvPr id="14" name="四角形吹き出し 18">
            <a:extLst>
              <a:ext uri="{FF2B5EF4-FFF2-40B4-BE49-F238E27FC236}">
                <a16:creationId xmlns:a16="http://schemas.microsoft.com/office/drawing/2014/main" id="{CDCF0AF5-DAF8-8D74-97B0-8D5C2B4D2F30}"/>
              </a:ext>
            </a:extLst>
          </p:cNvPr>
          <p:cNvSpPr/>
          <p:nvPr/>
        </p:nvSpPr>
        <p:spPr>
          <a:xfrm>
            <a:off x="6830581" y="1634701"/>
            <a:ext cx="4788000" cy="1152000"/>
          </a:xfrm>
          <a:prstGeom prst="wedgeRectCallout">
            <a:avLst>
              <a:gd name="adj1" fmla="val -65171"/>
              <a:gd name="adj2" fmla="val -291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8C2E8A9-ECD3-2A06-4182-CD6122FBCC41}"/>
              </a:ext>
            </a:extLst>
          </p:cNvPr>
          <p:cNvSpPr/>
          <p:nvPr/>
        </p:nvSpPr>
        <p:spPr>
          <a:xfrm>
            <a:off x="7010581" y="1814701"/>
            <a:ext cx="4428000" cy="79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ときの</a:t>
            </a:r>
          </a:p>
          <a:p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活性化エネルギー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B27432-6935-4B4C-DA96-9E5B37EA382D}"/>
              </a:ext>
            </a:extLst>
          </p:cNvPr>
          <p:cNvSpPr txBox="1"/>
          <p:nvPr/>
        </p:nvSpPr>
        <p:spPr>
          <a:xfrm>
            <a:off x="8388331" y="472308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81050BC-00AD-A91C-D1EB-A8E063B40F11}"/>
              </a:ext>
            </a:extLst>
          </p:cNvPr>
          <p:cNvSpPr txBox="1"/>
          <p:nvPr/>
        </p:nvSpPr>
        <p:spPr>
          <a:xfrm>
            <a:off x="8388331" y="1812933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E37346BB-DABD-2056-88CC-BA78E6CD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F5DE0-FCBD-F8B9-B566-FF7CB4747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FB7A574-0D31-E362-FDBD-89CE6BAD71BF}"/>
              </a:ext>
            </a:extLst>
          </p:cNvPr>
          <p:cNvSpPr/>
          <p:nvPr/>
        </p:nvSpPr>
        <p:spPr>
          <a:xfrm>
            <a:off x="1008000" y="1260000"/>
            <a:ext cx="10800000" cy="28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生体内で触媒として働くタンパク質。</a:t>
            </a:r>
          </a:p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酵素が作用する物質。</a:t>
            </a:r>
          </a:p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活性部位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酵素の構造のうち，基質が結合する部分。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1FCF77-F4FC-D624-5DA1-3C931DCD9C0E}"/>
              </a:ext>
            </a:extLst>
          </p:cNvPr>
          <p:cNvSpPr txBox="1"/>
          <p:nvPr/>
        </p:nvSpPr>
        <p:spPr>
          <a:xfrm>
            <a:off x="991772" y="12092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F55F7A-E05B-A65C-9FE0-D6BD4D51A3A3}"/>
              </a:ext>
            </a:extLst>
          </p:cNvPr>
          <p:cNvSpPr txBox="1"/>
          <p:nvPr/>
        </p:nvSpPr>
        <p:spPr>
          <a:xfrm>
            <a:off x="991772" y="1813257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037F17-E1CC-2E45-86C7-E3F9A846A711}"/>
              </a:ext>
            </a:extLst>
          </p:cNvPr>
          <p:cNvSpPr txBox="1"/>
          <p:nvPr/>
        </p:nvSpPr>
        <p:spPr>
          <a:xfrm>
            <a:off x="1428860" y="2360011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活性部位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0A2ABEF-DAE7-659C-CC6B-D89827C9E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492" y="4033957"/>
            <a:ext cx="4609704" cy="2405063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9302EF0-7C6F-0C81-2C69-2CDEC5B5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90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E22CB-76E6-7CA5-E9DA-B85D6128C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7E1B147-96C8-DE4A-415B-EB39D3BD578E}"/>
              </a:ext>
            </a:extLst>
          </p:cNvPr>
          <p:cNvSpPr/>
          <p:nvPr/>
        </p:nvSpPr>
        <p:spPr>
          <a:xfrm>
            <a:off x="1008000" y="1260000"/>
            <a:ext cx="1080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酵素－基質複合体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酵素の活性部位に基質が結合したもの。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02DB125-F8D1-E235-24A2-F04D75D52563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＜酵素の反応＞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83DE582-C1B4-DCB8-D51A-7C6B7DA971D4}"/>
              </a:ext>
            </a:extLst>
          </p:cNvPr>
          <p:cNvSpPr txBox="1"/>
          <p:nvPr/>
        </p:nvSpPr>
        <p:spPr>
          <a:xfrm>
            <a:off x="1491435" y="1260000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酵素－基質複合体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6275D6-485C-2B68-E140-60C294F7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4" y="2764494"/>
            <a:ext cx="8734426" cy="3430576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A605E0D-4A68-6FA6-6657-19456DB3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D753007-F811-F8AE-82B8-796CBBF6DDCF}"/>
              </a:ext>
            </a:extLst>
          </p:cNvPr>
          <p:cNvSpPr/>
          <p:nvPr/>
        </p:nvSpPr>
        <p:spPr>
          <a:xfrm>
            <a:off x="736535" y="876600"/>
            <a:ext cx="1080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基質特異性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酵素のもつ特定の物質だけに作用する性質。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486416-A27D-804C-B1BF-C1218756593A}"/>
              </a:ext>
            </a:extLst>
          </p:cNvPr>
          <p:cNvSpPr txBox="1"/>
          <p:nvPr/>
        </p:nvSpPr>
        <p:spPr>
          <a:xfrm>
            <a:off x="1666988" y="8766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基質特異性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7F8974-24FF-6F62-3D64-1DF7A276E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88" y="2428875"/>
            <a:ext cx="10041473" cy="307181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2F8852B-A266-944D-F2A0-ECD9BCAAF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5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E1DF47D-B4DE-CB06-A2FE-E5E337EE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kumimoji="1" lang="ja-JP" altLang="en-US" dirty="0"/>
          </a:p>
        </p:txBody>
      </p:sp>
      <p:pic>
        <p:nvPicPr>
          <p:cNvPr id="3" name="27bu1a_12701_a_01">
            <a:hlinkClick r:id="" action="ppaction://media"/>
            <a:extLst>
              <a:ext uri="{FF2B5EF4-FFF2-40B4-BE49-F238E27FC236}">
                <a16:creationId xmlns:a16="http://schemas.microsoft.com/office/drawing/2014/main" id="{2A858E1F-BA7F-6503-625B-0B94139704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873" y="1348781"/>
            <a:ext cx="9037371" cy="508352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6DCFD74-CA30-DECE-415D-46D4E7A7CB5E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・基質特異性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（教科書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p.127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419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71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F936413-E6DA-5E42-B646-347AD64D6CCF}"/>
              </a:ext>
            </a:extLst>
          </p:cNvPr>
          <p:cNvSpPr/>
          <p:nvPr/>
        </p:nvSpPr>
        <p:spPr>
          <a:xfrm>
            <a:off x="1008000" y="1260000"/>
            <a:ext cx="10800000" cy="36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・酵素の活性化に必要な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低分子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の物質。</a:t>
            </a:r>
          </a:p>
          <a:p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・酵素タンパク質から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遊離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しやすい。</a:t>
            </a:r>
          </a:p>
          <a:p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・タンパク質に比べて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に強い。</a:t>
            </a:r>
          </a:p>
          <a:p>
            <a:endParaRPr lang="ja-JP" altLang="en-US" sz="36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1C85253-0C20-BB46-B665-5FD354E0E411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＜補酵素＞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5895568" y="12600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低分子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7698643-599F-D849-83C3-70A36B610E96}"/>
              </a:ext>
            </a:extLst>
          </p:cNvPr>
          <p:cNvSpPr txBox="1"/>
          <p:nvPr/>
        </p:nvSpPr>
        <p:spPr>
          <a:xfrm>
            <a:off x="5207529" y="1806643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遊離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E584101-9CCF-AA46-96F7-3CB05D348E85}"/>
              </a:ext>
            </a:extLst>
          </p:cNvPr>
          <p:cNvSpPr txBox="1"/>
          <p:nvPr/>
        </p:nvSpPr>
        <p:spPr>
          <a:xfrm>
            <a:off x="4977272" y="235328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4F7C415-FBFE-90F9-8F11-E8CF152D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14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8CA64E0-48B1-C54C-B224-58B3F605FDEE}"/>
              </a:ext>
            </a:extLst>
          </p:cNvPr>
          <p:cNvSpPr/>
          <p:nvPr/>
        </p:nvSpPr>
        <p:spPr>
          <a:xfrm>
            <a:off x="540000" y="3730720"/>
            <a:ext cx="11160000" cy="21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脱水素酵素の働きで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から放出された水素を受けとり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NADH</a:t>
            </a:r>
            <a:r>
              <a:rPr lang="ja-JP" altLang="en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になる。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逆反応の場合，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NADH</a:t>
            </a:r>
            <a:r>
              <a:rPr lang="ja-JP" altLang="en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が水素を他の物質へ与えるように働く。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4908019" y="3728013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4BB9243-19A2-9E48-B2F3-86977481CC66}"/>
              </a:ext>
            </a:extLst>
          </p:cNvPr>
          <p:cNvSpPr txBox="1"/>
          <p:nvPr/>
        </p:nvSpPr>
        <p:spPr>
          <a:xfrm>
            <a:off x="2223163" y="4280893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NADH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E3ECAA1-7DA0-6746-8AD2-6C9523D965A4}"/>
              </a:ext>
            </a:extLst>
          </p:cNvPr>
          <p:cNvSpPr txBox="1"/>
          <p:nvPr/>
        </p:nvSpPr>
        <p:spPr>
          <a:xfrm>
            <a:off x="4108727" y="484295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NADH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81F0577-62C7-E74D-9300-854370B83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9" y="1020559"/>
            <a:ext cx="10682097" cy="2362581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C6BFD1C-8CE2-9583-DF60-81D13112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27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1708</Words>
  <Application>Microsoft Office PowerPoint</Application>
  <PresentationFormat>ワイド画面</PresentationFormat>
  <Paragraphs>237</Paragraphs>
  <Slides>29</Slides>
  <Notes>23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5" baseType="lpstr">
      <vt:lpstr>ＭＳ Ｐゴシック</vt:lpstr>
      <vt:lpstr>ＭＳ Ｐゴシック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下田 美月</cp:lastModifiedBy>
  <cp:revision>3</cp:revision>
  <cp:lastPrinted>2022-11-28T05:00:32Z</cp:lastPrinted>
  <dcterms:created xsi:type="dcterms:W3CDTF">2020-03-02T00:25:29Z</dcterms:created>
  <dcterms:modified xsi:type="dcterms:W3CDTF">2026-04-24T06:10:05Z</dcterms:modified>
</cp:coreProperties>
</file>