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37" r:id="rId2"/>
    <p:sldId id="299" r:id="rId3"/>
    <p:sldId id="381" r:id="rId4"/>
    <p:sldId id="379" r:id="rId5"/>
    <p:sldId id="343" r:id="rId6"/>
    <p:sldId id="382" r:id="rId7"/>
    <p:sldId id="383" r:id="rId8"/>
    <p:sldId id="384" r:id="rId9"/>
    <p:sldId id="386" r:id="rId10"/>
    <p:sldId id="385" r:id="rId11"/>
    <p:sldId id="387" r:id="rId12"/>
    <p:sldId id="388" r:id="rId13"/>
    <p:sldId id="389" r:id="rId14"/>
    <p:sldId id="390" r:id="rId15"/>
    <p:sldId id="402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400" r:id="rId25"/>
    <p:sldId id="336" r:id="rId26"/>
    <p:sldId id="403" r:id="rId27"/>
    <p:sldId id="349" r:id="rId28"/>
    <p:sldId id="401" r:id="rId29"/>
    <p:sldId id="404" r:id="rId30"/>
    <p:sldId id="405" r:id="rId3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4ADCBC-6BFF-0494-3879-E4A36FCB689E}" name="北野 さくら" initials="さ北" userId="S::sa-kitano@shinko-keirin.co.jp::d8d3dbd0-ab67-4329-a759-db211063114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紙本 拓也" initials="紙本" lastIdx="1" clrIdx="0">
    <p:extLst>
      <p:ext uri="{19B8F6BF-5375-455C-9EA6-DF929625EA0E}">
        <p15:presenceInfo xmlns:p15="http://schemas.microsoft.com/office/powerpoint/2012/main" userId="S-1-5-21-3178451276-2870524919-828692511-42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E7E"/>
    <a:srgbClr val="0091E0"/>
    <a:srgbClr val="A5A7A6"/>
    <a:srgbClr val="FFFDE4"/>
    <a:srgbClr val="28A2E5"/>
    <a:srgbClr val="FFFFCC"/>
    <a:srgbClr val="426298"/>
    <a:srgbClr val="284E89"/>
    <a:srgbClr val="0077C3"/>
    <a:srgbClr val="107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2" autoAdjust="0"/>
    <p:restoredTop sz="94676" autoAdjust="0"/>
  </p:normalViewPr>
  <p:slideViewPr>
    <p:cSldViewPr snapToGrid="0">
      <p:cViewPr>
        <p:scale>
          <a:sx n="75" d="100"/>
          <a:sy n="75" d="100"/>
        </p:scale>
        <p:origin x="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r">
              <a:defRPr sz="1300"/>
            </a:lvl1pPr>
          </a:lstStyle>
          <a:p>
            <a:fld id="{301A4783-7530-4355-9F25-081B61AD97B1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/>
            </a:lvl1pPr>
          </a:lstStyle>
          <a:p>
            <a:fld id="{1EFA4128-D88A-454C-B59A-7ED8C38511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7321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r">
              <a:defRPr sz="1300"/>
            </a:lvl1pPr>
          </a:lstStyle>
          <a:p>
            <a:fld id="{ADF55A73-E438-4208-BF63-4A50B1151D98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0" tIns="47845" rIns="95690" bIns="478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5690" tIns="47845" rIns="95690" bIns="4784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/>
            </a:lvl1pPr>
          </a:lstStyle>
          <a:p>
            <a:fld id="{BF550374-6F3F-4C40-927F-627EF3EA8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29528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49698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97E66-4D89-9978-7638-65A9A80AD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5689CA4-10A0-4D9B-2FC5-F4A5B0413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2F0A823-09B3-1226-2740-1AF3F8196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EAEA28-BC7B-2D2F-D16F-C2070DC1A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CBD2FAF9-5677-804D-BD0E-69E1EEB0D026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765476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30B54-CD44-A346-2C91-AAD33C494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AE2143-0458-B099-1A26-F4FE73186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C0C522-D82F-C776-096D-9E4845B7F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418725-C9AC-D9D3-7F66-DE3314A15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907A34C8-5A2B-A822-62FB-F035762F5E96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209069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AB2F3-EB72-FF6F-37A1-671894E78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BECD023-E009-77E4-2B7A-A7D0F8A33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84A7C94-A712-15B9-90AB-FFFB07340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B1B4AA-3BE0-9DF6-EF34-5E80C7F75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236E5548-2274-3A82-20AD-9FBF8FE9015E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992042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79833-9B43-1991-0E3A-584939B35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D2B0CD0-D7F5-FC42-0E53-FE97BA677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768A7F-E26F-C8AD-A9CF-5F690598D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E29377-2968-C8FE-CE49-2530E79EA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9F5919F0-0715-D2EF-B5F4-E7CF72D3DB76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081462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EC884-76D1-6B3E-A27E-0E924100F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A2A58BE-6F1A-E1CA-0079-EAEAA57DD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5ECC710-2B46-3794-3C00-37934B400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DC52AB-C6FD-CA2D-7525-F094BAE6E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8D0A73C2-A542-6837-7E93-F3961FEA5F6B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262768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10F18-ADBF-9C8A-776B-4283E0E8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BFE985C-42BB-8684-7FEA-3C89C1230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8E83CF9-1680-8F6E-19A7-748B0755C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F7FA6A-6117-F656-B4C6-EF361D701E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A538D635-4D49-EEB3-B6CF-F415B6BB33B6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578157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60284-EB22-5E85-8200-D4EA594EE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4972240-7BB2-4EA9-C891-317EFE36D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91D89CC-30F3-6515-C55F-B667EA2C7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DD1B00-6E15-965D-F191-30F9225B0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3779BDEE-E3D9-7C66-3E86-8468242B47A6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15130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295B2-E92E-F484-B297-F969A8384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3D0B4B-5C15-22A1-6C5B-A2192B204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740775-0E01-A9B9-09CC-DB7F18BF6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E5FCD1-4BC3-7B06-B674-D17F35E6A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B7CA656A-C7FE-8B3B-AD9B-37906D54FEA6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462905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E9546-1B11-1C86-170B-0FE20B453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C5BCAE-CFBB-8AA3-B32D-7D704BD80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42D95BE-8303-8649-6CB6-F885D0A30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5B7570-0D38-A1AF-7A14-71B090C984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14874108-EEB1-5892-361D-87531449F8C8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161075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48503-5FBE-B8EB-97A6-647065679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775412-F079-BFB5-55B9-671A568DE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C86FB1-DE34-E5C7-AAF0-777B065D9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0FC492-FCDF-DEE3-751B-965C1C4A2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57922D02-F149-E61A-BB2E-FB2424DC8BD3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0215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829470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6BF54-EC19-59CD-949D-6092F85CE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AD0C00-223E-CFBC-AB66-C0C830676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3C07379-5658-DB77-C51B-509425622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BC594A-7450-C498-77F3-AA0E04793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E457E618-2406-07D2-3880-5B08BF15DC77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825493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7D0F4-7EDC-F4AF-DF10-36CD2520C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1AB51E-D1B3-B1EE-9A87-F5FB0CF34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601BA8-648F-C2D0-8CBE-23E813969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5E8DE9-42C2-AEA8-0D5F-2ECF9D00B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75F53151-89FE-603C-7064-D10EB935D31F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556222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1EBF3-246E-77E9-EB32-10CD87CE2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2AA5E08-9575-581C-9299-9D2DD6ED9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F8BB92-D4EE-433C-BA21-83B5AD233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6FE8E1-0E60-C85D-20ED-ED2C0E4CE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F9388F31-1434-7A61-8838-B26412107590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929068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52384-4234-B9AE-0C18-83AF2BE2C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5D6C54C-A8F2-A573-EC9F-DEF1462B20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9EF5149-3161-143E-00FB-EEE2C24B5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CBCCF6-4831-6586-621A-5BE24D5E8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0976321D-5ADB-2C3C-2597-19E20A735076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682793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7F2AA-14D3-C8A8-EB46-0649093B4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8493DF6-6845-0193-4808-D23AC9820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9B9E45C-1412-2202-7784-4EECF0DC5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177F9F-0A6A-D749-A809-8DBBBE4177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1BBA260E-99FA-0831-A366-A1B078BB7A27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90843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76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58BBB-8C92-0D17-681C-8A8946A85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0A9B94-7CD7-8426-AFDF-36FDBFF12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8D3EDB-6F47-62BF-3594-5C234FD8F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79129F-2C24-0270-26E4-8360089D0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145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819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03C6D-66FD-C1E6-5DBC-BCAE37590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DAD44EF-F7E7-ECDE-B14D-FD97FAA70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010D91A-9768-F097-B961-EC68C3D81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913DE7-2CA5-64FC-A121-A820AE3AF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811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9E9CF-3641-322D-6DB3-21E5F35B8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EE7E3B6-E070-2737-38AA-B6C71D9F6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4A49D70-4DF0-C94D-2C80-7C681264F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F8B2B8-9724-B682-8E67-D074BFE78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02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E73F5-CF3D-EC0F-0BDA-8EF312DA3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91FF1CC-AB8C-454C-0174-203B67DD5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A610C2-D35F-E270-82A5-242D41441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ADEB38-C75C-BC57-5824-D3FC45D9D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CE851658-197C-CDCF-6F86-E36E57DD6162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663644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F7C09-8483-7B79-666B-5ABAF968E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8FC7DC7-F63F-420A-2A65-C322A0ACD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12E92BC-ADFF-CDC9-2D16-653353AFD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E8B2AD-0C3A-C62F-D192-DE107D086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04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3240A-A5BD-D119-534D-BD12E48CC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833BF3F-BC11-8B01-BFFF-05702C1AD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E277767-7D16-DE45-0480-764C5A264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040001-1E03-C12C-22E1-2A2F960B2B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F85A4E28-559D-0057-0C2B-01D2DCD3C9E9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66354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86685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8F6BD-E106-6B63-7028-10C5341A4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E55C6B-5A0D-701F-BFE3-2F8995B78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91DE0B-AA1A-E2BC-9F92-DF8D4C71E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500F59-B3E9-12E6-C711-056CC0B6F4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E02D4F08-768F-BAC9-7DCF-3CA4F5862809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19496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A01A6-B175-C2AA-5792-89DC20959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499FBF-2D5D-CEC3-AFBD-BD137973B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91262DD-10F7-7638-82DA-FACA5DC3D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6879B-2B5E-04EA-4662-21607A091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75CE4E50-7F4D-9F1B-8FB6-9D67940C15DC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895379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1B888-62D4-8C6C-DA14-6FD64FC7B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26F1E22-7D6A-EF46-44A0-4AF76C7998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84C58D-C951-7DCB-88DC-3262879EF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9FD932-B48B-6F7B-E388-7366C3400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F44D45A1-6B2E-D260-C962-773753970FE3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073027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EB670-C62B-200A-9B0D-7FFBBB86C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63AE206-C317-CEDC-74EC-94F083A53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0E05837-40EC-B790-CB65-E576B76AA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99E4F3-9D38-55E7-F7A8-9F9C53FC7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4A72B334-F0AF-BDD0-4172-5BAEC49D1118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06561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83684" y="647641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altLang="ja-JP" dirty="0"/>
              <a:t>/13</a:t>
            </a:r>
            <a:endParaRPr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5325FEF-E9D2-E449-BAD9-3DE1AF43F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" y="0"/>
            <a:ext cx="12183378" cy="6858000"/>
          </a:xfrm>
          <a:prstGeom prst="rect">
            <a:avLst/>
          </a:prstGeom>
        </p:spPr>
      </p:pic>
      <p:sp>
        <p:nvSpPr>
          <p:cNvPr id="9" name="フッター プレースホルダー 4">
            <a:extLst>
              <a:ext uri="{FF2B5EF4-FFF2-40B4-BE49-F238E27FC236}">
                <a16:creationId xmlns:a16="http://schemas.microsoft.com/office/drawing/2014/main" id="{990E31FC-128A-4C4B-8A0A-FD142772A0FC}"/>
              </a:ext>
            </a:extLst>
          </p:cNvPr>
          <p:cNvSpPr txBox="1">
            <a:spLocks/>
          </p:cNvSpPr>
          <p:nvPr userDrawn="1"/>
        </p:nvSpPr>
        <p:spPr>
          <a:xfrm>
            <a:off x="4038600" y="6476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© 2027  KEIRINKAN  ALL Rights Reserved.</a:t>
            </a:r>
            <a:endParaRPr lang="ja-JP" altLang="en-US" dirty="0"/>
          </a:p>
        </p:txBody>
      </p:sp>
      <p:sp>
        <p:nvSpPr>
          <p:cNvPr id="11" name="スライド番号プレースホルダー 7">
            <a:extLst>
              <a:ext uri="{FF2B5EF4-FFF2-40B4-BE49-F238E27FC236}">
                <a16:creationId xmlns:a16="http://schemas.microsoft.com/office/drawing/2014/main" id="{66FD2626-4FA3-45F9-B488-393A8F3D318A}"/>
              </a:ext>
            </a:extLst>
          </p:cNvPr>
          <p:cNvSpPr txBox="1">
            <a:spLocks/>
          </p:cNvSpPr>
          <p:nvPr userDrawn="1"/>
        </p:nvSpPr>
        <p:spPr>
          <a:xfrm>
            <a:off x="9141921" y="64599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CD00C0-C0A9-4E22-82A9-CD03270425B3}" type="slidenum">
              <a:rPr lang="ja-JP" altLang="en-US" sz="1600" smtClean="0"/>
              <a:pPr/>
              <a:t>‹#›</a:t>
            </a:fld>
            <a:r>
              <a:rPr lang="en-US" altLang="ja-JP" dirty="0"/>
              <a:t>/30</a:t>
            </a: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59B74B3-DC73-92A8-6EBE-E50D594C1FB9}"/>
              </a:ext>
            </a:extLst>
          </p:cNvPr>
          <p:cNvSpPr/>
          <p:nvPr userDrawn="1"/>
        </p:nvSpPr>
        <p:spPr>
          <a:xfrm>
            <a:off x="10176594" y="125758"/>
            <a:ext cx="156966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05553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476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E830F4-62B6-48CF-B300-3EA4B9B29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862" y="6476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DCD00C0-C0A9-4E22-82A9-CD03270425B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14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id="{6FD43913-9E1C-3F47-AF6F-22BE4A985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" y="0"/>
            <a:ext cx="12183378" cy="68580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407582" y="449534"/>
            <a:ext cx="3376478" cy="49694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Meiryo" panose="020B0604030504040204" pitchFamily="34" charset="-128"/>
                <a:ea typeface="Meiryo" panose="020B0604030504040204" pitchFamily="34" charset="-128"/>
              </a:rPr>
              <a:t>p.6~9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D2A40F5-AFA4-4B4C-AE81-463BD8EC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2027  KEIRINKAN  ALL Rights Reserved.</a:t>
            </a:r>
            <a:endParaRPr kumimoji="1" lang="ja-JP" altLang="en-US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51AD5B53-E529-544C-9366-7F8FF1C2F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455" y="1571049"/>
            <a:ext cx="12207144" cy="1328897"/>
          </a:xfrm>
        </p:spPr>
        <p:txBody>
          <a:bodyPr anchor="ctr">
            <a:normAutofit/>
          </a:bodyPr>
          <a:lstStyle/>
          <a:p>
            <a:pPr>
              <a:lnSpc>
                <a:spcPts val="8000"/>
              </a:lnSpc>
            </a:pP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章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固体の構造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881CD79-EC26-4D49-88EA-3796190621E2}"/>
              </a:ext>
            </a:extLst>
          </p:cNvPr>
          <p:cNvGrpSpPr/>
          <p:nvPr/>
        </p:nvGrpSpPr>
        <p:grpSpPr>
          <a:xfrm>
            <a:off x="4311" y="2985876"/>
            <a:ext cx="12183378" cy="2048456"/>
            <a:chOff x="4311" y="3053972"/>
            <a:chExt cx="12183378" cy="2048456"/>
          </a:xfrm>
        </p:grpSpPr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C2C1AC08-1A90-1E4B-B99B-49888E76312D}"/>
                </a:ext>
              </a:extLst>
            </p:cNvPr>
            <p:cNvSpPr/>
            <p:nvPr/>
          </p:nvSpPr>
          <p:spPr>
            <a:xfrm>
              <a:off x="1021404" y="3364030"/>
              <a:ext cx="2626468" cy="111382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サブタイトル 3">
              <a:extLst>
                <a:ext uri="{FF2B5EF4-FFF2-40B4-BE49-F238E27FC236}">
                  <a16:creationId xmlns:a16="http://schemas.microsoft.com/office/drawing/2014/main" id="{D363F3FC-B3EA-8141-8CAA-40B0A220152F}"/>
                </a:ext>
              </a:extLst>
            </p:cNvPr>
            <p:cNvSpPr txBox="1">
              <a:spLocks/>
            </p:cNvSpPr>
            <p:nvPr/>
          </p:nvSpPr>
          <p:spPr>
            <a:xfrm>
              <a:off x="4311" y="3053972"/>
              <a:ext cx="12183378" cy="2048456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第</a:t>
              </a:r>
              <a:r>
                <a:rPr lang="en-US" altLang="ja-JP" sz="6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lang="ja-JP" altLang="en-US" sz="6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節  </a:t>
              </a:r>
              <a:r>
                <a:rPr lang="ja-JP" altLang="en-US" sz="6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化学結合と結晶</a:t>
              </a:r>
              <a:r>
                <a:rPr lang="en-US" altLang="ja-JP" sz="6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_1</a:t>
              </a:r>
              <a:endParaRPr lang="ja-JP" altLang="en-US" sz="6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7" name="三角形 36">
            <a:extLst>
              <a:ext uri="{FF2B5EF4-FFF2-40B4-BE49-F238E27FC236}">
                <a16:creationId xmlns:a16="http://schemas.microsoft.com/office/drawing/2014/main" id="{C9C415E4-3EB5-744B-86AD-5540A1085D6D}"/>
              </a:ext>
            </a:extLst>
          </p:cNvPr>
          <p:cNvSpPr/>
          <p:nvPr/>
        </p:nvSpPr>
        <p:spPr>
          <a:xfrm rot="5400000">
            <a:off x="150693" y="528636"/>
            <a:ext cx="275917" cy="23786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EB32D26-9A31-804F-98E2-CEA740C5EF6A}"/>
              </a:ext>
            </a:extLst>
          </p:cNvPr>
          <p:cNvGrpSpPr/>
          <p:nvPr/>
        </p:nvGrpSpPr>
        <p:grpSpPr>
          <a:xfrm>
            <a:off x="2133600" y="1648471"/>
            <a:ext cx="7924800" cy="1263786"/>
            <a:chOff x="2133600" y="1648471"/>
            <a:chExt cx="7924800" cy="1263786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19C8ED45-007E-7443-9E65-EE44BA7FD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1648471"/>
              <a:ext cx="7924800" cy="3810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F99AA2F-3BAC-A84B-9DDF-A8DA51DC5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2874157"/>
              <a:ext cx="7924800" cy="38100"/>
            </a:xfrm>
            <a:prstGeom prst="rect">
              <a:avLst/>
            </a:prstGeom>
          </p:spPr>
        </p:pic>
      </p:grpSp>
      <p:sp>
        <p:nvSpPr>
          <p:cNvPr id="19" name="スライド番号プレースホルダー 6">
            <a:extLst>
              <a:ext uri="{FF2B5EF4-FFF2-40B4-BE49-F238E27FC236}">
                <a16:creationId xmlns:a16="http://schemas.microsoft.com/office/drawing/2014/main" id="{DEF8EADE-1582-9B44-8123-51158C3CF329}"/>
              </a:ext>
            </a:extLst>
          </p:cNvPr>
          <p:cNvSpPr txBox="1">
            <a:spLocks/>
          </p:cNvSpPr>
          <p:nvPr/>
        </p:nvSpPr>
        <p:spPr>
          <a:xfrm>
            <a:off x="11257953" y="6492875"/>
            <a:ext cx="941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1/30</a:t>
            </a:r>
            <a:endParaRPr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FC5DAC4-EA8A-C775-0B68-C3D65861055C}"/>
              </a:ext>
            </a:extLst>
          </p:cNvPr>
          <p:cNvSpPr/>
          <p:nvPr/>
        </p:nvSpPr>
        <p:spPr>
          <a:xfrm>
            <a:off x="10176594" y="125758"/>
            <a:ext cx="156966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96463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564D5-200A-611E-2C01-4E1839694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538D54E8-86F9-E4DA-4BCB-D69BAD4D3704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原子やイオンを結びつけている化学結合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(p.7)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D2120DDB-49E9-AAF0-26EA-E68C3D3C1823}"/>
              </a:ext>
            </a:extLst>
          </p:cNvPr>
          <p:cNvSpPr/>
          <p:nvPr/>
        </p:nvSpPr>
        <p:spPr>
          <a:xfrm flipV="1">
            <a:off x="-2" y="607514"/>
            <a:ext cx="357657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A0E5CD4-699E-381A-2D7B-6B787A93B94E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410D960-5BF2-847E-0026-4DB7D7BBEF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98FF81F-FCEA-9A31-5C3F-7286ACAF40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76780B4-CA5C-EC1E-2760-10E2C2DB1508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39E7627-1DA5-BCE3-9D79-66BFE61EC12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F65F2D63-8A02-0CEE-548D-1963005B36EB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0C26FBB5-DC5E-CCEA-1D0B-AFC09A30B68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EBBCCD20-1490-108C-5D9D-FE1DD3B56FFF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5620735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共有結合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92448A5C-7687-3D82-0E9B-29FFF2EF1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767" y="1326715"/>
            <a:ext cx="11094707" cy="3948059"/>
          </a:xfrm>
        </p:spPr>
        <p:txBody>
          <a:bodyPr anchor="t" anchorCtr="0">
            <a:noAutofit/>
          </a:bodyPr>
          <a:lstStyle/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・常温・常圧</a:t>
            </a:r>
            <a:r>
              <a:rPr lang="en-US" altLang="ja-JP" sz="3200" dirty="0">
                <a:latin typeface="+mn-ea"/>
              </a:rPr>
              <a:t>(25 ℃</a:t>
            </a:r>
            <a:r>
              <a:rPr lang="ja-JP" altLang="en-US" sz="3200" dirty="0">
                <a:latin typeface="+mn-ea"/>
              </a:rPr>
              <a:t>，</a:t>
            </a:r>
            <a:r>
              <a:rPr lang="en-US" altLang="ja-JP" sz="3200" dirty="0">
                <a:latin typeface="+mn-ea"/>
              </a:rPr>
              <a:t>1.013×10</a:t>
            </a:r>
            <a:r>
              <a:rPr lang="en-US" altLang="ja-JP" sz="3200" baseline="30000" dirty="0">
                <a:latin typeface="+mn-ea"/>
              </a:rPr>
              <a:t>5</a:t>
            </a:r>
            <a:r>
              <a:rPr lang="en-US" altLang="ja-JP" sz="3200" dirty="0">
                <a:latin typeface="+mn-ea"/>
              </a:rPr>
              <a:t> Pa)</a:t>
            </a:r>
            <a:r>
              <a:rPr lang="ja-JP" altLang="en-US" sz="3200" dirty="0">
                <a:latin typeface="+mn-ea"/>
              </a:rPr>
              <a:t>で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気体</a:t>
            </a:r>
            <a:r>
              <a:rPr lang="ja-JP" altLang="en-US" sz="3200" dirty="0">
                <a:latin typeface="+mn-ea"/>
              </a:rPr>
              <a:t>や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液体</a:t>
            </a:r>
            <a:r>
              <a:rPr lang="ja-JP" altLang="en-US" sz="3200" dirty="0">
                <a:latin typeface="+mn-ea"/>
              </a:rPr>
              <a:t>の状態を</a:t>
            </a:r>
            <a:endParaRPr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とる物質の多くは分子でできている。分子からなる物質</a:t>
            </a:r>
            <a:endParaRPr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には，ヨウ素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en-US" altLang="ja-JP" sz="3200" baseline="-25000" dirty="0">
                <a:latin typeface="+mn-ea"/>
              </a:rPr>
              <a:t>2</a:t>
            </a:r>
            <a:r>
              <a:rPr lang="ja-JP" altLang="en-US" sz="3200" dirty="0">
                <a:latin typeface="+mn-ea"/>
              </a:rPr>
              <a:t>のように，</a:t>
            </a:r>
            <a:endParaRPr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常温・常圧では固体だが</a:t>
            </a:r>
            <a:endParaRPr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　昇華</a:t>
            </a:r>
            <a:r>
              <a:rPr lang="ja-JP" altLang="en-US" sz="3200" dirty="0">
                <a:latin typeface="+mn-ea"/>
              </a:rPr>
              <a:t>しやすい物質もある。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064D0E7-913D-0805-1F58-DEE4389CBB08}"/>
              </a:ext>
            </a:extLst>
          </p:cNvPr>
          <p:cNvSpPr txBox="1"/>
          <p:nvPr/>
        </p:nvSpPr>
        <p:spPr>
          <a:xfrm>
            <a:off x="5497086" y="5783892"/>
            <a:ext cx="807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40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水素</a:t>
            </a:r>
            <a:endParaRPr lang="ja-JP" altLang="ja-JP" sz="2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BC83C39-10CD-93E9-A909-B9C542A4B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79" y="2667756"/>
            <a:ext cx="4933333" cy="299047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74267E-DF67-418C-953D-5A5335926D0D}"/>
              </a:ext>
            </a:extLst>
          </p:cNvPr>
          <p:cNvSpPr txBox="1"/>
          <p:nvPr/>
        </p:nvSpPr>
        <p:spPr>
          <a:xfrm>
            <a:off x="6304979" y="57891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分子からなる物質の例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183693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8614C-56AD-8BF4-84F9-9EF855037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69AB7A2F-F1C3-BC04-C124-3AE03C62171C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原子やイオンを結びつけている化学結合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(p.7)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CE91917D-8D90-9448-B5E7-E499FDB5BA26}"/>
              </a:ext>
            </a:extLst>
          </p:cNvPr>
          <p:cNvSpPr/>
          <p:nvPr/>
        </p:nvSpPr>
        <p:spPr>
          <a:xfrm flipV="1">
            <a:off x="-2" y="607514"/>
            <a:ext cx="357657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16E0922-1525-13FB-1504-613A2A0580F1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7866DCD5-195D-79F9-4157-D918346C641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474175A7-6E3A-DB3D-AC5C-CBCC24A4EB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401AD9B-BFD4-9860-C099-028204ADFC98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012D6AB2-2BA3-5A08-4315-7D9D7D1FFE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F5C778CD-B4AB-894C-973C-60A8BBFD0E60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838E72A1-2F06-5E99-E292-7B9BFDB1191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F782A22D-1F93-9159-90E7-941C73D1E9C6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5620735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共有結合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00DEC5BE-73C3-4894-0DA3-105EA22E2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8" y="1399445"/>
            <a:ext cx="11094707" cy="3948059"/>
          </a:xfrm>
        </p:spPr>
        <p:txBody>
          <a:bodyPr anchor="t" anchorCtr="0">
            <a:noAutofit/>
          </a:bodyPr>
          <a:lstStyle/>
          <a:p>
            <a:pPr marL="265113" indent="-265113" algn="just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・共有結合で結びついた物質の中には，ダイヤモンド</a:t>
            </a:r>
            <a:r>
              <a:rPr lang="en-US" altLang="ja-JP" sz="3200" dirty="0">
                <a:latin typeface="+mn-ea"/>
              </a:rPr>
              <a:t>C</a:t>
            </a:r>
            <a:r>
              <a:rPr lang="ja-JP" altLang="en-US" sz="3200" dirty="0">
                <a:latin typeface="+mn-ea"/>
              </a:rPr>
              <a:t>のように，分子をつくらず，多数の原子が次々と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共有結合だけで結びついた</a:t>
            </a:r>
            <a:r>
              <a:rPr lang="ja-JP" altLang="en-US" sz="3200" dirty="0">
                <a:latin typeface="+mn-ea"/>
              </a:rPr>
              <a:t>物質もある。</a:t>
            </a:r>
          </a:p>
        </p:txBody>
      </p:sp>
      <p:sp>
        <p:nvSpPr>
          <p:cNvPr id="3" name="角丸四角形 33">
            <a:extLst>
              <a:ext uri="{FF2B5EF4-FFF2-40B4-BE49-F238E27FC236}">
                <a16:creationId xmlns:a16="http://schemas.microsoft.com/office/drawing/2014/main" id="{582486BB-430A-ED62-1A5C-DCCCD7D538C7}"/>
              </a:ext>
            </a:extLst>
          </p:cNvPr>
          <p:cNvSpPr/>
          <p:nvPr/>
        </p:nvSpPr>
        <p:spPr>
          <a:xfrm>
            <a:off x="741896" y="4314452"/>
            <a:ext cx="10839797" cy="1283104"/>
          </a:xfrm>
          <a:prstGeom prst="roundRect">
            <a:avLst/>
          </a:prstGeom>
          <a:solidFill>
            <a:srgbClr val="FFFC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4CA3B98-C9EE-7766-FAC2-622E62AE119C}"/>
              </a:ext>
            </a:extLst>
          </p:cNvPr>
          <p:cNvSpPr/>
          <p:nvPr/>
        </p:nvSpPr>
        <p:spPr>
          <a:xfrm>
            <a:off x="1292100" y="4570773"/>
            <a:ext cx="9739389" cy="65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共有結合　</a:t>
            </a:r>
            <a:r>
              <a:rPr lang="ja-JP" altLang="en-US" sz="3200" dirty="0">
                <a:latin typeface="+mn-ea"/>
              </a:rPr>
              <a:t>原子間で価電子を共有する結合</a:t>
            </a:r>
            <a:endParaRPr lang="en-US" altLang="ja-JP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02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B7A90-D584-DA19-632E-E50193BF1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D1BED49D-1D73-C7BE-B786-363D270D7C33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原子やイオンを結びつけている化学結合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(p.7)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5D8B1AC8-6681-258E-2C69-C2995AED25E0}"/>
              </a:ext>
            </a:extLst>
          </p:cNvPr>
          <p:cNvSpPr/>
          <p:nvPr/>
        </p:nvSpPr>
        <p:spPr>
          <a:xfrm flipV="1">
            <a:off x="-2" y="607514"/>
            <a:ext cx="357657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198389B-2148-A10B-08DF-F8164BED97FB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6876CF2F-D627-A687-6F2D-40D8026717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0B671A2-55F0-F5E7-6893-9C5619BB69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E4C21DD-2EC1-8E96-29C4-DB01B483B00F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BC173CC-ECDF-24CD-4E36-69F7C95A01A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9F24A0DE-CE9A-ABAD-CE78-179B22E4D401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74A23777-8995-E7A9-07B5-29A38537997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E27C6D0E-A504-63BC-3CCE-3A2B6B8252EE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5620735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共有結合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CF6C9CE6-E7C5-B04A-3E78-34FB51458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8" y="1399445"/>
            <a:ext cx="11094707" cy="3948059"/>
          </a:xfrm>
        </p:spPr>
        <p:txBody>
          <a:bodyPr anchor="t" anchorCtr="0">
            <a:noAutofit/>
          </a:bodyPr>
          <a:lstStyle/>
          <a:p>
            <a:pPr marL="265113" indent="-265113" algn="just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・結合する</a:t>
            </a:r>
            <a:r>
              <a:rPr lang="en-US" altLang="ja-JP" sz="3200" dirty="0">
                <a:latin typeface="+mn-ea"/>
              </a:rPr>
              <a:t>2</a:t>
            </a:r>
            <a:r>
              <a:rPr lang="ja-JP" altLang="en-US" sz="3200" dirty="0">
                <a:latin typeface="+mn-ea"/>
              </a:rPr>
              <a:t>つの原子のうち片方の原子から，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非共有電子対</a:t>
            </a:r>
            <a:endParaRPr lang="en-US" altLang="ja-JP" sz="3200" b="1" dirty="0">
              <a:solidFill>
                <a:srgbClr val="FF0000"/>
              </a:solidFill>
              <a:latin typeface="+mn-ea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ja-JP" altLang="en-US" sz="3200" dirty="0">
                <a:latin typeface="+mn-ea"/>
              </a:rPr>
              <a:t>が一方的に提供されて，</a:t>
            </a:r>
            <a:r>
              <a:rPr lang="en-US" altLang="ja-JP" sz="3200" dirty="0">
                <a:latin typeface="+mn-ea"/>
              </a:rPr>
              <a:t>2</a:t>
            </a:r>
            <a:r>
              <a:rPr lang="ja-JP" altLang="en-US" sz="3200" dirty="0">
                <a:latin typeface="+mn-ea"/>
              </a:rPr>
              <a:t>つの原子間で共有する結合を</a:t>
            </a:r>
            <a:endParaRPr lang="en-US" altLang="ja-JP" sz="3200" dirty="0">
              <a:latin typeface="+mn-ea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配位結合</a:t>
            </a:r>
            <a:r>
              <a:rPr lang="ja-JP" altLang="en-US" sz="3200" dirty="0">
                <a:latin typeface="+mn-ea"/>
              </a:rPr>
              <a:t>という。できた結合は共有結合と区別でき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ない</a:t>
            </a:r>
            <a:r>
              <a:rPr lang="ja-JP" altLang="en-US" sz="3200" dirty="0"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7217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F4FE2-2EA2-8208-D6EC-E8450CCCD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92BDBC42-51FA-E18A-7CB9-70ACCBD3A687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原子やイオンを結びつけている化学結合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(p.8)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6AD68A91-5566-A477-ED11-9933C74FAF86}"/>
              </a:ext>
            </a:extLst>
          </p:cNvPr>
          <p:cNvSpPr/>
          <p:nvPr/>
        </p:nvSpPr>
        <p:spPr>
          <a:xfrm flipV="1">
            <a:off x="-2" y="607514"/>
            <a:ext cx="357657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66AE6A0-A580-CD1B-3C7C-C7B57852E310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65A79826-DD1C-E561-2B7F-955FE07CD1C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2051969-F820-8763-2569-82D6487B2C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9EB72EE-AC44-B4B2-3A5C-A655C2E6181F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3843DF3-0F00-E997-CF31-291479F8949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FA78C6B0-68C1-74CD-A8F7-B92A2E494ED0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F218CB49-66AB-73D4-89A3-1BAB0B93813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89C7AFC1-F76E-A034-DEC2-F6DBD4AFEDE0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5620735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分子の極性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44648F73-4ED8-1B10-D7C9-B176AC527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8" y="1399445"/>
            <a:ext cx="11094707" cy="3948059"/>
          </a:xfrm>
        </p:spPr>
        <p:txBody>
          <a:bodyPr anchor="t" anchorCtr="0">
            <a:noAutofit/>
          </a:bodyPr>
          <a:lstStyle/>
          <a:p>
            <a:pPr marL="265113" indent="-265113" algn="just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・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電気陰性度</a:t>
            </a:r>
            <a:r>
              <a:rPr lang="ja-JP" altLang="en-US" sz="3200" dirty="0">
                <a:latin typeface="+mn-ea"/>
              </a:rPr>
              <a:t>の異なる原子間の共有結合では，原子間で</a:t>
            </a:r>
            <a:endParaRPr lang="en-US" altLang="ja-JP" sz="3200" dirty="0">
              <a:latin typeface="+mn-ea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電荷の偏り</a:t>
            </a:r>
            <a:r>
              <a:rPr lang="ja-JP" altLang="en-US" sz="3200" dirty="0">
                <a:latin typeface="+mn-ea"/>
              </a:rPr>
              <a:t>が生じる。</a:t>
            </a:r>
            <a:endParaRPr lang="en-US" altLang="ja-JP" sz="3200" dirty="0">
              <a:latin typeface="+mn-ea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このとき，結合に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極性がある</a:t>
            </a:r>
            <a:r>
              <a:rPr lang="ja-JP" altLang="en-US" sz="3200" dirty="0">
                <a:latin typeface="+mn-ea"/>
              </a:rPr>
              <a:t>という。</a:t>
            </a:r>
          </a:p>
          <a:p>
            <a:pPr marL="265113" indent="-265113" algn="just">
              <a:lnSpc>
                <a:spcPct val="120000"/>
              </a:lnSpc>
            </a:pPr>
            <a:endParaRPr lang="ja-JP" altLang="en-US" sz="3200" dirty="0">
              <a:latin typeface="+mn-ea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5889910-D2E2-D545-2941-D575B3ED36A3}"/>
              </a:ext>
            </a:extLst>
          </p:cNvPr>
          <p:cNvGrpSpPr/>
          <p:nvPr/>
        </p:nvGrpSpPr>
        <p:grpSpPr>
          <a:xfrm>
            <a:off x="1248431" y="3686060"/>
            <a:ext cx="10152632" cy="2298051"/>
            <a:chOff x="6503580" y="2989680"/>
            <a:chExt cx="15559278" cy="4806902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AD0450D-89F3-73E0-C6CB-7A9D749DC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334981">
              <a:off x="6918882" y="2989680"/>
              <a:ext cx="845286" cy="457852"/>
            </a:xfrm>
            <a:prstGeom prst="rect">
              <a:avLst/>
            </a:prstGeom>
          </p:spPr>
        </p:pic>
        <p:sp>
          <p:nvSpPr>
            <p:cNvPr id="12" name="角丸四角形 8">
              <a:extLst>
                <a:ext uri="{FF2B5EF4-FFF2-40B4-BE49-F238E27FC236}">
                  <a16:creationId xmlns:a16="http://schemas.microsoft.com/office/drawing/2014/main" id="{2AB0CF49-6AB3-66DE-CE8A-0DF305F1AC24}"/>
                </a:ext>
              </a:extLst>
            </p:cNvPr>
            <p:cNvSpPr/>
            <p:nvPr/>
          </p:nvSpPr>
          <p:spPr>
            <a:xfrm>
              <a:off x="6503580" y="3367051"/>
              <a:ext cx="15364152" cy="4429531"/>
            </a:xfrm>
            <a:prstGeom prst="roundRect">
              <a:avLst>
                <a:gd name="adj" fmla="val 12845"/>
              </a:avLst>
            </a:prstGeom>
            <a:solidFill>
              <a:srgbClr val="FFF7EC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D8A00A7-9BB9-E1C3-3255-03097731AC97}"/>
                </a:ext>
              </a:extLst>
            </p:cNvPr>
            <p:cNvSpPr/>
            <p:nvPr/>
          </p:nvSpPr>
          <p:spPr>
            <a:xfrm>
              <a:off x="6552253" y="3573519"/>
              <a:ext cx="15510605" cy="3833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ja-JP" altLang="en-US" sz="3200" dirty="0">
                  <a:latin typeface="+mn-ea"/>
                </a:rPr>
                <a:t>電荷の偏りは，原子間の電気陰性度が異なるために</a:t>
              </a:r>
              <a:endParaRPr lang="en-US" altLang="ja-JP" sz="3200" dirty="0"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ja-JP" altLang="en-US" sz="3200" dirty="0">
                  <a:latin typeface="+mn-ea"/>
                </a:rPr>
                <a:t>生じる。</a:t>
              </a:r>
              <a:r>
                <a:rPr lang="ja-JP" altLang="en-US" sz="3200" b="1" dirty="0">
                  <a:solidFill>
                    <a:srgbClr val="FF0000"/>
                  </a:solidFill>
                  <a:latin typeface="+mn-ea"/>
                </a:rPr>
                <a:t>電気陰性度</a:t>
              </a:r>
              <a:r>
                <a:rPr lang="ja-JP" altLang="en-US" sz="3200" dirty="0">
                  <a:latin typeface="+mn-ea"/>
                </a:rPr>
                <a:t>の</a:t>
              </a:r>
              <a:r>
                <a:rPr lang="ja-JP" altLang="en-US" sz="3200" b="1" dirty="0">
                  <a:solidFill>
                    <a:srgbClr val="FF0000"/>
                  </a:solidFill>
                  <a:latin typeface="+mn-ea"/>
                </a:rPr>
                <a:t>差</a:t>
              </a:r>
              <a:r>
                <a:rPr lang="ja-JP" altLang="en-US" sz="3200" dirty="0">
                  <a:latin typeface="+mn-ea"/>
                </a:rPr>
                <a:t>が大きいほど，</a:t>
              </a:r>
              <a:r>
                <a:rPr lang="ja-JP" altLang="en-US" sz="3200" b="1" dirty="0">
                  <a:solidFill>
                    <a:srgbClr val="FF0000"/>
                  </a:solidFill>
                  <a:latin typeface="+mn-ea"/>
                </a:rPr>
                <a:t>極性</a:t>
              </a:r>
              <a:r>
                <a:rPr lang="ja-JP" altLang="en-US" sz="3200" dirty="0">
                  <a:latin typeface="+mn-ea"/>
                </a:rPr>
                <a:t>も大きくなる。</a:t>
              </a:r>
              <a:endParaRPr lang="en-US" altLang="ja-JP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611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7C38C-812C-053E-C660-604F5FD15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D6A225D6-83AF-AF59-BCB4-DFBBCFA1C90C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原子やイオンを結びつけている化学結合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(p.8)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AA3C9188-B196-370A-AD9C-94FDF1B43FA1}"/>
              </a:ext>
            </a:extLst>
          </p:cNvPr>
          <p:cNvSpPr/>
          <p:nvPr/>
        </p:nvSpPr>
        <p:spPr>
          <a:xfrm flipV="1">
            <a:off x="-2" y="607514"/>
            <a:ext cx="357657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CD4A11E-E632-B3F9-F20E-E73F25B45870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953ACB44-B2CD-2D4B-F83F-E1B7406671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2E7CC64D-CB5B-97E7-EA29-F20B9A5015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689869B-76FB-531B-2A51-BBD1134BE141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861B3536-1BFE-D1CD-5E2D-9FC75EB7217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E2263C20-2658-E17D-95F3-067A86583974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F0FE5F5D-E9D4-322B-A399-B05D818CA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42548D36-2A18-96EA-BC76-4D68F4805DF4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5620735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分子の極性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E536B205-9419-E9FF-71B1-2711B7A0F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8" y="1399445"/>
            <a:ext cx="11094707" cy="3948059"/>
          </a:xfrm>
        </p:spPr>
        <p:txBody>
          <a:bodyPr anchor="t" anchorCtr="0">
            <a:noAutofit/>
          </a:bodyPr>
          <a:lstStyle/>
          <a:p>
            <a:pPr marL="265113" indent="-265113" algn="just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・塩化水素</a:t>
            </a:r>
            <a:r>
              <a:rPr lang="en-US" altLang="ja-JP" sz="3200" dirty="0">
                <a:latin typeface="+mn-ea"/>
              </a:rPr>
              <a:t>HCl</a:t>
            </a:r>
            <a:r>
              <a:rPr lang="ja-JP" altLang="en-US" sz="3200" dirty="0">
                <a:latin typeface="+mn-ea"/>
              </a:rPr>
              <a:t>や水</a:t>
            </a:r>
            <a:r>
              <a:rPr lang="en-US" altLang="ja-JP" sz="3200" dirty="0">
                <a:latin typeface="+mn-ea"/>
              </a:rPr>
              <a:t>H</a:t>
            </a:r>
            <a:r>
              <a:rPr lang="en-US" altLang="ja-JP" sz="3200" baseline="-25000" dirty="0">
                <a:latin typeface="+mn-ea"/>
              </a:rPr>
              <a:t>2</a:t>
            </a:r>
            <a:r>
              <a:rPr lang="en-US" altLang="ja-JP" sz="3200" dirty="0">
                <a:latin typeface="+mn-ea"/>
              </a:rPr>
              <a:t>O</a:t>
            </a:r>
            <a:r>
              <a:rPr lang="ja-JP" altLang="en-US" sz="3200" dirty="0">
                <a:latin typeface="+mn-ea"/>
              </a:rPr>
              <a:t>のように分子内の結合に極性が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あり</a:t>
            </a:r>
            <a:r>
              <a:rPr lang="ja-JP" altLang="en-US" sz="3200" dirty="0">
                <a:latin typeface="+mn-ea"/>
              </a:rPr>
              <a:t>，</a:t>
            </a:r>
            <a:endParaRPr lang="en-US" altLang="ja-JP" sz="3200" dirty="0">
              <a:latin typeface="+mn-ea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その極性が分子全体として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打ち消されず</a:t>
            </a:r>
            <a:r>
              <a:rPr lang="ja-JP" altLang="en-US" sz="3200" dirty="0">
                <a:latin typeface="+mn-ea"/>
              </a:rPr>
              <a:t>，電荷の偏りが</a:t>
            </a:r>
            <a:endParaRPr lang="en-US" altLang="ja-JP" sz="3200" dirty="0">
              <a:latin typeface="+mn-ea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ある分子を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極性分子</a:t>
            </a:r>
            <a:r>
              <a:rPr lang="ja-JP" altLang="en-US" sz="3200" dirty="0">
                <a:latin typeface="+mn-ea"/>
              </a:rPr>
              <a:t>という。</a:t>
            </a:r>
          </a:p>
          <a:p>
            <a:pPr marL="265113" indent="-265113" algn="just">
              <a:lnSpc>
                <a:spcPct val="120000"/>
              </a:lnSpc>
            </a:pPr>
            <a:endParaRPr lang="ja-JP" altLang="en-US" sz="3200" dirty="0">
              <a:latin typeface="+mn-ea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BCEBA3D-F914-371C-9D2F-251F44ABCDA6}"/>
              </a:ext>
            </a:extLst>
          </p:cNvPr>
          <p:cNvGrpSpPr/>
          <p:nvPr/>
        </p:nvGrpSpPr>
        <p:grpSpPr>
          <a:xfrm>
            <a:off x="6197159" y="4672865"/>
            <a:ext cx="5174114" cy="1105030"/>
            <a:chOff x="6197159" y="4672865"/>
            <a:chExt cx="5174114" cy="1105030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70BED2E0-5E9B-2752-740E-34F7ECB3C127}"/>
                </a:ext>
              </a:extLst>
            </p:cNvPr>
            <p:cNvGrpSpPr/>
            <p:nvPr/>
          </p:nvGrpSpPr>
          <p:grpSpPr>
            <a:xfrm>
              <a:off x="6197159" y="4672865"/>
              <a:ext cx="5174114" cy="1105030"/>
              <a:chOff x="7009806" y="2432297"/>
              <a:chExt cx="7929518" cy="2311423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04A3354F-2B42-6D01-4014-066700D06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334981">
                <a:off x="7009806" y="3096925"/>
                <a:ext cx="845286" cy="457852"/>
              </a:xfrm>
              <a:prstGeom prst="rect">
                <a:avLst/>
              </a:prstGeom>
            </p:spPr>
          </p:pic>
          <p:sp>
            <p:nvSpPr>
              <p:cNvPr id="19" name="角丸四角形 8">
                <a:extLst>
                  <a:ext uri="{FF2B5EF4-FFF2-40B4-BE49-F238E27FC236}">
                    <a16:creationId xmlns:a16="http://schemas.microsoft.com/office/drawing/2014/main" id="{483FFB0A-2AD8-AFB6-31E5-90E4F1A52CAD}"/>
                  </a:ext>
                </a:extLst>
              </p:cNvPr>
              <p:cNvSpPr/>
              <p:nvPr/>
            </p:nvSpPr>
            <p:spPr>
              <a:xfrm>
                <a:off x="7583105" y="2432297"/>
                <a:ext cx="5585068" cy="2245457"/>
              </a:xfrm>
              <a:prstGeom prst="roundRect">
                <a:avLst>
                  <a:gd name="adj" fmla="val 12845"/>
                </a:avLst>
              </a:prstGeom>
              <a:solidFill>
                <a:srgbClr val="FFF7EC"/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DF0CB067-DE33-8965-79B7-4B17CE3D5BEB}"/>
                  </a:ext>
                </a:extLst>
              </p:cNvPr>
              <p:cNvSpPr/>
              <p:nvPr/>
            </p:nvSpPr>
            <p:spPr>
              <a:xfrm>
                <a:off x="7900791" y="2747987"/>
                <a:ext cx="7038533" cy="1995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altLang="ja-JP" sz="2800" b="1" dirty="0"/>
                  <a:t>δ</a:t>
                </a:r>
                <a:r>
                  <a:rPr lang="ja-JP" altLang="en-US" sz="2800" dirty="0"/>
                  <a:t>：＋や－をつけて</a:t>
                </a:r>
                <a:endParaRPr lang="en-US" altLang="ja-JP" sz="2800" dirty="0"/>
              </a:p>
              <a:p>
                <a:r>
                  <a:rPr lang="ja-JP" altLang="en-US" sz="2800" dirty="0"/>
                  <a:t>電荷の偏りを示す</a:t>
                </a:r>
              </a:p>
            </p:txBody>
          </p:sp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84D1991-6365-E3A2-6438-F25B8949B48C}"/>
                </a:ext>
              </a:extLst>
            </p:cNvPr>
            <p:cNvSpPr txBox="1"/>
            <p:nvPr/>
          </p:nvSpPr>
          <p:spPr>
            <a:xfrm>
              <a:off x="6746929" y="4672865"/>
              <a:ext cx="881237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3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デルタ</a:t>
              </a:r>
              <a:endParaRPr lang="ja-JP" altLang="en-US" sz="1300" dirty="0"/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6252E7B9-4AC5-EFBF-F533-81AB8A1C4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20" y="3455632"/>
            <a:ext cx="3921708" cy="29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722AA-1E7A-19EC-CDEF-2F340FD8B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799F77CF-7498-6D11-96E7-A2038F943E5F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原子やイオンを結びつけている化学結合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(p.8)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45FA5B76-BADE-F008-3637-0DD3A5A6F8D2}"/>
              </a:ext>
            </a:extLst>
          </p:cNvPr>
          <p:cNvSpPr/>
          <p:nvPr/>
        </p:nvSpPr>
        <p:spPr>
          <a:xfrm flipV="1">
            <a:off x="-2" y="607514"/>
            <a:ext cx="357657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7426E80-A03A-0B8B-645F-619FF56705D3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B6E734F1-25C5-7EA0-D692-1FB0AB839A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62387C6-DCA9-7313-4C65-8556A53869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7BA65B3-4970-2259-FD06-6C379B76462F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E8CBC1F-F3CC-7E77-EC7E-115B3CD0D8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EA18FC8D-B333-AA66-60BD-D795244CBF5B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29088DE-71AA-BB95-F699-72C2329B680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57709884-ABE3-CEBC-E4ED-A4F9AD785C8B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5620735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分子の極性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A64EF208-D7F5-6C74-0EC1-2EA837782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8" y="1399445"/>
            <a:ext cx="11094707" cy="3948059"/>
          </a:xfrm>
        </p:spPr>
        <p:txBody>
          <a:bodyPr anchor="t" anchorCtr="0">
            <a:noAutofit/>
          </a:bodyPr>
          <a:lstStyle/>
          <a:p>
            <a:pPr marL="265113" indent="-265113" algn="just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・水素</a:t>
            </a:r>
            <a:r>
              <a:rPr lang="en-US" altLang="ja-JP" sz="3200" dirty="0">
                <a:latin typeface="+mn-ea"/>
              </a:rPr>
              <a:t>H</a:t>
            </a:r>
            <a:r>
              <a:rPr lang="en-US" altLang="ja-JP" sz="3200" baseline="-25000" dirty="0">
                <a:latin typeface="+mn-ea"/>
              </a:rPr>
              <a:t>2</a:t>
            </a:r>
            <a:r>
              <a:rPr lang="ja-JP" altLang="en-US" sz="3200" dirty="0">
                <a:latin typeface="+mn-ea"/>
              </a:rPr>
              <a:t>のように分子内の結合に極性が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ない</a:t>
            </a:r>
            <a:r>
              <a:rPr lang="ja-JP" altLang="en-US" sz="3200" dirty="0">
                <a:latin typeface="+mn-ea"/>
              </a:rPr>
              <a:t>分子や，</a:t>
            </a:r>
            <a:endParaRPr lang="en-US" altLang="ja-JP" sz="3200" dirty="0">
              <a:latin typeface="+mn-ea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二酸化炭素</a:t>
            </a:r>
            <a:r>
              <a:rPr lang="en-US" altLang="ja-JP" sz="3200" dirty="0">
                <a:latin typeface="+mn-ea"/>
              </a:rPr>
              <a:t>CO</a:t>
            </a:r>
            <a:r>
              <a:rPr lang="en-US" altLang="ja-JP" sz="3200" baseline="-25000" dirty="0">
                <a:latin typeface="+mn-ea"/>
              </a:rPr>
              <a:t>2</a:t>
            </a:r>
            <a:r>
              <a:rPr lang="ja-JP" altLang="en-US" sz="3200" dirty="0">
                <a:latin typeface="+mn-ea"/>
              </a:rPr>
              <a:t>やメタン</a:t>
            </a:r>
            <a:r>
              <a:rPr lang="en-US" altLang="ja-JP" sz="3200" dirty="0">
                <a:latin typeface="+mn-ea"/>
              </a:rPr>
              <a:t>CH</a:t>
            </a:r>
            <a:r>
              <a:rPr lang="en-US" altLang="ja-JP" sz="3200" baseline="-25000" dirty="0">
                <a:latin typeface="+mn-ea"/>
              </a:rPr>
              <a:t>4</a:t>
            </a:r>
            <a:r>
              <a:rPr lang="ja-JP" altLang="en-US" sz="3200" dirty="0">
                <a:latin typeface="+mn-ea"/>
              </a:rPr>
              <a:t>のように結合の極性が</a:t>
            </a:r>
            <a:endParaRPr lang="en-US" altLang="ja-JP" sz="3200" dirty="0">
              <a:latin typeface="+mn-ea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</a:rPr>
              <a:t>　</a:t>
            </a:r>
            <a:r>
              <a:rPr lang="ja-JP" altLang="en-US" sz="3200" dirty="0">
                <a:latin typeface="+mn-ea"/>
              </a:rPr>
              <a:t>分子全体として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打ち消される</a:t>
            </a:r>
            <a:r>
              <a:rPr lang="ja-JP" altLang="en-US" sz="3200" dirty="0">
                <a:latin typeface="+mn-ea"/>
              </a:rPr>
              <a:t>分子を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無極性分子</a:t>
            </a:r>
            <a:r>
              <a:rPr lang="ja-JP" altLang="en-US" sz="3200" dirty="0">
                <a:latin typeface="+mn-ea"/>
              </a:rPr>
              <a:t>という。</a:t>
            </a:r>
          </a:p>
          <a:p>
            <a:pPr marL="265113" indent="-265113" algn="just">
              <a:lnSpc>
                <a:spcPct val="120000"/>
              </a:lnSpc>
            </a:pPr>
            <a:endParaRPr lang="ja-JP" altLang="en-US" sz="3200" dirty="0">
              <a:latin typeface="+mn-ea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B5389C5-6831-C67D-FD32-75905E063306}"/>
              </a:ext>
            </a:extLst>
          </p:cNvPr>
          <p:cNvGrpSpPr/>
          <p:nvPr/>
        </p:nvGrpSpPr>
        <p:grpSpPr>
          <a:xfrm>
            <a:off x="6197159" y="4672865"/>
            <a:ext cx="5174114" cy="1105030"/>
            <a:chOff x="6197159" y="4672865"/>
            <a:chExt cx="5174114" cy="1105030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2822E8FF-602F-0FD0-2AAE-CA1E4C8D78D9}"/>
                </a:ext>
              </a:extLst>
            </p:cNvPr>
            <p:cNvGrpSpPr/>
            <p:nvPr/>
          </p:nvGrpSpPr>
          <p:grpSpPr>
            <a:xfrm>
              <a:off x="6197159" y="4672865"/>
              <a:ext cx="5174114" cy="1105030"/>
              <a:chOff x="7009806" y="2432297"/>
              <a:chExt cx="7929518" cy="2311423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7934ECCC-C2EE-A7E1-7604-7812D276F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334981">
                <a:off x="7009806" y="3096925"/>
                <a:ext cx="845286" cy="457852"/>
              </a:xfrm>
              <a:prstGeom prst="rect">
                <a:avLst/>
              </a:prstGeom>
            </p:spPr>
          </p:pic>
          <p:sp>
            <p:nvSpPr>
              <p:cNvPr id="19" name="角丸四角形 8">
                <a:extLst>
                  <a:ext uri="{FF2B5EF4-FFF2-40B4-BE49-F238E27FC236}">
                    <a16:creationId xmlns:a16="http://schemas.microsoft.com/office/drawing/2014/main" id="{9189164C-6575-D0CF-4A7B-526FFBA4A0A4}"/>
                  </a:ext>
                </a:extLst>
              </p:cNvPr>
              <p:cNvSpPr/>
              <p:nvPr/>
            </p:nvSpPr>
            <p:spPr>
              <a:xfrm>
                <a:off x="7583105" y="2432297"/>
                <a:ext cx="5585068" cy="2245457"/>
              </a:xfrm>
              <a:prstGeom prst="roundRect">
                <a:avLst>
                  <a:gd name="adj" fmla="val 12845"/>
                </a:avLst>
              </a:prstGeom>
              <a:solidFill>
                <a:srgbClr val="FFF7EC"/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096D9319-4BE0-88CA-6E66-BD8E1BFF4B54}"/>
                  </a:ext>
                </a:extLst>
              </p:cNvPr>
              <p:cNvSpPr/>
              <p:nvPr/>
            </p:nvSpPr>
            <p:spPr>
              <a:xfrm>
                <a:off x="7900791" y="2747987"/>
                <a:ext cx="7038533" cy="1995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altLang="ja-JP" sz="2800" b="1" dirty="0"/>
                  <a:t>δ</a:t>
                </a:r>
                <a:r>
                  <a:rPr lang="ja-JP" altLang="en-US" sz="2800" dirty="0"/>
                  <a:t>：＋や－をつけて</a:t>
                </a:r>
                <a:endParaRPr lang="en-US" altLang="ja-JP" sz="2800" dirty="0"/>
              </a:p>
              <a:p>
                <a:r>
                  <a:rPr lang="ja-JP" altLang="en-US" sz="2800" dirty="0"/>
                  <a:t>電荷の偏りを示す</a:t>
                </a:r>
              </a:p>
            </p:txBody>
          </p:sp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1120DF4-FBA8-556F-78C5-D40F41BD8932}"/>
                </a:ext>
              </a:extLst>
            </p:cNvPr>
            <p:cNvSpPr txBox="1"/>
            <p:nvPr/>
          </p:nvSpPr>
          <p:spPr>
            <a:xfrm>
              <a:off x="6746929" y="4672865"/>
              <a:ext cx="881237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3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デルタ</a:t>
              </a:r>
              <a:endParaRPr lang="ja-JP" altLang="en-US" sz="1300" dirty="0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6AB08A6B-56F7-BB55-8A95-843F05FB1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948" y="3429000"/>
            <a:ext cx="4676190" cy="2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13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7ED30-E6A3-253B-316E-604EB57FD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4A8F9E4D-CB2F-7D40-A0D0-79C7F6849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302" y="3894720"/>
            <a:ext cx="4096329" cy="2282123"/>
          </a:xfrm>
          <a:prstGeom prst="rect">
            <a:avLst/>
          </a:prstGeom>
        </p:spPr>
      </p:pic>
      <p:sp>
        <p:nvSpPr>
          <p:cNvPr id="25" name="タイトル 1">
            <a:extLst>
              <a:ext uri="{FF2B5EF4-FFF2-40B4-BE49-F238E27FC236}">
                <a16:creationId xmlns:a16="http://schemas.microsoft.com/office/drawing/2014/main" id="{4C0B9FEB-1A9E-6192-942C-2418BE521C98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結晶とその種類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(p.8)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7CA4F81B-EE40-0D40-ADD7-A15B01E53949}"/>
              </a:ext>
            </a:extLst>
          </p:cNvPr>
          <p:cNvSpPr/>
          <p:nvPr/>
        </p:nvSpPr>
        <p:spPr>
          <a:xfrm flipV="1">
            <a:off x="-2" y="607512"/>
            <a:ext cx="447776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7389648-C433-85C2-F196-4B57641EDEBA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A8F92695-E084-013A-8F35-913DA53C429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4662057-C23D-DAFB-4972-298B9B55CC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33514BA-FCBB-1A6A-E230-15602BB4E121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53D59BEA-5D84-1023-4D43-75A711A188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E24267C8-B2B8-B6E0-0F9F-8F7322E229EC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B5E2783-9088-D363-0849-F7CEED8DBE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8643B8F8-1014-CF5B-C8BB-445B6ABE7130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5620735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結晶と単位格子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6291E608-0EBC-7865-F90A-177D6421C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084" y="1339501"/>
            <a:ext cx="11094707" cy="3948059"/>
          </a:xfrm>
        </p:spPr>
        <p:txBody>
          <a:bodyPr anchor="t" anchorCtr="0">
            <a:noAutofit/>
          </a:bodyPr>
          <a:lstStyle/>
          <a:p>
            <a:pPr marL="265113" indent="-265113" algn="just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・原子・分子・イオンなどの構成粒子が，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規則正しく</a:t>
            </a:r>
            <a:endParaRPr lang="en-US" altLang="ja-JP" sz="3200" b="1" dirty="0">
              <a:solidFill>
                <a:srgbClr val="FF0000"/>
              </a:solidFill>
              <a:latin typeface="+mn-ea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</a:rPr>
              <a:t>　</a:t>
            </a:r>
            <a:r>
              <a:rPr lang="ja-JP" altLang="en-US" sz="3200" dirty="0">
                <a:latin typeface="+mn-ea"/>
              </a:rPr>
              <a:t>繰り返して配列している固体を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結晶</a:t>
            </a:r>
            <a:r>
              <a:rPr lang="ja-JP" altLang="en-US" sz="3200" dirty="0">
                <a:latin typeface="+mn-ea"/>
              </a:rPr>
              <a:t>という。</a:t>
            </a:r>
            <a:endParaRPr lang="en-US" altLang="ja-JP" sz="3200" dirty="0">
              <a:latin typeface="+mn-ea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その配列の仕方を結晶構造といい，</a:t>
            </a:r>
            <a:endParaRPr lang="en-US" altLang="ja-JP" sz="3200" dirty="0">
              <a:latin typeface="+mn-ea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結晶構造の繰り返し単位を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単位格子</a:t>
            </a:r>
            <a:r>
              <a:rPr lang="ja-JP" altLang="en-US" sz="3200" dirty="0">
                <a:latin typeface="+mn-ea"/>
              </a:rPr>
              <a:t>という。</a:t>
            </a:r>
          </a:p>
          <a:p>
            <a:pPr marL="265113" indent="-265113" algn="just">
              <a:lnSpc>
                <a:spcPct val="120000"/>
              </a:lnSpc>
            </a:pPr>
            <a:endParaRPr lang="ja-JP" altLang="en-US" sz="3200" dirty="0">
              <a:latin typeface="+mn-ea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C2C79F9-95DA-4A7D-02AD-31D7BE1FF2C6}"/>
              </a:ext>
            </a:extLst>
          </p:cNvPr>
          <p:cNvGrpSpPr/>
          <p:nvPr/>
        </p:nvGrpSpPr>
        <p:grpSpPr>
          <a:xfrm>
            <a:off x="7376463" y="4206442"/>
            <a:ext cx="4547332" cy="1377560"/>
            <a:chOff x="4558511" y="4487221"/>
            <a:chExt cx="4547332" cy="1377560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4470CD39-6E5F-3020-248B-79DEC447F619}"/>
                </a:ext>
              </a:extLst>
            </p:cNvPr>
            <p:cNvGrpSpPr/>
            <p:nvPr/>
          </p:nvGrpSpPr>
          <p:grpSpPr>
            <a:xfrm>
              <a:off x="4558511" y="4487221"/>
              <a:ext cx="4373453" cy="1377560"/>
              <a:chOff x="8295992" y="96463"/>
              <a:chExt cx="3828634" cy="1750509"/>
            </a:xfrm>
          </p:grpSpPr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AA7D8C95-7C84-F578-4E9E-5AF2D0234661}"/>
                  </a:ext>
                </a:extLst>
              </p:cNvPr>
              <p:cNvGrpSpPr/>
              <p:nvPr/>
            </p:nvGrpSpPr>
            <p:grpSpPr>
              <a:xfrm rot="10800000">
                <a:off x="8295992" y="96463"/>
                <a:ext cx="3828633" cy="1750509"/>
                <a:chOff x="4409770" y="4513196"/>
                <a:chExt cx="3828633" cy="1750509"/>
              </a:xfrm>
            </p:grpSpPr>
            <p:sp>
              <p:nvSpPr>
                <p:cNvPr id="22" name="角丸四角形 18">
                  <a:extLst>
                    <a:ext uri="{FF2B5EF4-FFF2-40B4-BE49-F238E27FC236}">
                      <a16:creationId xmlns:a16="http://schemas.microsoft.com/office/drawing/2014/main" id="{80F5E078-DF99-1923-C06B-636D39BA90F2}"/>
                    </a:ext>
                  </a:extLst>
                </p:cNvPr>
                <p:cNvSpPr/>
                <p:nvPr/>
              </p:nvSpPr>
              <p:spPr>
                <a:xfrm>
                  <a:off x="4409770" y="4859298"/>
                  <a:ext cx="3828633" cy="1404407"/>
                </a:xfrm>
                <a:prstGeom prst="roundRect">
                  <a:avLst>
                    <a:gd name="adj" fmla="val 15257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3" name="直角三角形 22">
                  <a:extLst>
                    <a:ext uri="{FF2B5EF4-FFF2-40B4-BE49-F238E27FC236}">
                      <a16:creationId xmlns:a16="http://schemas.microsoft.com/office/drawing/2014/main" id="{65CEFFEF-CD00-F5D4-1C58-D087A8A4AC72}"/>
                    </a:ext>
                  </a:extLst>
                </p:cNvPr>
                <p:cNvSpPr/>
                <p:nvPr/>
              </p:nvSpPr>
              <p:spPr>
                <a:xfrm rot="17255388">
                  <a:off x="7732636" y="4629423"/>
                  <a:ext cx="442435" cy="209981"/>
                </a:xfrm>
                <a:prstGeom prst="rtTriangl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 dirty="0"/>
                </a:p>
              </p:txBody>
            </p:sp>
          </p:grp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4071CF3A-9CF4-8735-B397-DCEA7D67D274}"/>
                  </a:ext>
                </a:extLst>
              </p:cNvPr>
              <p:cNvSpPr/>
              <p:nvPr/>
            </p:nvSpPr>
            <p:spPr>
              <a:xfrm>
                <a:off x="8975026" y="204619"/>
                <a:ext cx="3149600" cy="612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ja-JP" altLang="en-US" sz="3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9D50955-6027-501C-76F2-4B1591292433}"/>
                </a:ext>
              </a:extLst>
            </p:cNvPr>
            <p:cNvSpPr/>
            <p:nvPr/>
          </p:nvSpPr>
          <p:spPr>
            <a:xfrm>
              <a:off x="4732391" y="4532668"/>
              <a:ext cx="4373452" cy="954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ja-JP" altLang="en-US" sz="2400" b="1" dirty="0">
                  <a:solidFill>
                    <a:srgbClr val="FF0000"/>
                  </a:solidFill>
                  <a:latin typeface="+mn-ea"/>
                </a:rPr>
                <a:t>単位格子</a:t>
              </a:r>
              <a:r>
                <a:rPr lang="ja-JP" altLang="en-US" sz="2400" dirty="0">
                  <a:latin typeface="+mn-ea"/>
                </a:rPr>
                <a:t>は向かい合った面が</a:t>
              </a:r>
              <a:endParaRPr lang="en-US" altLang="ja-JP" sz="2400" dirty="0"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ja-JP" sz="2400" dirty="0">
                  <a:latin typeface="+mn-ea"/>
                </a:rPr>
                <a:t>3</a:t>
              </a:r>
              <a:r>
                <a:rPr lang="ja-JP" altLang="en-US" sz="2400" dirty="0">
                  <a:latin typeface="+mn-ea"/>
                </a:rPr>
                <a:t>組とも平行な</a:t>
              </a:r>
              <a:r>
                <a:rPr lang="ja-JP" altLang="en-US" sz="2400" b="1" dirty="0">
                  <a:solidFill>
                    <a:srgbClr val="FF0000"/>
                  </a:solidFill>
                  <a:latin typeface="+mn-ea"/>
                </a:rPr>
                <a:t>平行六面体</a:t>
              </a:r>
              <a:endParaRPr lang="en-US" altLang="ja-JP" sz="24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63F1619-0185-4997-BF21-C10D338C5C05}"/>
              </a:ext>
            </a:extLst>
          </p:cNvPr>
          <p:cNvSpPr txBox="1"/>
          <p:nvPr/>
        </p:nvSpPr>
        <p:spPr>
          <a:xfrm>
            <a:off x="3901144" y="612625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結晶と単位格子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387672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D5E1-A408-7FA9-9930-259B0446A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F5FD9BFC-F227-94AE-46C6-E14839B9A1B1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結晶とその種類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(p.8)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83DCCD2F-9C10-7EFD-E4FC-1A497E6C23E7}"/>
              </a:ext>
            </a:extLst>
          </p:cNvPr>
          <p:cNvSpPr/>
          <p:nvPr/>
        </p:nvSpPr>
        <p:spPr>
          <a:xfrm flipV="1">
            <a:off x="-2" y="607512"/>
            <a:ext cx="447776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B360CDF-CDFC-5DB5-952C-9B48862A8D45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E0A1A61B-A080-F32B-49AA-F20C25082C4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70C04E5-64FB-636C-43C3-BE9CB8AF09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D4AC722-2204-C521-C0D0-385AE6EFF593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E3244E3F-3F4B-ACCE-6C98-5A9D2CEB71B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1BBA5141-3625-2BFB-66A9-60D96B979805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E777781-6CD8-BD41-3FF8-247ED5A828B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4D05E385-D434-F95A-C1E9-1095C7435173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5620735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結晶と単位格子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ACCEEB9F-FAC5-FE74-58B9-02A6F995A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8" y="1399445"/>
            <a:ext cx="11094707" cy="3948059"/>
          </a:xfrm>
        </p:spPr>
        <p:txBody>
          <a:bodyPr anchor="t" anchorCtr="0">
            <a:noAutofit/>
          </a:bodyPr>
          <a:lstStyle/>
          <a:p>
            <a:pPr marL="265113" indent="-265113" algn="just">
              <a:lnSpc>
                <a:spcPct val="120000"/>
              </a:lnSpc>
              <a:spcBef>
                <a:spcPts val="1200"/>
              </a:spcBef>
            </a:pPr>
            <a:r>
              <a:rPr lang="ja-JP" altLang="en-US" sz="3200" dirty="0">
                <a:latin typeface="+mn-ea"/>
              </a:rPr>
              <a:t>・結晶中の</a:t>
            </a:r>
            <a:r>
              <a:rPr lang="en-US" altLang="ja-JP" sz="3200" dirty="0">
                <a:latin typeface="+mn-ea"/>
              </a:rPr>
              <a:t>1</a:t>
            </a:r>
            <a:r>
              <a:rPr lang="ja-JP" altLang="en-US" sz="3200" dirty="0">
                <a:latin typeface="+mn-ea"/>
              </a:rPr>
              <a:t>個の粒子に着目して，その粒子から最も近い</a:t>
            </a:r>
            <a:endParaRPr lang="en-US" altLang="ja-JP" sz="3200" dirty="0">
              <a:latin typeface="+mn-ea"/>
            </a:endParaRPr>
          </a:p>
          <a:p>
            <a:pPr marL="265113" indent="-265113" algn="just">
              <a:lnSpc>
                <a:spcPct val="120000"/>
              </a:lnSpc>
              <a:spcBef>
                <a:spcPts val="1200"/>
              </a:spcBef>
            </a:pPr>
            <a:r>
              <a:rPr lang="ja-JP" altLang="en-US" sz="3200" dirty="0">
                <a:latin typeface="+mn-ea"/>
              </a:rPr>
              <a:t>　ところに位置しているほかの粒子の数を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配位数</a:t>
            </a:r>
            <a:r>
              <a:rPr lang="ja-JP" altLang="en-US" sz="3200" dirty="0">
                <a:latin typeface="+mn-ea"/>
              </a:rPr>
              <a:t>という。</a:t>
            </a:r>
          </a:p>
          <a:p>
            <a:pPr marL="265113" indent="-265113" algn="just">
              <a:lnSpc>
                <a:spcPct val="120000"/>
              </a:lnSpc>
            </a:pPr>
            <a:endParaRPr lang="ja-JP" altLang="en-US" sz="3200" dirty="0">
              <a:latin typeface="+mn-ea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368FA42-BF19-2B02-E613-BE62008B8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47" y="2983100"/>
            <a:ext cx="4961905" cy="3000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9D4F96D-C632-4F8D-BDE7-1A5D75662834}"/>
              </a:ext>
            </a:extLst>
          </p:cNvPr>
          <p:cNvSpPr txBox="1"/>
          <p:nvPr/>
        </p:nvSpPr>
        <p:spPr>
          <a:xfrm>
            <a:off x="4067994" y="598127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結晶の配位数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391989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1D2D4-50D7-4785-B0A3-081E6195A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026FA4D0-B425-DC53-7711-22A421A83A39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結晶とその種類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(p.9)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639AB74F-40A0-4D42-E5B6-B82FC1A8E59B}"/>
              </a:ext>
            </a:extLst>
          </p:cNvPr>
          <p:cNvSpPr/>
          <p:nvPr/>
        </p:nvSpPr>
        <p:spPr>
          <a:xfrm flipV="1">
            <a:off x="-1" y="607511"/>
            <a:ext cx="3483982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D173DE2-5DF1-19A2-0EA2-984BBECBF4D0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8473E715-BE79-04C6-89C2-7A86162F672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EB83AB57-0894-52B6-36C8-29D0F1347BA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496864E-50B0-1D8E-5786-787B505C8C1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5094D43-F2F8-8E32-85F5-45674394D08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31E5E276-9249-7E90-7632-3DEEF0927A81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FAD4256-3FF2-8267-60E7-BEF3D48A6D4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AEB7D328-4F00-9AE6-DE6F-AE2411B43F8F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3620531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結晶の種類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33170FA3-CF29-F3F1-E4E0-0013EFD6F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8" y="1399445"/>
            <a:ext cx="11094707" cy="3948059"/>
          </a:xfrm>
        </p:spPr>
        <p:txBody>
          <a:bodyPr anchor="t" anchorCtr="0">
            <a:noAutofit/>
          </a:bodyPr>
          <a:lstStyle/>
          <a:p>
            <a:pPr marL="266700" indent="-266700" algn="just">
              <a:lnSpc>
                <a:spcPct val="120000"/>
              </a:lnSpc>
            </a:pPr>
            <a:r>
              <a:rPr lang="ja-JP" altLang="ja-JP" sz="3200" dirty="0">
                <a:latin typeface="+mn-ea"/>
                <a:cs typeface="UDShinGoPro-Regular-90pv-RKSJ-H"/>
              </a:rPr>
              <a:t>・結晶は，構成粒子の種類とその結びつき方によって，</a:t>
            </a:r>
            <a:endParaRPr lang="en-US" altLang="ja-JP" sz="3200" dirty="0">
              <a:latin typeface="+mn-ea"/>
              <a:cs typeface="UDShinGoPro-Regular-90pv-RKSJ-H"/>
            </a:endParaRPr>
          </a:p>
          <a:p>
            <a:pPr marL="266700" indent="-266700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  <a:cs typeface="UDShinGoPro-Regular-90pv-RKSJ-H"/>
              </a:rPr>
              <a:t>　</a:t>
            </a:r>
            <a:r>
              <a:rPr lang="ja-JP" altLang="ja-JP" sz="3200" b="1" dirty="0">
                <a:solidFill>
                  <a:srgbClr val="FF0000"/>
                </a:solidFill>
                <a:latin typeface="+mn-ea"/>
                <a:cs typeface="UDShinGoPro-Regular-90pv-RKSJ-H"/>
              </a:rPr>
              <a:t>金属結晶</a:t>
            </a:r>
            <a:r>
              <a:rPr lang="ja-JP" altLang="ja-JP" sz="3200" dirty="0">
                <a:latin typeface="+mn-ea"/>
                <a:cs typeface="UDShinGoPro-Regular-90pv-RKSJ-H"/>
              </a:rPr>
              <a:t>，</a:t>
            </a:r>
            <a:r>
              <a:rPr lang="ja-JP" altLang="ja-JP" sz="3200" b="1" dirty="0">
                <a:solidFill>
                  <a:srgbClr val="FF0000"/>
                </a:solidFill>
                <a:latin typeface="+mn-ea"/>
                <a:cs typeface="UDShinGoPro-Regular-90pv-RKSJ-H"/>
              </a:rPr>
              <a:t>イオン結晶</a:t>
            </a:r>
            <a:r>
              <a:rPr lang="ja-JP" altLang="ja-JP" sz="3200" dirty="0">
                <a:latin typeface="+mn-ea"/>
                <a:cs typeface="UDShinGoPro-Regular-90pv-RKSJ-H"/>
              </a:rPr>
              <a:t>，</a:t>
            </a:r>
            <a:r>
              <a:rPr lang="ja-JP" altLang="ja-JP" sz="3200" b="1" dirty="0">
                <a:solidFill>
                  <a:srgbClr val="FF0000"/>
                </a:solidFill>
                <a:latin typeface="+mn-ea"/>
                <a:cs typeface="UDShinGoPro-Regular-90pv-RKSJ-H"/>
              </a:rPr>
              <a:t>分子結晶</a:t>
            </a:r>
            <a:r>
              <a:rPr lang="ja-JP" altLang="ja-JP" sz="3200" dirty="0">
                <a:latin typeface="+mn-ea"/>
                <a:cs typeface="UDShinGoPro-Regular-90pv-RKSJ-H"/>
              </a:rPr>
              <a:t>，</a:t>
            </a:r>
            <a:r>
              <a:rPr lang="ja-JP" altLang="ja-JP" sz="3200" b="1" dirty="0">
                <a:solidFill>
                  <a:srgbClr val="FF0000"/>
                </a:solidFill>
                <a:latin typeface="+mn-ea"/>
                <a:cs typeface="UDShinGoPro-Regular-90pv-RKSJ-H"/>
              </a:rPr>
              <a:t>共有結合結晶</a:t>
            </a:r>
            <a:r>
              <a:rPr lang="ja-JP" altLang="ja-JP" sz="3200" dirty="0">
                <a:latin typeface="+mn-ea"/>
                <a:cs typeface="UDShinGoPro-Regular-90pv-RKSJ-H"/>
              </a:rPr>
              <a:t>の</a:t>
            </a:r>
            <a:endParaRPr lang="en-US" altLang="ja-JP" sz="3200" dirty="0">
              <a:latin typeface="+mn-ea"/>
              <a:cs typeface="UDShinGoPro-Regular-90pv-RKSJ-H"/>
            </a:endParaRPr>
          </a:p>
          <a:p>
            <a:pPr marL="266700" indent="-266700" algn="just">
              <a:lnSpc>
                <a:spcPct val="120000"/>
              </a:lnSpc>
            </a:pPr>
            <a:r>
              <a:rPr lang="ja-JP" altLang="en-US" sz="3200" dirty="0">
                <a:latin typeface="+mn-ea"/>
                <a:cs typeface="UDShinGoPro-Regular-90pv-RKSJ-H"/>
              </a:rPr>
              <a:t>　</a:t>
            </a:r>
            <a:r>
              <a:rPr lang="en-US" altLang="ja-JP" sz="3200" dirty="0">
                <a:latin typeface="+mn-ea"/>
                <a:cs typeface="UDShinGoPro-Regular-90pv-RKSJ-H"/>
              </a:rPr>
              <a:t>4</a:t>
            </a:r>
            <a:r>
              <a:rPr lang="ja-JP" altLang="ja-JP" sz="3200" dirty="0">
                <a:latin typeface="+mn-ea"/>
                <a:cs typeface="UDShinGoPro-Regular-90pv-RKSJ-H"/>
              </a:rPr>
              <a:t>種類に大別される。</a:t>
            </a:r>
            <a:endParaRPr lang="en-US" altLang="ja-JP" sz="3200" dirty="0">
              <a:latin typeface="+mn-ea"/>
              <a:cs typeface="UDShinGoPro-Regular-90pv-RKSJ-H"/>
            </a:endParaRPr>
          </a:p>
          <a:p>
            <a:pPr marL="265113" indent="-265113" algn="just">
              <a:lnSpc>
                <a:spcPct val="120000"/>
              </a:lnSpc>
            </a:pPr>
            <a:endParaRPr lang="ja-JP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70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6BF4E-E4C5-06A9-035A-ABBF81DA5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C402742-586E-3AD7-2068-7C8A4CB107C6}"/>
              </a:ext>
            </a:extLst>
          </p:cNvPr>
          <p:cNvSpPr/>
          <p:nvPr/>
        </p:nvSpPr>
        <p:spPr>
          <a:xfrm>
            <a:off x="5521120" y="4220351"/>
            <a:ext cx="2095021" cy="768338"/>
          </a:xfrm>
          <a:prstGeom prst="rect">
            <a:avLst/>
          </a:prstGeom>
          <a:solidFill>
            <a:srgbClr val="F4D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E6B7524-2622-F88C-AD18-1C5E233413AB}"/>
              </a:ext>
            </a:extLst>
          </p:cNvPr>
          <p:cNvSpPr/>
          <p:nvPr/>
        </p:nvSpPr>
        <p:spPr>
          <a:xfrm>
            <a:off x="9666511" y="1399442"/>
            <a:ext cx="1699828" cy="602976"/>
          </a:xfrm>
          <a:prstGeom prst="rect">
            <a:avLst/>
          </a:prstGeom>
          <a:solidFill>
            <a:srgbClr val="E69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D5C2F249-F1D9-E5C5-489D-B5369AFEBA8F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結晶とその種類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(p.9)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8AA2B004-34C2-CA3B-E6BD-5E5B5491B002}"/>
              </a:ext>
            </a:extLst>
          </p:cNvPr>
          <p:cNvSpPr/>
          <p:nvPr/>
        </p:nvSpPr>
        <p:spPr>
          <a:xfrm flipV="1">
            <a:off x="-1" y="607511"/>
            <a:ext cx="3483982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AFF8960-8935-F44D-C95A-42689D704D79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AA4F0D4-2C72-2959-421A-51A985C88D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ABED392-E8D2-72CC-284A-FCDDFC8416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AF9CEE1-44C8-E6A0-513B-3974D579C1E2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5FD2104F-41FE-C2B5-9FB1-9DE5B4A763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C6C3A1F9-B31B-CEA1-593F-A8C26D166035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F1CCA6CE-448B-EA26-7DF6-50800EA6B63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F15976E4-BB07-84E4-4501-2ABE6B492E6D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3620531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結晶の種類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96F2F848-1C76-6B7F-3DD3-B4001CA4B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8" y="1399445"/>
            <a:ext cx="11094707" cy="4515218"/>
          </a:xfrm>
        </p:spPr>
        <p:txBody>
          <a:bodyPr anchor="t" anchorCtr="0">
            <a:noAutofit/>
          </a:bodyPr>
          <a:lstStyle/>
          <a:p>
            <a:pPr marL="266700" indent="-266700" algn="just">
              <a:lnSpc>
                <a:spcPct val="120000"/>
              </a:lnSpc>
            </a:pPr>
            <a:r>
              <a:rPr lang="ja-JP" altLang="ja-JP" sz="3200" dirty="0">
                <a:latin typeface="+mn-ea"/>
                <a:cs typeface="UDShinGoPro-Regular-90pv-RKSJ-H"/>
              </a:rPr>
              <a:t>・金属結晶</a:t>
            </a:r>
            <a:r>
              <a:rPr lang="en-US" altLang="ja-JP" sz="3200" dirty="0">
                <a:latin typeface="+mn-ea"/>
                <a:cs typeface="UDShinGoPro-Regular-90pv-RKSJ-H"/>
              </a:rPr>
              <a:t>……</a:t>
            </a:r>
            <a:r>
              <a:rPr lang="ja-JP" altLang="ja-JP" sz="3200" dirty="0">
                <a:latin typeface="+mn-ea"/>
                <a:cs typeface="UDShinGoPro-Regular-90pv-RKSJ-H"/>
              </a:rPr>
              <a:t>銅</a:t>
            </a:r>
            <a:r>
              <a:rPr lang="en-US" altLang="ja-JP" sz="3200" dirty="0">
                <a:latin typeface="+mn-ea"/>
                <a:cs typeface="UDShinGoPro-Regular-90pv-RKSJ-H"/>
              </a:rPr>
              <a:t>Cu</a:t>
            </a:r>
            <a:r>
              <a:rPr lang="ja-JP" altLang="ja-JP" sz="3200" dirty="0">
                <a:latin typeface="+mn-ea"/>
                <a:cs typeface="UDShinGoPro-Regular-90pv-RKSJ-H"/>
              </a:rPr>
              <a:t>など金属元素の原子が多数，</a:t>
            </a:r>
            <a:r>
              <a:rPr lang="ja-JP" altLang="ja-JP" sz="3200" b="1" dirty="0">
                <a:solidFill>
                  <a:srgbClr val="FF0000"/>
                </a:solidFill>
                <a:latin typeface="+mn-ea"/>
                <a:cs typeface="UDShinGoPro-Regular-90pv-RKSJ-H"/>
              </a:rPr>
              <a:t>金属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  <a:cs typeface="UDShinGoPro-Regular-90pv-RKSJ-H"/>
              </a:rPr>
              <a:t>結合</a:t>
            </a:r>
            <a:endParaRPr lang="en-US" altLang="ja-JP" sz="3200" b="1" dirty="0">
              <a:solidFill>
                <a:srgbClr val="FF0000"/>
              </a:solidFill>
              <a:latin typeface="+mn-ea"/>
              <a:cs typeface="UDShinGoPro-Regular-90pv-RKSJ-H"/>
            </a:endParaRPr>
          </a:p>
          <a:p>
            <a:pPr marL="266700" indent="-266700" algn="just">
              <a:lnSpc>
                <a:spcPct val="120000"/>
              </a:lnSpc>
            </a:pPr>
            <a:r>
              <a:rPr lang="ja-JP" altLang="en-US" sz="3200" b="1" dirty="0">
                <a:solidFill>
                  <a:srgbClr val="FF0000"/>
                </a:solidFill>
                <a:latin typeface="+mn-ea"/>
                <a:cs typeface="UDShinGoPro-Regular-90pv-RKSJ-H"/>
              </a:rPr>
              <a:t>　</a:t>
            </a:r>
            <a:r>
              <a:rPr lang="ja-JP" altLang="ja-JP" sz="3200" dirty="0">
                <a:latin typeface="+mn-ea"/>
                <a:cs typeface="UDShinGoPro-Regular-90pv-RKSJ-H"/>
              </a:rPr>
              <a:t>で結びついた結晶である。</a:t>
            </a:r>
          </a:p>
          <a:p>
            <a:pPr marL="266700" indent="-266700" algn="just">
              <a:lnSpc>
                <a:spcPct val="120000"/>
              </a:lnSpc>
            </a:pPr>
            <a:r>
              <a:rPr lang="ja-JP" altLang="ja-JP" sz="3200" dirty="0">
                <a:latin typeface="+mn-ea"/>
                <a:cs typeface="UDShinGoPro-Regular-90pv-RKSJ-H"/>
              </a:rPr>
              <a:t>・イオン結晶</a:t>
            </a:r>
            <a:r>
              <a:rPr lang="en-US" altLang="ja-JP" sz="3200" dirty="0">
                <a:latin typeface="+mn-ea"/>
                <a:cs typeface="UDShinGoPro-Regular-90pv-RKSJ-H"/>
              </a:rPr>
              <a:t>……</a:t>
            </a:r>
            <a:r>
              <a:rPr lang="ja-JP" altLang="ja-JP" sz="3200" dirty="0">
                <a:latin typeface="+mn-ea"/>
                <a:cs typeface="UDShinGoPro-Regular-90pv-RKSJ-H"/>
              </a:rPr>
              <a:t>ナトリウムイオン</a:t>
            </a:r>
            <a:r>
              <a:rPr lang="en-US" altLang="ja-JP" sz="3200" dirty="0">
                <a:latin typeface="+mn-ea"/>
                <a:cs typeface="UDShinGoPro-Regular-90pv-RKSJ-H"/>
              </a:rPr>
              <a:t>Na</a:t>
            </a:r>
            <a:r>
              <a:rPr lang="ja-JP" altLang="ja-JP" sz="3200" baseline="30000" dirty="0">
                <a:latin typeface="+mn-ea"/>
                <a:cs typeface="UDShinGoPro-Regular-90pv-RKSJ-H"/>
              </a:rPr>
              <a:t>＋</a:t>
            </a:r>
            <a:r>
              <a:rPr lang="ja-JP" altLang="ja-JP" sz="3200" dirty="0">
                <a:latin typeface="+mn-ea"/>
                <a:cs typeface="UDShinGoPro-Regular-90pv-RKSJ-H"/>
              </a:rPr>
              <a:t>と塩化物イオン</a:t>
            </a:r>
            <a:r>
              <a:rPr lang="en-US" altLang="ja-JP" sz="3200" dirty="0">
                <a:latin typeface="+mn-ea"/>
                <a:cs typeface="UDShinGoPro-Regular-90pv-RKSJ-H"/>
              </a:rPr>
              <a:t>Cl</a:t>
            </a:r>
            <a:r>
              <a:rPr lang="en-US" altLang="ja-JP" sz="3200" baseline="30000" dirty="0">
                <a:latin typeface="+mn-ea"/>
                <a:cs typeface="UDShinGoPro-Regular-90pv-RKSJ-H"/>
              </a:rPr>
              <a:t>−</a:t>
            </a:r>
          </a:p>
          <a:p>
            <a:pPr marL="266700" indent="-266700" algn="just">
              <a:lnSpc>
                <a:spcPct val="120000"/>
              </a:lnSpc>
            </a:pPr>
            <a:r>
              <a:rPr lang="ja-JP" altLang="en-US" sz="3200" baseline="30000" dirty="0">
                <a:latin typeface="+mn-ea"/>
                <a:cs typeface="UDShinGoPro-Regular-90pv-RKSJ-H"/>
              </a:rPr>
              <a:t>　</a:t>
            </a:r>
            <a:r>
              <a:rPr lang="ja-JP" altLang="ja-JP" sz="3200" dirty="0">
                <a:latin typeface="+mn-ea"/>
                <a:cs typeface="UDShinGoPro-Regular-90pv-RKSJ-H"/>
              </a:rPr>
              <a:t>から構成されている塩化ナトリウム</a:t>
            </a:r>
            <a:r>
              <a:rPr lang="en-US" altLang="ja-JP" sz="3200" dirty="0">
                <a:latin typeface="+mn-ea"/>
                <a:cs typeface="UDShinGoPro-Regular-90pv-RKSJ-H"/>
              </a:rPr>
              <a:t>NaCl</a:t>
            </a:r>
            <a:r>
              <a:rPr lang="ja-JP" altLang="ja-JP" sz="3200" dirty="0">
                <a:latin typeface="+mn-ea"/>
                <a:cs typeface="UDShinGoPro-Regular-90pv-RKSJ-H"/>
              </a:rPr>
              <a:t>のように，多数</a:t>
            </a:r>
            <a:endParaRPr lang="en-US" altLang="ja-JP" sz="3200" dirty="0">
              <a:latin typeface="+mn-ea"/>
              <a:cs typeface="UDShinGoPro-Regular-90pv-RKSJ-H"/>
            </a:endParaRPr>
          </a:p>
          <a:p>
            <a:pPr marL="266700" indent="-266700" algn="just">
              <a:lnSpc>
                <a:spcPct val="120000"/>
              </a:lnSpc>
            </a:pPr>
            <a:r>
              <a:rPr lang="ja-JP" altLang="en-US" sz="3200" dirty="0">
                <a:latin typeface="+mn-ea"/>
                <a:cs typeface="UDShinGoPro-Regular-90pv-RKSJ-H"/>
              </a:rPr>
              <a:t>　</a:t>
            </a:r>
            <a:r>
              <a:rPr lang="ja-JP" altLang="ja-JP" sz="3200" dirty="0">
                <a:latin typeface="+mn-ea"/>
                <a:cs typeface="UDShinGoPro-Regular-90pv-RKSJ-H"/>
              </a:rPr>
              <a:t>の陽イオンと陰イオンが</a:t>
            </a:r>
            <a:r>
              <a:rPr lang="ja-JP" altLang="ja-JP" sz="3200" b="1" dirty="0">
                <a:solidFill>
                  <a:srgbClr val="FF0000"/>
                </a:solidFill>
                <a:latin typeface="+mn-ea"/>
                <a:cs typeface="UDShinGoPro-Regular-90pv-RKSJ-H"/>
              </a:rPr>
              <a:t>イオン結合</a:t>
            </a:r>
            <a:r>
              <a:rPr lang="ja-JP" altLang="ja-JP" sz="3200" dirty="0">
                <a:latin typeface="+mn-ea"/>
                <a:cs typeface="UDShinGoPro-Regular-90pv-RKSJ-H"/>
              </a:rPr>
              <a:t>で結びついた結晶で</a:t>
            </a:r>
            <a:endParaRPr lang="en-US" altLang="ja-JP" sz="3200" dirty="0">
              <a:latin typeface="+mn-ea"/>
              <a:cs typeface="UDShinGoPro-Regular-90pv-RKSJ-H"/>
            </a:endParaRPr>
          </a:p>
          <a:p>
            <a:pPr marL="266700" indent="-266700" algn="just">
              <a:lnSpc>
                <a:spcPct val="120000"/>
              </a:lnSpc>
            </a:pPr>
            <a:r>
              <a:rPr lang="ja-JP" altLang="en-US" sz="3200" dirty="0">
                <a:latin typeface="+mn-ea"/>
                <a:cs typeface="UDShinGoPro-Regular-90pv-RKSJ-H"/>
              </a:rPr>
              <a:t>　</a:t>
            </a:r>
            <a:r>
              <a:rPr lang="ja-JP" altLang="ja-JP" sz="3200" dirty="0">
                <a:latin typeface="+mn-ea"/>
                <a:cs typeface="UDShinGoPro-Regular-90pv-RKSJ-H"/>
              </a:rPr>
              <a:t>ある。</a:t>
            </a:r>
          </a:p>
          <a:p>
            <a:pPr marL="265113" indent="-265113" algn="just">
              <a:lnSpc>
                <a:spcPct val="120000"/>
              </a:lnSpc>
            </a:pPr>
            <a:endParaRPr lang="ja-JP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591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134207" y="566057"/>
            <a:ext cx="5240215" cy="7090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3600" b="1" dirty="0">
                <a:latin typeface="+mn-ea"/>
                <a:ea typeface="+mn-ea"/>
              </a:rPr>
              <a:t> この節で学習する内容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8BF949-513F-42DC-A2A0-11AA10A5E8C9}"/>
              </a:ext>
            </a:extLst>
          </p:cNvPr>
          <p:cNvSpPr txBox="1"/>
          <p:nvPr/>
        </p:nvSpPr>
        <p:spPr>
          <a:xfrm>
            <a:off x="398334" y="2173108"/>
            <a:ext cx="11793666" cy="2955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化学結合や結晶の種類は，構成粒子のどのような違いに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よって決まるのだろうか？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また，それぞれの化学結合や結晶にはどのような特徴が</a:t>
            </a: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ある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のだろうか？</a:t>
            </a:r>
            <a:endParaRPr lang="ja-JP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321F6377-52F9-46C6-8EF7-94B2B941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72D4623-591F-44E2-BAEB-F966F29797E9}"/>
              </a:ext>
            </a:extLst>
          </p:cNvPr>
          <p:cNvCxnSpPr>
            <a:cxnSpLocks/>
          </p:cNvCxnSpPr>
          <p:nvPr/>
        </p:nvCxnSpPr>
        <p:spPr>
          <a:xfrm>
            <a:off x="491099" y="6000817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1C88F3E-7135-46A3-AA87-3C0851035347}"/>
              </a:ext>
            </a:extLst>
          </p:cNvPr>
          <p:cNvCxnSpPr>
            <a:cxnSpLocks/>
          </p:cNvCxnSpPr>
          <p:nvPr/>
        </p:nvCxnSpPr>
        <p:spPr>
          <a:xfrm flipV="1">
            <a:off x="516531" y="5520267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1575AA3-D9DD-4368-9D14-8DD64DE0989A}"/>
              </a:ext>
            </a:extLst>
          </p:cNvPr>
          <p:cNvCxnSpPr>
            <a:cxnSpLocks/>
          </p:cNvCxnSpPr>
          <p:nvPr/>
        </p:nvCxnSpPr>
        <p:spPr>
          <a:xfrm flipV="1">
            <a:off x="11684031" y="5520267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5418FA-34AB-427E-82F8-E67975F217EB}"/>
              </a:ext>
            </a:extLst>
          </p:cNvPr>
          <p:cNvCxnSpPr>
            <a:cxnSpLocks/>
          </p:cNvCxnSpPr>
          <p:nvPr/>
        </p:nvCxnSpPr>
        <p:spPr>
          <a:xfrm>
            <a:off x="516531" y="569407"/>
            <a:ext cx="1105414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737B794-26EB-4348-AF47-9C02E30B5890}"/>
              </a:ext>
            </a:extLst>
          </p:cNvPr>
          <p:cNvCxnSpPr>
            <a:cxnSpLocks/>
          </p:cNvCxnSpPr>
          <p:nvPr/>
        </p:nvCxnSpPr>
        <p:spPr>
          <a:xfrm>
            <a:off x="516531" y="1197293"/>
            <a:ext cx="1110506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64DECEFD-020B-B34C-8014-3459BE637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0" y="368017"/>
            <a:ext cx="970973" cy="978329"/>
          </a:xfrm>
          <a:prstGeom prst="rect">
            <a:avLst/>
          </a:prstGeom>
        </p:spPr>
      </p:pic>
      <p:sp>
        <p:nvSpPr>
          <p:cNvPr id="20" name="タイトル 1">
            <a:extLst>
              <a:ext uri="{FF2B5EF4-FFF2-40B4-BE49-F238E27FC236}">
                <a16:creationId xmlns:a16="http://schemas.microsoft.com/office/drawing/2014/main" id="{0B0D02F8-A8D0-A242-8BA6-8C4ABA721F4C}"/>
              </a:ext>
            </a:extLst>
          </p:cNvPr>
          <p:cNvSpPr txBox="1">
            <a:spLocks/>
          </p:cNvSpPr>
          <p:nvPr/>
        </p:nvSpPr>
        <p:spPr>
          <a:xfrm>
            <a:off x="871270" y="563302"/>
            <a:ext cx="537287" cy="6671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lang="ja-JP" altLang="en-US" sz="3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2925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A2F0E-EDF7-E709-4177-18F2EC59D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FE42B6-4996-E61A-068C-9F9B302459D5}"/>
              </a:ext>
            </a:extLst>
          </p:cNvPr>
          <p:cNvSpPr/>
          <p:nvPr/>
        </p:nvSpPr>
        <p:spPr>
          <a:xfrm>
            <a:off x="1018295" y="4998106"/>
            <a:ext cx="1678605" cy="592466"/>
          </a:xfrm>
          <a:prstGeom prst="rect">
            <a:avLst/>
          </a:prstGeom>
          <a:solidFill>
            <a:srgbClr val="B0D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E4D286-6C60-1DDB-4B24-383344B46DAB}"/>
              </a:ext>
            </a:extLst>
          </p:cNvPr>
          <p:cNvSpPr/>
          <p:nvPr/>
        </p:nvSpPr>
        <p:spPr>
          <a:xfrm>
            <a:off x="7842261" y="2148393"/>
            <a:ext cx="1683704" cy="548508"/>
          </a:xfrm>
          <a:prstGeom prst="rect">
            <a:avLst/>
          </a:prstGeom>
          <a:solidFill>
            <a:srgbClr val="9DC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D2972638-B123-BCED-02D3-FE1453EB17A2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結晶とその種類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(p.9)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014339DB-FE17-001A-0558-8B75BBF7774B}"/>
              </a:ext>
            </a:extLst>
          </p:cNvPr>
          <p:cNvSpPr/>
          <p:nvPr/>
        </p:nvSpPr>
        <p:spPr>
          <a:xfrm flipV="1">
            <a:off x="-1" y="607511"/>
            <a:ext cx="3483982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9A4E3BF-397D-ACCE-C003-42D84FD0013F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9A7C666F-D945-6512-CB1B-5EC88B641A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EDB07759-14F5-4A3C-C025-6E1EF085272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913493A-18A6-0061-E648-5F3DBFDF7BB4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B4CA1363-3926-EB5D-E043-43383DCC7E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91058EE2-5622-BCFB-C683-F253185A4872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FBBD25A0-0D80-3ABE-8ABD-B423B31793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9277816B-427F-D9BC-786E-D4DBE737540E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3620531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結晶の種類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4A17A031-C9F2-5F70-E91F-7438E4B7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8" y="1399445"/>
            <a:ext cx="11094707" cy="4515218"/>
          </a:xfrm>
        </p:spPr>
        <p:txBody>
          <a:bodyPr anchor="t" anchorCtr="0">
            <a:noAutofit/>
          </a:bodyPr>
          <a:lstStyle/>
          <a:p>
            <a:pPr marL="266700" indent="-266700" algn="just">
              <a:lnSpc>
                <a:spcPct val="120000"/>
              </a:lnSpc>
            </a:pPr>
            <a:r>
              <a:rPr lang="ja-JP" altLang="ja-JP" sz="3200" dirty="0">
                <a:latin typeface="+mn-ea"/>
                <a:cs typeface="UDShinGoPro-Regular-90pv-RKSJ-H"/>
              </a:rPr>
              <a:t>・分子結晶</a:t>
            </a:r>
            <a:r>
              <a:rPr lang="en-US" altLang="ja-JP" sz="3200" dirty="0">
                <a:latin typeface="+mn-ea"/>
                <a:cs typeface="UDShinGoPro-Regular-90pv-RKSJ-H"/>
              </a:rPr>
              <a:t>……</a:t>
            </a:r>
            <a:r>
              <a:rPr lang="ja-JP" altLang="ja-JP" sz="3200" dirty="0">
                <a:latin typeface="+mn-ea"/>
                <a:cs typeface="UDShinGoPro-Regular-90pv-RKSJ-H"/>
              </a:rPr>
              <a:t>水分子</a:t>
            </a:r>
            <a:r>
              <a:rPr lang="en-US" altLang="ja-JP" sz="3200" dirty="0">
                <a:latin typeface="+mn-ea"/>
                <a:cs typeface="UDShinGoPro-Regular-90pv-RKSJ-H"/>
              </a:rPr>
              <a:t>H</a:t>
            </a:r>
            <a:r>
              <a:rPr lang="en-US" altLang="ja-JP" sz="3200" baseline="-25000" dirty="0">
                <a:latin typeface="+mn-ea"/>
                <a:cs typeface="UDShinGoPro-Regular-90pv-RKSJ-H"/>
              </a:rPr>
              <a:t>2</a:t>
            </a:r>
            <a:r>
              <a:rPr lang="en-US" altLang="ja-JP" sz="3200" dirty="0">
                <a:latin typeface="+mn-ea"/>
                <a:cs typeface="UDShinGoPro-Regular-90pv-RKSJ-H"/>
              </a:rPr>
              <a:t>O</a:t>
            </a:r>
            <a:r>
              <a:rPr lang="ja-JP" altLang="ja-JP" sz="3200" dirty="0">
                <a:latin typeface="+mn-ea"/>
                <a:cs typeface="UDShinGoPro-Regular-90pv-RKSJ-H"/>
              </a:rPr>
              <a:t>からなる氷や，ドライアイス</a:t>
            </a:r>
            <a:r>
              <a:rPr lang="en-US" altLang="ja-JP" sz="3200" dirty="0">
                <a:latin typeface="+mn-ea"/>
                <a:cs typeface="UDShinGoPro-Regular-90pv-RKSJ-H"/>
              </a:rPr>
              <a:t>CO</a:t>
            </a:r>
            <a:r>
              <a:rPr lang="en-US" altLang="ja-JP" sz="3200" baseline="-25000" dirty="0">
                <a:latin typeface="+mn-ea"/>
                <a:cs typeface="UDShinGoPro-Regular-90pv-RKSJ-H"/>
              </a:rPr>
              <a:t>2</a:t>
            </a:r>
            <a:r>
              <a:rPr lang="ja-JP" altLang="ja-JP" sz="3200" dirty="0">
                <a:latin typeface="+mn-ea"/>
                <a:cs typeface="UDShinGoPro-Regular-90pv-RKSJ-H"/>
              </a:rPr>
              <a:t>，</a:t>
            </a:r>
            <a:endParaRPr lang="en-US" altLang="ja-JP" sz="3200" dirty="0">
              <a:latin typeface="+mn-ea"/>
              <a:cs typeface="UDShinGoPro-Regular-90pv-RKSJ-H"/>
            </a:endParaRPr>
          </a:p>
          <a:p>
            <a:pPr marL="266700" indent="-266700" algn="just">
              <a:lnSpc>
                <a:spcPct val="120000"/>
              </a:lnSpc>
            </a:pPr>
            <a:r>
              <a:rPr lang="ja-JP" altLang="en-US" sz="3200" dirty="0">
                <a:latin typeface="+mn-ea"/>
                <a:cs typeface="UDShinGoPro-Regular-90pv-RKSJ-H"/>
              </a:rPr>
              <a:t>　</a:t>
            </a:r>
            <a:r>
              <a:rPr lang="ja-JP" altLang="ja-JP" sz="3200" dirty="0">
                <a:latin typeface="+mn-ea"/>
                <a:cs typeface="UDShinGoPro-Regular-90pv-RKSJ-H"/>
              </a:rPr>
              <a:t>ヨウ素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UDShinGoPro-Regular-90pv-RKSJ-H"/>
              </a:rPr>
              <a:t>I</a:t>
            </a:r>
            <a:r>
              <a:rPr lang="en-US" altLang="ja-JP" sz="3200" baseline="-25000" dirty="0">
                <a:latin typeface="+mn-ea"/>
                <a:cs typeface="UDShinGoPro-Regular-90pv-RKSJ-H"/>
              </a:rPr>
              <a:t>2</a:t>
            </a:r>
            <a:r>
              <a:rPr lang="ja-JP" altLang="ja-JP" sz="3200" dirty="0">
                <a:latin typeface="+mn-ea"/>
                <a:cs typeface="UDShinGoPro-Regular-90pv-RKSJ-H"/>
              </a:rPr>
              <a:t>などのように，多数の分子が</a:t>
            </a:r>
            <a:r>
              <a:rPr lang="ja-JP" altLang="ja-JP" sz="3200" b="1" dirty="0">
                <a:solidFill>
                  <a:srgbClr val="FF0000"/>
                </a:solidFill>
                <a:latin typeface="+mn-ea"/>
                <a:cs typeface="UDShinGoPro-Regular-90pv-RKSJ-H"/>
              </a:rPr>
              <a:t>分子間力</a:t>
            </a:r>
            <a:r>
              <a:rPr lang="ja-JP" altLang="ja-JP" sz="3200" dirty="0">
                <a:latin typeface="+mn-ea"/>
                <a:cs typeface="UDShinGoPro-Regular-90pv-RKSJ-H"/>
              </a:rPr>
              <a:t>によって</a:t>
            </a:r>
            <a:endParaRPr lang="en-US" altLang="ja-JP" sz="3200" dirty="0">
              <a:latin typeface="+mn-ea"/>
              <a:cs typeface="UDShinGoPro-Regular-90pv-RKSJ-H"/>
            </a:endParaRPr>
          </a:p>
          <a:p>
            <a:pPr marL="266700" indent="-266700" algn="just">
              <a:lnSpc>
                <a:spcPct val="120000"/>
              </a:lnSpc>
            </a:pPr>
            <a:r>
              <a:rPr lang="ja-JP" altLang="en-US" sz="3200" dirty="0">
                <a:latin typeface="+mn-ea"/>
                <a:cs typeface="UDShinGoPro-Regular-90pv-RKSJ-H"/>
              </a:rPr>
              <a:t>　</a:t>
            </a:r>
            <a:r>
              <a:rPr lang="ja-JP" altLang="ja-JP" sz="3200" dirty="0">
                <a:latin typeface="+mn-ea"/>
                <a:cs typeface="UDShinGoPro-Regular-90pv-RKSJ-H"/>
              </a:rPr>
              <a:t>結びついた結晶である。</a:t>
            </a:r>
          </a:p>
          <a:p>
            <a:pPr marL="266700" indent="-266700" algn="just">
              <a:lnSpc>
                <a:spcPct val="120000"/>
              </a:lnSpc>
            </a:pPr>
            <a:r>
              <a:rPr lang="ja-JP" altLang="ja-JP" sz="3200" dirty="0">
                <a:latin typeface="+mn-ea"/>
                <a:cs typeface="UDShinGoPro-Regular-90pv-RKSJ-H"/>
              </a:rPr>
              <a:t>・共有結合結晶</a:t>
            </a:r>
            <a:r>
              <a:rPr lang="en-US" altLang="ja-JP" sz="3200" dirty="0">
                <a:latin typeface="+mn-ea"/>
                <a:cs typeface="UDShinGoPro-Regular-90pv-RKSJ-H"/>
              </a:rPr>
              <a:t>(</a:t>
            </a:r>
            <a:r>
              <a:rPr lang="ja-JP" altLang="ja-JP" sz="3200" dirty="0">
                <a:latin typeface="+mn-ea"/>
                <a:cs typeface="UDShinGoPro-Regular-90pv-RKSJ-H"/>
              </a:rPr>
              <a:t>共有結合の結晶</a:t>
            </a:r>
            <a:r>
              <a:rPr lang="en-US" altLang="ja-JP" sz="3200" dirty="0">
                <a:latin typeface="+mn-ea"/>
                <a:cs typeface="UDShinGoPro-Regular-90pv-RKSJ-H"/>
              </a:rPr>
              <a:t>) ……</a:t>
            </a:r>
            <a:r>
              <a:rPr lang="ja-JP" altLang="ja-JP" sz="3200" dirty="0">
                <a:latin typeface="+mn-ea"/>
                <a:cs typeface="UDShinGoPro-Regular-90pv-RKSJ-H"/>
              </a:rPr>
              <a:t>炭素原子</a:t>
            </a:r>
            <a:r>
              <a:rPr lang="en-US" altLang="ja-JP" sz="3200" dirty="0">
                <a:latin typeface="+mn-ea"/>
                <a:cs typeface="UDShinGoPro-Regular-90pv-RKSJ-H"/>
              </a:rPr>
              <a:t>C</a:t>
            </a:r>
            <a:r>
              <a:rPr lang="ja-JP" altLang="ja-JP" sz="3200" dirty="0">
                <a:latin typeface="+mn-ea"/>
                <a:cs typeface="UDShinGoPro-Regular-90pv-RKSJ-H"/>
              </a:rPr>
              <a:t>からなる</a:t>
            </a:r>
            <a:endParaRPr lang="en-US" altLang="ja-JP" sz="3200" dirty="0">
              <a:latin typeface="+mn-ea"/>
              <a:cs typeface="UDShinGoPro-Regular-90pv-RKSJ-H"/>
            </a:endParaRPr>
          </a:p>
          <a:p>
            <a:pPr marL="266700" indent="-266700" algn="just">
              <a:lnSpc>
                <a:spcPct val="120000"/>
              </a:lnSpc>
            </a:pPr>
            <a:r>
              <a:rPr lang="ja-JP" altLang="en-US" sz="3200" dirty="0">
                <a:latin typeface="+mn-ea"/>
                <a:cs typeface="UDShinGoPro-Regular-90pv-RKSJ-H"/>
              </a:rPr>
              <a:t>　</a:t>
            </a:r>
            <a:r>
              <a:rPr lang="ja-JP" altLang="ja-JP" sz="3200" dirty="0">
                <a:latin typeface="+mn-ea"/>
                <a:cs typeface="UDShinGoPro-Regular-90pv-RKSJ-H"/>
              </a:rPr>
              <a:t>ダイヤモンドのように，多数の非金属元素の原子が</a:t>
            </a:r>
            <a:endParaRPr lang="en-US" altLang="ja-JP" sz="3200" dirty="0">
              <a:latin typeface="+mn-ea"/>
              <a:cs typeface="UDShinGoPro-Regular-90pv-RKSJ-H"/>
            </a:endParaRPr>
          </a:p>
          <a:p>
            <a:pPr marL="266700" indent="-266700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  <a:cs typeface="UDShinGoPro-Regular-90pv-RKSJ-H"/>
              </a:rPr>
              <a:t>　</a:t>
            </a:r>
            <a:r>
              <a:rPr lang="ja-JP" altLang="ja-JP" sz="3200" b="1" dirty="0">
                <a:solidFill>
                  <a:srgbClr val="FF0000"/>
                </a:solidFill>
                <a:latin typeface="+mn-ea"/>
                <a:cs typeface="UDShinGoPro-Regular-90pv-RKSJ-H"/>
              </a:rPr>
              <a:t>共有結合</a:t>
            </a:r>
            <a:r>
              <a:rPr lang="ja-JP" altLang="ja-JP" sz="3200" dirty="0">
                <a:latin typeface="+mn-ea"/>
                <a:cs typeface="UDShinGoPro-Regular-90pv-RKSJ-H"/>
              </a:rPr>
              <a:t>で結びついた結晶である。</a:t>
            </a:r>
          </a:p>
          <a:p>
            <a:pPr marL="265113" indent="-265113" algn="just">
              <a:lnSpc>
                <a:spcPct val="120000"/>
              </a:lnSpc>
            </a:pPr>
            <a:endParaRPr lang="ja-JP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9065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CD053-4D01-1912-FEC5-0CCFF08F9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4297F8F9-98DC-5255-4CE9-08B1D7671504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結晶とその種類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(p.9)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EFED3AFD-B426-4A15-8C3D-19E2B590FF51}"/>
              </a:ext>
            </a:extLst>
          </p:cNvPr>
          <p:cNvSpPr/>
          <p:nvPr/>
        </p:nvSpPr>
        <p:spPr>
          <a:xfrm flipV="1">
            <a:off x="-1" y="607511"/>
            <a:ext cx="3483982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6FBDEDD-024C-7B48-959E-92C851EB7A2A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6C85280-4108-4DAE-0B3D-8C8FF4CDDC1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55233025-F957-3D7F-43B8-1EBBC9C332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2162001-4FC1-4CF5-6C03-AF0A93E8A15A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577F33F-B702-D5BD-09D9-5B2ED84008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C8F2E932-05FA-CFE0-56B6-7285E2E0A19E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63F3BE73-AAE8-200B-934B-317CFA89499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66D9C293-1001-46AD-DA24-B77D4EBF70D2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3620531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結晶の種類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75F9F27-B669-9D21-ECDB-17E42A982969}"/>
              </a:ext>
            </a:extLst>
          </p:cNvPr>
          <p:cNvGrpSpPr/>
          <p:nvPr/>
        </p:nvGrpSpPr>
        <p:grpSpPr>
          <a:xfrm>
            <a:off x="1751027" y="2320502"/>
            <a:ext cx="8689946" cy="3088635"/>
            <a:chOff x="1751027" y="2320502"/>
            <a:chExt cx="8689946" cy="3088635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89BB868-8E45-09CC-A1C3-374DDE9DE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" t="99043" r="-92" b="-781"/>
            <a:stretch>
              <a:fillRect/>
            </a:stretch>
          </p:blipFill>
          <p:spPr>
            <a:xfrm>
              <a:off x="1760859" y="5191725"/>
              <a:ext cx="8676000" cy="217412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9C217EA-DB55-B054-F826-6CF943B6F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93" b="42076"/>
            <a:stretch>
              <a:fillRect/>
            </a:stretch>
          </p:blipFill>
          <p:spPr>
            <a:xfrm>
              <a:off x="1751027" y="2320502"/>
              <a:ext cx="8689946" cy="2885934"/>
            </a:xfrm>
            <a:prstGeom prst="rect">
              <a:avLst/>
            </a:prstGeom>
          </p:spPr>
        </p:pic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99C59AC-441F-F79C-4883-0E915B82CA81}"/>
              </a:ext>
            </a:extLst>
          </p:cNvPr>
          <p:cNvSpPr txBox="1"/>
          <p:nvPr/>
        </p:nvSpPr>
        <p:spPr>
          <a:xfrm>
            <a:off x="4364420" y="2893896"/>
            <a:ext cx="3757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spc="-150" dirty="0"/>
              <a:t>電子を失う　 　電子を受け取る　共有結合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0AFA0D-A074-4949-7C39-FF1BA2DD9505}"/>
              </a:ext>
            </a:extLst>
          </p:cNvPr>
          <p:cNvSpPr txBox="1"/>
          <p:nvPr/>
        </p:nvSpPr>
        <p:spPr>
          <a:xfrm>
            <a:off x="3283873" y="3880889"/>
            <a:ext cx="740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spc="-150" dirty="0"/>
              <a:t>金属結合　　  イオン結合（クーロン力）　　   分子間力　　              共有結合</a:t>
            </a:r>
            <a:endParaRPr kumimoji="1" lang="ja-JP" altLang="en-US" sz="1600" spc="-15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C644664-02E7-C63A-7EE6-49CFA27A8C54}"/>
              </a:ext>
            </a:extLst>
          </p:cNvPr>
          <p:cNvSpPr txBox="1"/>
          <p:nvPr/>
        </p:nvSpPr>
        <p:spPr>
          <a:xfrm>
            <a:off x="3393443" y="3388726"/>
            <a:ext cx="740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spc="-150" dirty="0"/>
              <a:t>原　子　　　陽イオン　　　    陰イオン　　　分　子　　　　　 　原　子</a:t>
            </a:r>
            <a:endParaRPr kumimoji="1" lang="ja-JP" altLang="en-US" sz="1600" spc="-150" dirty="0"/>
          </a:p>
        </p:txBody>
      </p:sp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BB6611F3-5DC9-BCB5-5641-E8C87372B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0156"/>
              </p:ext>
            </p:extLst>
          </p:nvPr>
        </p:nvGraphicFramePr>
        <p:xfrm>
          <a:off x="1919400" y="4877339"/>
          <a:ext cx="8353200" cy="32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616472855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110309907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151309800"/>
                    </a:ext>
                  </a:extLst>
                </a:gridCol>
                <a:gridCol w="1821180">
                  <a:extLst>
                    <a:ext uri="{9D8B030D-6E8A-4147-A177-3AD203B41FA5}">
                      <a16:colId xmlns:a16="http://schemas.microsoft.com/office/drawing/2014/main" val="111095612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809510584"/>
                    </a:ext>
                  </a:extLst>
                </a:gridCol>
              </a:tblGrid>
              <a:tr h="329097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500" spc="-150" dirty="0">
                          <a:solidFill>
                            <a:schemeClr val="tx1"/>
                          </a:solidFill>
                        </a:rPr>
                        <a:t>物質の分類</a:t>
                      </a:r>
                      <a:endParaRPr kumimoji="1" lang="ja-JP" altLang="en-US" sz="1500" spc="-1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spc="-150" dirty="0">
                          <a:solidFill>
                            <a:schemeClr val="tx1"/>
                          </a:solidFill>
                        </a:rPr>
                        <a:t>金属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500" spc="-150" dirty="0">
                          <a:solidFill>
                            <a:schemeClr val="tx1"/>
                          </a:solidFill>
                        </a:rPr>
                        <a:t>イオン結晶</a:t>
                      </a:r>
                      <a:endParaRPr kumimoji="1" lang="ja-JP" altLang="en-US" sz="1500" spc="-1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500" spc="-150" dirty="0">
                          <a:solidFill>
                            <a:schemeClr val="tx1"/>
                          </a:solidFill>
                        </a:rPr>
                        <a:t>分子からなる物質</a:t>
                      </a:r>
                      <a:endParaRPr kumimoji="1" lang="ja-JP" altLang="en-US" sz="1500" spc="-1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500" spc="-150" dirty="0">
                          <a:solidFill>
                            <a:schemeClr val="tx1"/>
                          </a:solidFill>
                        </a:rPr>
                        <a:t>共有結合結晶</a:t>
                      </a:r>
                      <a:endParaRPr kumimoji="1" lang="ja-JP" altLang="en-US" sz="1500" spc="-1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105202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FD28530-E73E-79A5-3C5C-CE7B9CBBFFB8}"/>
              </a:ext>
            </a:extLst>
          </p:cNvPr>
          <p:cNvSpPr txBox="1"/>
          <p:nvPr/>
        </p:nvSpPr>
        <p:spPr>
          <a:xfrm>
            <a:off x="1919400" y="338872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構成粒子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E905C8C-891D-B36A-88B1-B20FE344B554}"/>
              </a:ext>
            </a:extLst>
          </p:cNvPr>
          <p:cNvSpPr txBox="1"/>
          <p:nvPr/>
        </p:nvSpPr>
        <p:spPr>
          <a:xfrm>
            <a:off x="1919400" y="399253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粒子間の</a:t>
            </a:r>
            <a:endParaRPr kumimoji="1" lang="en-US" altLang="ja-JP" sz="1400" dirty="0"/>
          </a:p>
          <a:p>
            <a:r>
              <a:rPr kumimoji="1" lang="ja-JP" altLang="en-US" sz="1400" dirty="0"/>
              <a:t>結びつき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25AFA9B-608C-300C-EEFE-504ECBDA967D}"/>
              </a:ext>
            </a:extLst>
          </p:cNvPr>
          <p:cNvSpPr txBox="1"/>
          <p:nvPr/>
        </p:nvSpPr>
        <p:spPr>
          <a:xfrm>
            <a:off x="5416113" y="232050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電子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BB34CA6-7248-379B-416B-3E961DFFF639}"/>
              </a:ext>
            </a:extLst>
          </p:cNvPr>
          <p:cNvSpPr txBox="1"/>
          <p:nvPr/>
        </p:nvSpPr>
        <p:spPr>
          <a:xfrm>
            <a:off x="4345137" y="456035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自由電子</a:t>
            </a:r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72DFDE7-37BE-59C9-0D43-D1D452F518B6}"/>
              </a:ext>
            </a:extLst>
          </p:cNvPr>
          <p:cNvSpPr/>
          <p:nvPr/>
        </p:nvSpPr>
        <p:spPr>
          <a:xfrm>
            <a:off x="4167188" y="4477774"/>
            <a:ext cx="252412" cy="128587"/>
          </a:xfrm>
          <a:custGeom>
            <a:avLst/>
            <a:gdLst>
              <a:gd name="connsiteX0" fmla="*/ 0 w 252412"/>
              <a:gd name="connsiteY0" fmla="*/ 0 h 128587"/>
              <a:gd name="connsiteX1" fmla="*/ 252412 w 252412"/>
              <a:gd name="connsiteY1" fmla="*/ 128587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28587">
                <a:moveTo>
                  <a:pt x="0" y="0"/>
                </a:moveTo>
                <a:lnTo>
                  <a:pt x="252412" y="128587"/>
                </a:ln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3EA81180-D7E9-1FCE-73FC-F080CFD47E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13" b="-14642"/>
          <a:stretch/>
        </p:blipFill>
        <p:spPr>
          <a:xfrm>
            <a:off x="1752514" y="1741846"/>
            <a:ext cx="8692284" cy="628257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B6A4939-0B2F-FA09-F20E-FE9C9129624C}"/>
              </a:ext>
            </a:extLst>
          </p:cNvPr>
          <p:cNvSpPr txBox="1"/>
          <p:nvPr/>
        </p:nvSpPr>
        <p:spPr>
          <a:xfrm>
            <a:off x="1924339" y="1765307"/>
            <a:ext cx="9027022" cy="52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28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構成粒子間の結合と結晶の分類</a:t>
            </a:r>
            <a:endParaRPr lang="ja-JP" altLang="ja-JP" sz="2800" b="1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61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19DFC-750A-E556-47E7-051ED0109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63A156D5-2200-E71A-D320-FE4ED0C3493D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結晶とその種類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(p.9)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04773A52-514A-92DE-AC80-DAF5A27C06EA}"/>
              </a:ext>
            </a:extLst>
          </p:cNvPr>
          <p:cNvSpPr/>
          <p:nvPr/>
        </p:nvSpPr>
        <p:spPr>
          <a:xfrm flipV="1">
            <a:off x="-1" y="607511"/>
            <a:ext cx="3483982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8774E1C-701B-78EF-E325-3108EA38D781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644AD9D6-B511-C65E-942C-A47462E4DE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2EA7361-E7C1-024C-D647-AF07E7AB4A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4E1BC7F-2A7D-968D-66F6-4FA3EE7986B0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AB5F7280-2037-14D9-3BC2-79E783179C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BC335799-94D7-42CF-155E-EAE69FD6C9AE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DB76CD81-4266-ED60-11D7-34A63C6AF7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7A05929A-F189-1013-CE72-E5F45E7277BF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3620531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結晶の種類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E394C7E7-FD82-7918-3119-433D27D55EE3}"/>
              </a:ext>
            </a:extLst>
          </p:cNvPr>
          <p:cNvGrpSpPr/>
          <p:nvPr/>
        </p:nvGrpSpPr>
        <p:grpSpPr>
          <a:xfrm>
            <a:off x="1761274" y="2080659"/>
            <a:ext cx="8683524" cy="2960541"/>
            <a:chOff x="1757314" y="1874072"/>
            <a:chExt cx="8683524" cy="2960541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F29C0CA5-67F0-5938-37E0-7C7F047CB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" t="79750" r="19" b="-564"/>
            <a:stretch>
              <a:fillRect/>
            </a:stretch>
          </p:blipFill>
          <p:spPr>
            <a:xfrm>
              <a:off x="1757314" y="2229098"/>
              <a:ext cx="8683523" cy="260551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37B11A5-339C-F0A8-BD07-B49906D7E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29" b="41752"/>
            <a:stretch>
              <a:fillRect/>
            </a:stretch>
          </p:blipFill>
          <p:spPr>
            <a:xfrm>
              <a:off x="1760080" y="1874072"/>
              <a:ext cx="8680758" cy="402991"/>
            </a:xfrm>
            <a:prstGeom prst="rect">
              <a:avLst/>
            </a:prstGeom>
          </p:spPr>
        </p:pic>
      </p:grp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737304B3-BF96-6F26-D9AE-F73B080F7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63039"/>
              </p:ext>
            </p:extLst>
          </p:nvPr>
        </p:nvGraphicFramePr>
        <p:xfrm>
          <a:off x="1921716" y="2144051"/>
          <a:ext cx="8353200" cy="32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616472855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110309907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151309800"/>
                    </a:ext>
                  </a:extLst>
                </a:gridCol>
                <a:gridCol w="1821180">
                  <a:extLst>
                    <a:ext uri="{9D8B030D-6E8A-4147-A177-3AD203B41FA5}">
                      <a16:colId xmlns:a16="http://schemas.microsoft.com/office/drawing/2014/main" val="111095612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809510584"/>
                    </a:ext>
                  </a:extLst>
                </a:gridCol>
              </a:tblGrid>
              <a:tr h="329097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500" spc="-150" dirty="0">
                          <a:solidFill>
                            <a:schemeClr val="tx1"/>
                          </a:solidFill>
                        </a:rPr>
                        <a:t>物質の分類</a:t>
                      </a:r>
                      <a:endParaRPr kumimoji="1" lang="ja-JP" altLang="en-US" sz="1500" spc="-1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spc="-150" dirty="0">
                          <a:solidFill>
                            <a:schemeClr val="tx1"/>
                          </a:solidFill>
                        </a:rPr>
                        <a:t>金属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500" spc="-150" dirty="0">
                          <a:solidFill>
                            <a:schemeClr val="tx1"/>
                          </a:solidFill>
                        </a:rPr>
                        <a:t>イオン結晶</a:t>
                      </a:r>
                      <a:endParaRPr kumimoji="1" lang="ja-JP" altLang="en-US" sz="1500" spc="-1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500" spc="-150" dirty="0">
                          <a:solidFill>
                            <a:schemeClr val="tx1"/>
                          </a:solidFill>
                        </a:rPr>
                        <a:t>分子からなる物質</a:t>
                      </a:r>
                      <a:endParaRPr kumimoji="1" lang="ja-JP" altLang="en-US" sz="1500" spc="-1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500" spc="-150" dirty="0">
                          <a:solidFill>
                            <a:schemeClr val="tx1"/>
                          </a:solidFill>
                        </a:rPr>
                        <a:t>共有結合結晶</a:t>
                      </a:r>
                      <a:endParaRPr kumimoji="1" lang="ja-JP" altLang="en-US" sz="1500" spc="-1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105202"/>
                  </a:ext>
                </a:extLst>
              </a:tr>
            </a:tbl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45DE0E1-4A88-50FC-530C-6B5BC291D6FD}"/>
              </a:ext>
            </a:extLst>
          </p:cNvPr>
          <p:cNvSpPr txBox="1"/>
          <p:nvPr/>
        </p:nvSpPr>
        <p:spPr>
          <a:xfrm>
            <a:off x="8748240" y="292488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ダイヤモンド</a:t>
            </a:r>
            <a:endParaRPr kumimoji="1" lang="ja-JP" altLang="en-US" sz="14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57D3C9D-CED6-A5E7-5760-156834035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" t="90071" r="19" b="-564"/>
          <a:stretch>
            <a:fillRect/>
          </a:stretch>
        </p:blipFill>
        <p:spPr>
          <a:xfrm>
            <a:off x="1754238" y="4539437"/>
            <a:ext cx="8683523" cy="1313459"/>
          </a:xfrm>
          <a:prstGeom prst="rect">
            <a:avLst/>
          </a:prstGeom>
        </p:spPr>
      </p:pic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7532D9BF-694A-00BF-8EC4-298CD5473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430987"/>
              </p:ext>
            </p:extLst>
          </p:nvPr>
        </p:nvGraphicFramePr>
        <p:xfrm>
          <a:off x="1903318" y="2448284"/>
          <a:ext cx="8353199" cy="1317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813">
                  <a:extLst>
                    <a:ext uri="{9D8B030D-6E8A-4147-A177-3AD203B41FA5}">
                      <a16:colId xmlns:a16="http://schemas.microsoft.com/office/drawing/2014/main" val="3036140642"/>
                    </a:ext>
                  </a:extLst>
                </a:gridCol>
                <a:gridCol w="1829327">
                  <a:extLst>
                    <a:ext uri="{9D8B030D-6E8A-4147-A177-3AD203B41FA5}">
                      <a16:colId xmlns:a16="http://schemas.microsoft.com/office/drawing/2014/main" val="2760301967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412867039"/>
                    </a:ext>
                  </a:extLst>
                </a:gridCol>
                <a:gridCol w="1769218">
                  <a:extLst>
                    <a:ext uri="{9D8B030D-6E8A-4147-A177-3AD203B41FA5}">
                      <a16:colId xmlns:a16="http://schemas.microsoft.com/office/drawing/2014/main" val="592329873"/>
                    </a:ext>
                  </a:extLst>
                </a:gridCol>
                <a:gridCol w="1794566">
                  <a:extLst>
                    <a:ext uri="{9D8B030D-6E8A-4147-A177-3AD203B41FA5}">
                      <a16:colId xmlns:a16="http://schemas.microsoft.com/office/drawing/2014/main" val="3830713075"/>
                    </a:ext>
                  </a:extLst>
                </a:gridCol>
              </a:tblGrid>
              <a:tr h="1317053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dirty="0">
                        <a:ln w="1270"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bg1"/>
                          </a:solidFill>
                        </a:rPr>
                        <a:t>　　　　　　　　銅</a:t>
                      </a:r>
                    </a:p>
                  </a:txBody>
                  <a:tcPr marL="36000" marR="36000" marT="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spc="-150" dirty="0">
                          <a:solidFill>
                            <a:schemeClr val="bg1"/>
                          </a:solidFill>
                        </a:rPr>
                        <a:t>　　　塩化ナトリウム</a:t>
                      </a:r>
                    </a:p>
                  </a:txBody>
                  <a:tcPr marL="36000" marR="36000" marT="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bg1"/>
                          </a:solidFill>
                        </a:rPr>
                        <a:t>　　　　　　ヨウ素</a:t>
                      </a:r>
                    </a:p>
                  </a:txBody>
                  <a:tcPr marL="36000" marR="36000" marT="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bg1"/>
                          </a:solidFill>
                        </a:rPr>
                        <a:t>　　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　</a:t>
                      </a:r>
                    </a:p>
                  </a:txBody>
                  <a:tcPr marL="36000" marR="36000" marT="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527172"/>
                  </a:ext>
                </a:extLst>
              </a:tr>
            </a:tbl>
          </a:graphicData>
        </a:graphic>
      </p:graphicFrame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473D3465-1EE5-CD1A-6116-D309C6D6C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65641"/>
              </p:ext>
            </p:extLst>
          </p:nvPr>
        </p:nvGraphicFramePr>
        <p:xfrm>
          <a:off x="1926435" y="4602583"/>
          <a:ext cx="8353199" cy="777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813">
                  <a:extLst>
                    <a:ext uri="{9D8B030D-6E8A-4147-A177-3AD203B41FA5}">
                      <a16:colId xmlns:a16="http://schemas.microsoft.com/office/drawing/2014/main" val="3036140642"/>
                    </a:ext>
                  </a:extLst>
                </a:gridCol>
                <a:gridCol w="1829327">
                  <a:extLst>
                    <a:ext uri="{9D8B030D-6E8A-4147-A177-3AD203B41FA5}">
                      <a16:colId xmlns:a16="http://schemas.microsoft.com/office/drawing/2014/main" val="2760301967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412867039"/>
                    </a:ext>
                  </a:extLst>
                </a:gridCol>
                <a:gridCol w="1769218">
                  <a:extLst>
                    <a:ext uri="{9D8B030D-6E8A-4147-A177-3AD203B41FA5}">
                      <a16:colId xmlns:a16="http://schemas.microsoft.com/office/drawing/2014/main" val="592329873"/>
                    </a:ext>
                  </a:extLst>
                </a:gridCol>
                <a:gridCol w="1794566">
                  <a:extLst>
                    <a:ext uri="{9D8B030D-6E8A-4147-A177-3AD203B41FA5}">
                      <a16:colId xmlns:a16="http://schemas.microsoft.com/office/drawing/2014/main" val="3830713075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n w="1270">
                            <a:noFill/>
                          </a:ln>
                          <a:solidFill>
                            <a:schemeClr val="tx1"/>
                          </a:solidFill>
                        </a:rPr>
                        <a:t>融点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高低様々</a:t>
                      </a:r>
                    </a:p>
                  </a:txBody>
                  <a:tcPr marL="0" marR="7200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高い</a:t>
                      </a:r>
                    </a:p>
                  </a:txBody>
                  <a:tcPr marL="0" marR="7200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低いものが多い</a:t>
                      </a:r>
                    </a:p>
                  </a:txBody>
                  <a:tcPr marL="0" marR="7200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非常に高い</a:t>
                      </a:r>
                    </a:p>
                  </a:txBody>
                  <a:tcPr marL="0" marR="7200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093963"/>
                  </a:ext>
                </a:extLst>
              </a:tr>
              <a:tr h="3640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u="none" strike="noStrike" kern="1200" spc="-150" baseline="0" dirty="0">
                          <a:ln w="1270"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電気伝導性</a:t>
                      </a:r>
                      <a:endParaRPr kumimoji="1" lang="ja-JP" altLang="en-US" sz="1600" b="1" spc="-150" dirty="0">
                        <a:ln w="1270"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あり</a:t>
                      </a:r>
                    </a:p>
                  </a:txBody>
                  <a:tcPr marL="0" marR="7200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なし</a:t>
                      </a:r>
                      <a:endParaRPr kumimoji="1" lang="en-US" altLang="ja-JP" sz="16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溶解塩や水溶液はあり</a:t>
                      </a:r>
                      <a:r>
                        <a:rPr kumimoji="1" lang="en-US" altLang="ja-JP" sz="12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なし</a:t>
                      </a:r>
                    </a:p>
                  </a:txBody>
                  <a:tcPr marL="0" marR="7200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なし</a:t>
                      </a:r>
                    </a:p>
                  </a:txBody>
                  <a:tcPr marL="0" marR="7200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572743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09655C9B-69B4-0D89-1F1D-0127C1BA9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43893"/>
              </p:ext>
            </p:extLst>
          </p:nvPr>
        </p:nvGraphicFramePr>
        <p:xfrm>
          <a:off x="1918765" y="5376224"/>
          <a:ext cx="8353199" cy="27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813">
                  <a:extLst>
                    <a:ext uri="{9D8B030D-6E8A-4147-A177-3AD203B41FA5}">
                      <a16:colId xmlns:a16="http://schemas.microsoft.com/office/drawing/2014/main" val="3036140642"/>
                    </a:ext>
                  </a:extLst>
                </a:gridCol>
                <a:gridCol w="1829327">
                  <a:extLst>
                    <a:ext uri="{9D8B030D-6E8A-4147-A177-3AD203B41FA5}">
                      <a16:colId xmlns:a16="http://schemas.microsoft.com/office/drawing/2014/main" val="2760301967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412867039"/>
                    </a:ext>
                  </a:extLst>
                </a:gridCol>
                <a:gridCol w="1769218">
                  <a:extLst>
                    <a:ext uri="{9D8B030D-6E8A-4147-A177-3AD203B41FA5}">
                      <a16:colId xmlns:a16="http://schemas.microsoft.com/office/drawing/2014/main" val="592329873"/>
                    </a:ext>
                  </a:extLst>
                </a:gridCol>
                <a:gridCol w="1794566">
                  <a:extLst>
                    <a:ext uri="{9D8B030D-6E8A-4147-A177-3AD203B41FA5}">
                      <a16:colId xmlns:a16="http://schemas.microsoft.com/office/drawing/2014/main" val="3830713075"/>
                    </a:ext>
                  </a:extLst>
                </a:gridCol>
              </a:tblGrid>
              <a:tr h="2011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spc="-300" dirty="0">
                          <a:ln w="1270">
                            <a:noFill/>
                          </a:ln>
                          <a:solidFill>
                            <a:schemeClr val="tx1"/>
                          </a:solidFill>
                        </a:rPr>
                        <a:t>その他の特徴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展性･延性に富む</a:t>
                      </a:r>
                    </a:p>
                  </a:txBody>
                  <a:tcPr marL="0" marR="7200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比較的硬いがもろい</a:t>
                      </a:r>
                    </a:p>
                  </a:txBody>
                  <a:tcPr marL="0" marR="7200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やわらかくもろい</a:t>
                      </a:r>
                    </a:p>
                  </a:txBody>
                  <a:tcPr marL="0" marR="7200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非常に硬い</a:t>
                      </a:r>
                    </a:p>
                  </a:txBody>
                  <a:tcPr marL="0" marR="7200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439863"/>
                  </a:ext>
                </a:extLst>
              </a:tr>
            </a:tbl>
          </a:graphicData>
        </a:graphic>
      </p:graphicFrame>
      <p:pic>
        <p:nvPicPr>
          <p:cNvPr id="23" name="図 22">
            <a:extLst>
              <a:ext uri="{FF2B5EF4-FFF2-40B4-BE49-F238E27FC236}">
                <a16:creationId xmlns:a16="http://schemas.microsoft.com/office/drawing/2014/main" id="{0C90E91C-A757-AE1A-F607-2AAE6594C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t="80865" r="87760" b="13327"/>
          <a:stretch>
            <a:fillRect/>
          </a:stretch>
        </p:blipFill>
        <p:spPr>
          <a:xfrm>
            <a:off x="1949248" y="3740703"/>
            <a:ext cx="1092202" cy="817107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87A323-EB89-9FF7-9DF6-2F643E964A4D}"/>
              </a:ext>
            </a:extLst>
          </p:cNvPr>
          <p:cNvSpPr txBox="1"/>
          <p:nvPr/>
        </p:nvSpPr>
        <p:spPr>
          <a:xfrm>
            <a:off x="2003157" y="3423871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>
                <a:ln w="1270">
                  <a:noFill/>
                </a:ln>
              </a:rPr>
              <a:t>物質の例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0339FAF-7103-ABF6-351A-8704831F8FD4}"/>
              </a:ext>
            </a:extLst>
          </p:cNvPr>
          <p:cNvSpPr txBox="1"/>
          <p:nvPr/>
        </p:nvSpPr>
        <p:spPr>
          <a:xfrm>
            <a:off x="8497182" y="3753843"/>
            <a:ext cx="1764000" cy="82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</a:rPr>
              <a:t>ダイヤモンド </a:t>
            </a:r>
            <a:r>
              <a:rPr lang="en-US" altLang="ja-JP" sz="1400" b="1" dirty="0">
                <a:solidFill>
                  <a:srgbClr val="FF0000"/>
                </a:solidFill>
              </a:rPr>
              <a:t>C</a:t>
            </a:r>
          </a:p>
          <a:p>
            <a:r>
              <a:rPr kumimoji="1" lang="ja-JP" altLang="en-US" sz="1400" b="1" dirty="0">
                <a:solidFill>
                  <a:srgbClr val="FF0000"/>
                </a:solidFill>
              </a:rPr>
              <a:t>ケイ素　　　 </a:t>
            </a:r>
            <a:r>
              <a:rPr kumimoji="1" lang="en-US" altLang="ja-JP" sz="1400" b="1" dirty="0">
                <a:solidFill>
                  <a:srgbClr val="FF0000"/>
                </a:solidFill>
              </a:rPr>
              <a:t>Si</a:t>
            </a:r>
          </a:p>
          <a:p>
            <a:r>
              <a:rPr lang="ja-JP" altLang="en-US" sz="1400" b="1" dirty="0">
                <a:solidFill>
                  <a:srgbClr val="FF0000"/>
                </a:solidFill>
              </a:rPr>
              <a:t>二酸化ケイ素 </a:t>
            </a:r>
            <a:r>
              <a:rPr lang="en-US" altLang="ja-JP" sz="1400" b="1" dirty="0">
                <a:solidFill>
                  <a:srgbClr val="FF0000"/>
                </a:solidFill>
              </a:rPr>
              <a:t>SiO</a:t>
            </a:r>
            <a:r>
              <a:rPr lang="en-US" altLang="ja-JP" sz="1400" b="1" baseline="-25000" dirty="0">
                <a:solidFill>
                  <a:srgbClr val="FF0000"/>
                </a:solidFill>
              </a:rPr>
              <a:t>2</a:t>
            </a:r>
            <a:endParaRPr kumimoji="1" lang="ja-JP" altLang="en-US" sz="1400" b="1" baseline="-250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08259F2-3D52-3D07-BBE1-AABCEA812504}"/>
              </a:ext>
            </a:extLst>
          </p:cNvPr>
          <p:cNvSpPr txBox="1"/>
          <p:nvPr/>
        </p:nvSpPr>
        <p:spPr>
          <a:xfrm>
            <a:off x="6695534" y="3753843"/>
            <a:ext cx="1764000" cy="82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</a:rPr>
              <a:t>水　　　　　 </a:t>
            </a:r>
            <a:r>
              <a:rPr lang="en-US" altLang="ja-JP" sz="1400" b="1" dirty="0">
                <a:solidFill>
                  <a:srgbClr val="FF0000"/>
                </a:solidFill>
              </a:rPr>
              <a:t>H</a:t>
            </a:r>
            <a:r>
              <a:rPr lang="en-US" altLang="ja-JP" sz="1400" b="1" baseline="-25000" dirty="0">
                <a:solidFill>
                  <a:srgbClr val="FF0000"/>
                </a:solidFill>
              </a:rPr>
              <a:t>2</a:t>
            </a:r>
            <a:r>
              <a:rPr lang="en-US" altLang="ja-JP" sz="1400" b="1" dirty="0">
                <a:solidFill>
                  <a:srgbClr val="FF0000"/>
                </a:solidFill>
              </a:rPr>
              <a:t>O</a:t>
            </a:r>
          </a:p>
          <a:p>
            <a:r>
              <a:rPr kumimoji="1" lang="ja-JP" altLang="en-US" sz="1400" b="1" dirty="0">
                <a:solidFill>
                  <a:srgbClr val="FF0000"/>
                </a:solidFill>
              </a:rPr>
              <a:t>二酸化炭素　 </a:t>
            </a:r>
            <a:r>
              <a:rPr kumimoji="1" lang="en-US" altLang="ja-JP" sz="1400" b="1" dirty="0">
                <a:solidFill>
                  <a:srgbClr val="FF0000"/>
                </a:solidFill>
              </a:rPr>
              <a:t>CO</a:t>
            </a:r>
            <a:r>
              <a:rPr kumimoji="1" lang="en-US" altLang="ja-JP" sz="1400" b="1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ja-JP" altLang="en-US" sz="1400" b="1" dirty="0">
                <a:solidFill>
                  <a:srgbClr val="FF0000"/>
                </a:solidFill>
              </a:rPr>
              <a:t>ヨウ素　　　 </a:t>
            </a:r>
            <a:r>
              <a:rPr lang="en-US" altLang="ja-JP" sz="1400" b="1" dirty="0">
                <a:solidFill>
                  <a:srgbClr val="FF0000"/>
                </a:solidFill>
                <a:latin typeface="Century" panose="02040604050505020304" pitchFamily="18" charset="0"/>
              </a:rPr>
              <a:t>I</a:t>
            </a:r>
            <a:r>
              <a:rPr lang="en-US" altLang="ja-JP" sz="1400" b="1" baseline="-25000" dirty="0">
                <a:solidFill>
                  <a:srgbClr val="FF0000"/>
                </a:solidFill>
              </a:rPr>
              <a:t>2</a:t>
            </a:r>
            <a:endParaRPr kumimoji="1" lang="ja-JP" altLang="en-US" sz="1400" b="1" baseline="-250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1F05AD0-BD14-BDE1-96A5-79A5BEF14579}"/>
              </a:ext>
            </a:extLst>
          </p:cNvPr>
          <p:cNvSpPr txBox="1"/>
          <p:nvPr/>
        </p:nvSpPr>
        <p:spPr>
          <a:xfrm>
            <a:off x="4881179" y="3753843"/>
            <a:ext cx="1795956" cy="82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塩化ナトリウム  </a:t>
            </a:r>
            <a:r>
              <a:rPr lang="en-US" altLang="ja-JP" sz="1200" b="1" dirty="0">
                <a:solidFill>
                  <a:srgbClr val="FF0000"/>
                </a:solidFill>
              </a:rPr>
              <a:t>NaCl</a:t>
            </a:r>
          </a:p>
          <a:p>
            <a:r>
              <a:rPr kumimoji="1" lang="ja-JP" altLang="en-US" sz="1200" b="1" dirty="0">
                <a:solidFill>
                  <a:srgbClr val="FF0000"/>
                </a:solidFill>
              </a:rPr>
              <a:t>酸化カルシウム  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CaO</a:t>
            </a:r>
          </a:p>
          <a:p>
            <a:r>
              <a:rPr lang="ja-JP" altLang="en-US" sz="1200" b="1" dirty="0">
                <a:solidFill>
                  <a:srgbClr val="FF0000"/>
                </a:solidFill>
              </a:rPr>
              <a:t>水酸化ナトリウム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en-US" altLang="ja-JP" sz="1200" b="1" dirty="0">
                <a:solidFill>
                  <a:srgbClr val="FF0000"/>
                </a:solidFill>
              </a:rPr>
              <a:t>                        </a:t>
            </a:r>
            <a:r>
              <a:rPr lang="ja-JP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ja-JP" sz="1200" b="1" dirty="0">
                <a:solidFill>
                  <a:srgbClr val="FF0000"/>
                </a:solidFill>
              </a:rPr>
              <a:t>NaOH</a:t>
            </a:r>
            <a:endParaRPr kumimoji="1" lang="ja-JP" altLang="en-US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B8A508B-E3B0-6F6C-363D-8DAA227CFCA8}"/>
              </a:ext>
            </a:extLst>
          </p:cNvPr>
          <p:cNvSpPr txBox="1"/>
          <p:nvPr/>
        </p:nvSpPr>
        <p:spPr>
          <a:xfrm>
            <a:off x="3081294" y="3753843"/>
            <a:ext cx="1764000" cy="82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</a:rPr>
              <a:t>銅　　　　　 </a:t>
            </a:r>
            <a:r>
              <a:rPr lang="en-US" altLang="ja-JP" sz="1400" b="1" dirty="0">
                <a:solidFill>
                  <a:srgbClr val="FF0000"/>
                </a:solidFill>
              </a:rPr>
              <a:t>Cu</a:t>
            </a:r>
          </a:p>
          <a:p>
            <a:r>
              <a:rPr kumimoji="1" lang="ja-JP" altLang="en-US" sz="1400" b="1" dirty="0">
                <a:solidFill>
                  <a:srgbClr val="FF0000"/>
                </a:solidFill>
              </a:rPr>
              <a:t>鉄　　　 　　</a:t>
            </a:r>
            <a:r>
              <a:rPr kumimoji="1" lang="en-US" altLang="ja-JP" sz="1400" b="1" dirty="0">
                <a:solidFill>
                  <a:srgbClr val="FF0000"/>
                </a:solidFill>
              </a:rPr>
              <a:t>Fe</a:t>
            </a:r>
          </a:p>
          <a:p>
            <a:r>
              <a:rPr lang="ja-JP" altLang="en-US" sz="1400" b="1" dirty="0">
                <a:solidFill>
                  <a:srgbClr val="FF0000"/>
                </a:solidFill>
              </a:rPr>
              <a:t>アルミニウム </a:t>
            </a:r>
            <a:r>
              <a:rPr lang="en-US" altLang="ja-JP" sz="1400" b="1" dirty="0">
                <a:solidFill>
                  <a:srgbClr val="FF0000"/>
                </a:solidFill>
              </a:rPr>
              <a:t>Al</a:t>
            </a:r>
            <a:endParaRPr kumimoji="1" lang="ja-JP" altLang="en-US" sz="1400" b="1" baseline="-25000" dirty="0">
              <a:solidFill>
                <a:srgbClr val="FF0000"/>
              </a:solidFill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571D8F97-10F4-B4CF-5744-611F7ED6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13" b="-14642"/>
          <a:stretch/>
        </p:blipFill>
        <p:spPr>
          <a:xfrm>
            <a:off x="1752514" y="1552662"/>
            <a:ext cx="8692284" cy="628257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A46BA0A-8CB5-6407-2B4B-44D63C1163A7}"/>
              </a:ext>
            </a:extLst>
          </p:cNvPr>
          <p:cNvSpPr txBox="1"/>
          <p:nvPr/>
        </p:nvSpPr>
        <p:spPr>
          <a:xfrm>
            <a:off x="1924339" y="1576123"/>
            <a:ext cx="9027022" cy="52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28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構成粒子間の結合と結晶の分類</a:t>
            </a:r>
            <a:endParaRPr lang="ja-JP" altLang="ja-JP" sz="2800" b="1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7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80BBC-7627-6B96-F955-FDEA7581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EA3E60C5-F7E4-39BE-3C5B-5B2FDA913CDA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結晶とその種類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(p.9)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867C1217-6ED1-B4CD-EA68-975CF3AAF778}"/>
              </a:ext>
            </a:extLst>
          </p:cNvPr>
          <p:cNvSpPr/>
          <p:nvPr/>
        </p:nvSpPr>
        <p:spPr>
          <a:xfrm flipV="1">
            <a:off x="-1" y="607511"/>
            <a:ext cx="3483982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33F6AC5-2E32-3B47-D9C3-97F642909341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E214D9E2-DDB4-9B73-F614-28CD94E7D7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4660B58B-D5BE-B756-F745-3AE1444208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1F13475-8B23-D2DC-9FE5-152571B44640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5A4BD9B-F707-9761-354F-29A183FBA08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6DD04C49-E5F6-BDD4-8343-D5069807E46B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DCE7993B-D563-5544-FD93-3097A63714D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A85A70E-95DE-7950-6530-E1F791BE2F4A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3620531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結晶の種類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FA540A0-BD96-9FC4-246E-869B7FB00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6" y="1573748"/>
            <a:ext cx="2323009" cy="52016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A49A34-D11B-FFC7-A5C9-68999713B54B}"/>
              </a:ext>
            </a:extLst>
          </p:cNvPr>
          <p:cNvSpPr/>
          <p:nvPr/>
        </p:nvSpPr>
        <p:spPr>
          <a:xfrm>
            <a:off x="1088888" y="2127363"/>
            <a:ext cx="10166941" cy="120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dirty="0">
                <a:latin typeface="+mn-ea"/>
              </a:rPr>
              <a:t>昇華しやすいものは</a:t>
            </a:r>
            <a:r>
              <a:rPr lang="en-US" altLang="ja-JP" sz="2800" dirty="0">
                <a:latin typeface="+mn-ea"/>
              </a:rPr>
              <a:t>4</a:t>
            </a:r>
            <a:r>
              <a:rPr lang="ja-JP" altLang="en-US" sz="2800" dirty="0">
                <a:latin typeface="+mn-ea"/>
              </a:rPr>
              <a:t>種類の結晶のうち，どれに分類されるか。</a:t>
            </a:r>
            <a:endParaRPr lang="en-US" altLang="ja-JP" sz="2800" dirty="0">
              <a:latin typeface="+mn-ea"/>
            </a:endParaRPr>
          </a:p>
          <a:p>
            <a:pPr>
              <a:lnSpc>
                <a:spcPts val="4500"/>
              </a:lnSpc>
            </a:pPr>
            <a:r>
              <a:rPr lang="ja-JP" altLang="en-US" sz="2800" dirty="0">
                <a:latin typeface="+mn-ea"/>
              </a:rPr>
              <a:t>その理由とともに考えてみよう。</a:t>
            </a:r>
          </a:p>
        </p:txBody>
      </p:sp>
    </p:spTree>
    <p:extLst>
      <p:ext uri="{BB962C8B-B14F-4D97-AF65-F5344CB8AC3E}">
        <p14:creationId xmlns:p14="http://schemas.microsoft.com/office/powerpoint/2010/main" val="4005090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45C71-E12D-6935-C41A-0668E6FAA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0B6836BB-E6DD-C551-98D3-37FBD05D95F8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結晶とその種類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(p.9)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238EC47C-27E3-5B91-0488-E5DBD854F13B}"/>
              </a:ext>
            </a:extLst>
          </p:cNvPr>
          <p:cNvSpPr/>
          <p:nvPr/>
        </p:nvSpPr>
        <p:spPr>
          <a:xfrm flipV="1">
            <a:off x="-1" y="607511"/>
            <a:ext cx="3483982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9F57CC8-B1F9-F941-42C7-4F572CCB9CA7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BDF7CFFE-1561-BC23-103C-CFDFC9CF94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063CB5EB-E346-230B-EDCD-7D1937735A3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366A032-AD89-47FC-02C9-9B03CAD1DEF4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A7FAD988-87E2-A1EB-9506-E73304A399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5BDE8295-C782-B8E4-3137-D327E55809A3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63CBB201-1736-BAB4-3962-FE4C9F4B9D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DF130A25-F3B3-C1A7-D6C3-CFBBC819ED94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3620531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結晶の種類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CCCC58C-D2D1-A5A1-92A6-C0AC72FC3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6" y="1573748"/>
            <a:ext cx="2323009" cy="52016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BBC414-79D2-4D5A-E950-F89E865B4BD1}"/>
              </a:ext>
            </a:extLst>
          </p:cNvPr>
          <p:cNvSpPr/>
          <p:nvPr/>
        </p:nvSpPr>
        <p:spPr>
          <a:xfrm>
            <a:off x="1088888" y="2127363"/>
            <a:ext cx="10166941" cy="120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dirty="0">
                <a:latin typeface="+mn-ea"/>
              </a:rPr>
              <a:t>昇華しやすいものは</a:t>
            </a:r>
            <a:r>
              <a:rPr lang="en-US" altLang="ja-JP" sz="2800" dirty="0">
                <a:latin typeface="+mn-ea"/>
              </a:rPr>
              <a:t>4</a:t>
            </a:r>
            <a:r>
              <a:rPr lang="ja-JP" altLang="en-US" sz="2800" dirty="0">
                <a:latin typeface="+mn-ea"/>
              </a:rPr>
              <a:t>種類の結晶のうち，どれに分類されるか。</a:t>
            </a:r>
            <a:endParaRPr lang="en-US" altLang="ja-JP" sz="2800" dirty="0">
              <a:latin typeface="+mn-ea"/>
            </a:endParaRPr>
          </a:p>
          <a:p>
            <a:pPr>
              <a:lnSpc>
                <a:spcPts val="4500"/>
              </a:lnSpc>
            </a:pPr>
            <a:r>
              <a:rPr lang="ja-JP" altLang="en-US" sz="2800" dirty="0">
                <a:latin typeface="+mn-ea"/>
              </a:rPr>
              <a:t>その理由とともに考えてみよう。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51D8EE-6485-931D-03B3-11AB3DABD74C}"/>
              </a:ext>
            </a:extLst>
          </p:cNvPr>
          <p:cNvSpPr txBox="1"/>
          <p:nvPr/>
        </p:nvSpPr>
        <p:spPr>
          <a:xfrm>
            <a:off x="1531007" y="4052814"/>
            <a:ext cx="10284777" cy="223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ct val="150000"/>
              </a:lnSpc>
              <a:tabLst>
                <a:tab pos="271463" algn="l"/>
              </a:tabLst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分子結晶に分類される。分子間力はほかの化学結合に</a:t>
            </a:r>
            <a:endParaRPr lang="en-US" altLang="ja-JP" sz="3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ct val="150000"/>
              </a:lnSpc>
              <a:tabLst>
                <a:tab pos="271463" algn="l"/>
              </a:tabLst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比べて弱く，熱運動が激しくなると，液体を経ずに</a:t>
            </a:r>
            <a:endParaRPr lang="en-US" altLang="ja-JP" sz="3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ct val="150000"/>
              </a:lnSpc>
              <a:tabLst>
                <a:tab pos="271463" algn="l"/>
              </a:tabLst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直接気体に変化するから。</a:t>
            </a:r>
            <a:endParaRPr lang="en-US" altLang="ja-JP" sz="3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CD3DFF9-A902-FE60-A989-F9282540F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7" y="4181272"/>
            <a:ext cx="1072603" cy="5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79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515207" y="597956"/>
            <a:ext cx="5240215" cy="6846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 この節の振り返り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8BF949-513F-42DC-A2A0-11AA10A5E8C9}"/>
              </a:ext>
            </a:extLst>
          </p:cNvPr>
          <p:cNvSpPr txBox="1"/>
          <p:nvPr/>
        </p:nvSpPr>
        <p:spPr>
          <a:xfrm>
            <a:off x="982200" y="1524892"/>
            <a:ext cx="10811898" cy="416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結晶を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種類に分類し，それぞれの特徴を確認しよう。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銅，塩化ナトリウム，水，ダイヤモンドについて，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構成粒子，粒子間の結合，融点や電気伝導性などの性質を，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学んだことから説明してみよう。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C4180D3-A4BA-4093-B0DA-C525A4D80895}"/>
              </a:ext>
            </a:extLst>
          </p:cNvPr>
          <p:cNvCxnSpPr>
            <a:cxnSpLocks/>
          </p:cNvCxnSpPr>
          <p:nvPr/>
        </p:nvCxnSpPr>
        <p:spPr>
          <a:xfrm>
            <a:off x="601166" y="6387122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86DC3D4-D3FC-4839-82C9-B4D25DCCDC5B}"/>
              </a:ext>
            </a:extLst>
          </p:cNvPr>
          <p:cNvCxnSpPr>
            <a:cxnSpLocks/>
          </p:cNvCxnSpPr>
          <p:nvPr/>
        </p:nvCxnSpPr>
        <p:spPr>
          <a:xfrm flipV="1">
            <a:off x="6265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BF7F64F-39C0-4C5E-A981-D4F7C0CE62F4}"/>
              </a:ext>
            </a:extLst>
          </p:cNvPr>
          <p:cNvCxnSpPr>
            <a:cxnSpLocks/>
          </p:cNvCxnSpPr>
          <p:nvPr/>
        </p:nvCxnSpPr>
        <p:spPr>
          <a:xfrm flipV="1">
            <a:off x="117940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EB26304-85E7-FA46-A7D4-DE75EBE72788}"/>
              </a:ext>
            </a:extLst>
          </p:cNvPr>
          <p:cNvCxnSpPr>
            <a:cxnSpLocks/>
          </p:cNvCxnSpPr>
          <p:nvPr/>
        </p:nvCxnSpPr>
        <p:spPr>
          <a:xfrm>
            <a:off x="516531" y="569407"/>
            <a:ext cx="1105414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D8DD804-07F0-B84F-8B69-000B16FD3B26}"/>
              </a:ext>
            </a:extLst>
          </p:cNvPr>
          <p:cNvCxnSpPr>
            <a:cxnSpLocks/>
          </p:cNvCxnSpPr>
          <p:nvPr/>
        </p:nvCxnSpPr>
        <p:spPr>
          <a:xfrm>
            <a:off x="516531" y="1197293"/>
            <a:ext cx="1110506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>
            <a:extLst>
              <a:ext uri="{FF2B5EF4-FFF2-40B4-BE49-F238E27FC236}">
                <a16:creationId xmlns:a16="http://schemas.microsoft.com/office/drawing/2014/main" id="{BC9047FC-3C5E-D945-8516-2BDCCF1CD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2" y="3957249"/>
            <a:ext cx="341537" cy="34986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C661D4C-472B-4B06-B6A9-587FB322B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2" y="1570451"/>
            <a:ext cx="341537" cy="34986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53B55A4-BC09-11CC-C9DF-04B6FDBCF7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0" y="368017"/>
            <a:ext cx="970973" cy="978329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17DC3EBC-1A7F-A677-8BBA-ACFD34630721}"/>
              </a:ext>
            </a:extLst>
          </p:cNvPr>
          <p:cNvSpPr txBox="1">
            <a:spLocks/>
          </p:cNvSpPr>
          <p:nvPr/>
        </p:nvSpPr>
        <p:spPr>
          <a:xfrm>
            <a:off x="871270" y="563302"/>
            <a:ext cx="537287" cy="6671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lang="ja-JP" altLang="en-US" sz="3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7483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B528A-A9B0-A458-19A9-8CF6099AA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56270285-4654-A2E0-2B40-94378B3AC6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BF1998BA-5F05-B12C-9E32-5812E7E32CAB}"/>
              </a:ext>
            </a:extLst>
          </p:cNvPr>
          <p:cNvSpPr txBox="1">
            <a:spLocks/>
          </p:cNvSpPr>
          <p:nvPr/>
        </p:nvSpPr>
        <p:spPr>
          <a:xfrm>
            <a:off x="1515207" y="597956"/>
            <a:ext cx="5240215" cy="6846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 この節の振り返り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EE60CD1-AAFA-A3B8-BBDA-A76FACCFE2DB}"/>
              </a:ext>
            </a:extLst>
          </p:cNvPr>
          <p:cNvSpPr txBox="1"/>
          <p:nvPr/>
        </p:nvSpPr>
        <p:spPr>
          <a:xfrm>
            <a:off x="982199" y="1432429"/>
            <a:ext cx="10811899" cy="28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結晶を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種類に分類し，それぞれの特徴を確認しよう。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⇒</a:t>
            </a:r>
            <a:r>
              <a:rPr lang="ja-JP" altLang="en-US" sz="3200" dirty="0">
                <a:solidFill>
                  <a:srgbClr val="FF0000"/>
                </a:solidFill>
              </a:rPr>
              <a:t>結晶は，金属結晶，イオン結晶，分子結晶，共有結合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結晶の</a:t>
            </a:r>
            <a:r>
              <a:rPr lang="en-US" altLang="ja-JP" sz="3200" dirty="0">
                <a:solidFill>
                  <a:srgbClr val="FF0000"/>
                </a:solidFill>
              </a:rPr>
              <a:t>4</a:t>
            </a:r>
            <a:r>
              <a:rPr lang="ja-JP" altLang="en-US" sz="3200" dirty="0">
                <a:solidFill>
                  <a:srgbClr val="FF0000"/>
                </a:solidFill>
              </a:rPr>
              <a:t>種類に大別できる。これらは構成粒子の種類と　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その結びつき方が異なる。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B80F514-6CF4-6A81-253C-24F3F7B1E9B1}"/>
              </a:ext>
            </a:extLst>
          </p:cNvPr>
          <p:cNvCxnSpPr>
            <a:cxnSpLocks/>
          </p:cNvCxnSpPr>
          <p:nvPr/>
        </p:nvCxnSpPr>
        <p:spPr>
          <a:xfrm>
            <a:off x="601166" y="6387122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570905F-9E38-0D09-14CE-5255506041D3}"/>
              </a:ext>
            </a:extLst>
          </p:cNvPr>
          <p:cNvCxnSpPr>
            <a:cxnSpLocks/>
          </p:cNvCxnSpPr>
          <p:nvPr/>
        </p:nvCxnSpPr>
        <p:spPr>
          <a:xfrm flipV="1">
            <a:off x="6265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0D7420D-D32E-E494-117A-A446FAADD397}"/>
              </a:ext>
            </a:extLst>
          </p:cNvPr>
          <p:cNvCxnSpPr>
            <a:cxnSpLocks/>
          </p:cNvCxnSpPr>
          <p:nvPr/>
        </p:nvCxnSpPr>
        <p:spPr>
          <a:xfrm flipV="1">
            <a:off x="117940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94E9FDA-A945-D3BC-DB14-D70982A7F9BC}"/>
              </a:ext>
            </a:extLst>
          </p:cNvPr>
          <p:cNvCxnSpPr>
            <a:cxnSpLocks/>
          </p:cNvCxnSpPr>
          <p:nvPr/>
        </p:nvCxnSpPr>
        <p:spPr>
          <a:xfrm>
            <a:off x="516531" y="569407"/>
            <a:ext cx="1105414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E9BFAA5-D19A-888F-8253-1987A536383B}"/>
              </a:ext>
            </a:extLst>
          </p:cNvPr>
          <p:cNvCxnSpPr>
            <a:cxnSpLocks/>
          </p:cNvCxnSpPr>
          <p:nvPr/>
        </p:nvCxnSpPr>
        <p:spPr>
          <a:xfrm>
            <a:off x="516531" y="1197293"/>
            <a:ext cx="1110506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2DB77E81-1DCF-8532-559F-414711F79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2" y="1488621"/>
            <a:ext cx="341537" cy="34986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197008A-414E-B31D-A74F-AC8F6C82F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0" y="368017"/>
            <a:ext cx="970973" cy="978329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9693AF88-D63D-B7A5-8C27-3BF3F6BB75EF}"/>
              </a:ext>
            </a:extLst>
          </p:cNvPr>
          <p:cNvSpPr txBox="1">
            <a:spLocks/>
          </p:cNvSpPr>
          <p:nvPr/>
        </p:nvSpPr>
        <p:spPr>
          <a:xfrm>
            <a:off x="871270" y="563302"/>
            <a:ext cx="537287" cy="6671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lang="ja-JP" altLang="en-US" sz="3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85DEB8-53E5-E467-32ED-E1D96AE4C949}"/>
              </a:ext>
            </a:extLst>
          </p:cNvPr>
          <p:cNvSpPr txBox="1"/>
          <p:nvPr/>
        </p:nvSpPr>
        <p:spPr>
          <a:xfrm>
            <a:off x="6581873" y="5660707"/>
            <a:ext cx="5699028" cy="54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＜続きは次のスライドへ＞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72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515207" y="597956"/>
            <a:ext cx="5240215" cy="6846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 この節の振り返り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8BF949-513F-42DC-A2A0-11AA10A5E8C9}"/>
              </a:ext>
            </a:extLst>
          </p:cNvPr>
          <p:cNvSpPr txBox="1"/>
          <p:nvPr/>
        </p:nvSpPr>
        <p:spPr>
          <a:xfrm>
            <a:off x="982199" y="1432429"/>
            <a:ext cx="10811899" cy="441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結晶を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種類に分類し，それぞれの特徴を確認しよう。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⇒</a:t>
            </a:r>
            <a:r>
              <a:rPr lang="ja-JP" altLang="en-US" sz="3200" dirty="0">
                <a:solidFill>
                  <a:srgbClr val="FF0000"/>
                </a:solidFill>
              </a:rPr>
              <a:t>金属結晶は金属元素の原子が多数，金属結合で結びつい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てできた結晶である。イオン結晶は，多数の陽イオンと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陰イオンがイオン結合で結びついてできた結晶である。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分子結晶は，多数の分子が分子間力によって結びついて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できた結晶である。共有結合結晶は，多数の非金属元素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の原子が共有結合で結びついてできた結晶である。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C4180D3-A4BA-4093-B0DA-C525A4D80895}"/>
              </a:ext>
            </a:extLst>
          </p:cNvPr>
          <p:cNvCxnSpPr>
            <a:cxnSpLocks/>
          </p:cNvCxnSpPr>
          <p:nvPr/>
        </p:nvCxnSpPr>
        <p:spPr>
          <a:xfrm>
            <a:off x="601166" y="6387122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86DC3D4-D3FC-4839-82C9-B4D25DCCDC5B}"/>
              </a:ext>
            </a:extLst>
          </p:cNvPr>
          <p:cNvCxnSpPr>
            <a:cxnSpLocks/>
          </p:cNvCxnSpPr>
          <p:nvPr/>
        </p:nvCxnSpPr>
        <p:spPr>
          <a:xfrm flipV="1">
            <a:off x="6265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BF7F64F-39C0-4C5E-A981-D4F7C0CE62F4}"/>
              </a:ext>
            </a:extLst>
          </p:cNvPr>
          <p:cNvCxnSpPr>
            <a:cxnSpLocks/>
          </p:cNvCxnSpPr>
          <p:nvPr/>
        </p:nvCxnSpPr>
        <p:spPr>
          <a:xfrm flipV="1">
            <a:off x="117940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EB26304-85E7-FA46-A7D4-DE75EBE72788}"/>
              </a:ext>
            </a:extLst>
          </p:cNvPr>
          <p:cNvCxnSpPr>
            <a:cxnSpLocks/>
          </p:cNvCxnSpPr>
          <p:nvPr/>
        </p:nvCxnSpPr>
        <p:spPr>
          <a:xfrm>
            <a:off x="516531" y="569407"/>
            <a:ext cx="1105414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D8DD804-07F0-B84F-8B69-000B16FD3B26}"/>
              </a:ext>
            </a:extLst>
          </p:cNvPr>
          <p:cNvCxnSpPr>
            <a:cxnSpLocks/>
          </p:cNvCxnSpPr>
          <p:nvPr/>
        </p:nvCxnSpPr>
        <p:spPr>
          <a:xfrm>
            <a:off x="516531" y="1197293"/>
            <a:ext cx="1110506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2C661D4C-472B-4B06-B6A9-587FB322B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2" y="1488621"/>
            <a:ext cx="341537" cy="34986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7215184-0214-E54D-95A2-DE7F708F0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0" y="368017"/>
            <a:ext cx="970973" cy="978329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6FA3687D-C02D-2312-6A4A-B3017F44B88D}"/>
              </a:ext>
            </a:extLst>
          </p:cNvPr>
          <p:cNvSpPr txBox="1">
            <a:spLocks/>
          </p:cNvSpPr>
          <p:nvPr/>
        </p:nvSpPr>
        <p:spPr>
          <a:xfrm>
            <a:off x="871270" y="563302"/>
            <a:ext cx="537287" cy="6671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lang="ja-JP" altLang="en-US" sz="3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3388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A49AE-A76E-04C9-79BD-9F82BF102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FBF6E7B2-1355-97A3-B11A-534CDEFF34D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BF1971C5-B0C9-11AF-0C31-E4F169ABA91C}"/>
              </a:ext>
            </a:extLst>
          </p:cNvPr>
          <p:cNvSpPr txBox="1">
            <a:spLocks/>
          </p:cNvSpPr>
          <p:nvPr/>
        </p:nvSpPr>
        <p:spPr>
          <a:xfrm>
            <a:off x="1515207" y="597956"/>
            <a:ext cx="5240215" cy="6846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 この節の振り返り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6E392B-ABCE-E5F6-1D7A-9A25E2DC6C5D}"/>
              </a:ext>
            </a:extLst>
          </p:cNvPr>
          <p:cNvSpPr txBox="1"/>
          <p:nvPr/>
        </p:nvSpPr>
        <p:spPr>
          <a:xfrm>
            <a:off x="982199" y="1443062"/>
            <a:ext cx="10811899" cy="452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銅，塩化ナトリウム，水，ダイヤモンドについて，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構成粒子，粒子間の結合，融点や電気伝導性などの性質を，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学んだことから説明してみよう。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⇒＜銅について＞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</a:rPr>
              <a:t>銅は，金属元素の原子である銅原子同士が自由電子を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共有して，金属結合で結びついてできている。電気伝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導性が高いものが多い。</a:t>
            </a: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</a:t>
            </a:r>
            <a:endParaRPr lang="en-US" altLang="ja-JP" sz="3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B99CFCA-6938-CF94-1AEC-722D547E3811}"/>
              </a:ext>
            </a:extLst>
          </p:cNvPr>
          <p:cNvCxnSpPr>
            <a:cxnSpLocks/>
          </p:cNvCxnSpPr>
          <p:nvPr/>
        </p:nvCxnSpPr>
        <p:spPr>
          <a:xfrm>
            <a:off x="601166" y="6387122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A481064-C463-43B9-87D0-4B69D59893D0}"/>
              </a:ext>
            </a:extLst>
          </p:cNvPr>
          <p:cNvCxnSpPr>
            <a:cxnSpLocks/>
          </p:cNvCxnSpPr>
          <p:nvPr/>
        </p:nvCxnSpPr>
        <p:spPr>
          <a:xfrm flipV="1">
            <a:off x="6265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16C5707-E04F-9A31-FC7A-1E99BF829A93}"/>
              </a:ext>
            </a:extLst>
          </p:cNvPr>
          <p:cNvCxnSpPr>
            <a:cxnSpLocks/>
          </p:cNvCxnSpPr>
          <p:nvPr/>
        </p:nvCxnSpPr>
        <p:spPr>
          <a:xfrm flipV="1">
            <a:off x="117940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BF23C5A-5728-2542-82B4-21143FDF140E}"/>
              </a:ext>
            </a:extLst>
          </p:cNvPr>
          <p:cNvCxnSpPr>
            <a:cxnSpLocks/>
          </p:cNvCxnSpPr>
          <p:nvPr/>
        </p:nvCxnSpPr>
        <p:spPr>
          <a:xfrm>
            <a:off x="516531" y="569407"/>
            <a:ext cx="1105414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A8FB4EC-187E-6C1A-0D58-413C6F580E83}"/>
              </a:ext>
            </a:extLst>
          </p:cNvPr>
          <p:cNvCxnSpPr>
            <a:cxnSpLocks/>
          </p:cNvCxnSpPr>
          <p:nvPr/>
        </p:nvCxnSpPr>
        <p:spPr>
          <a:xfrm>
            <a:off x="516531" y="1197293"/>
            <a:ext cx="1110506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B1FB0294-BF4D-9751-8870-C08A6E63E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2" y="1488621"/>
            <a:ext cx="341537" cy="34986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663DC2F-5C25-FF7C-8D82-D5EAD312D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0" y="368017"/>
            <a:ext cx="970973" cy="978329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90DCCC3A-353D-1DDB-3379-C99CCD7848A5}"/>
              </a:ext>
            </a:extLst>
          </p:cNvPr>
          <p:cNvSpPr txBox="1">
            <a:spLocks/>
          </p:cNvSpPr>
          <p:nvPr/>
        </p:nvSpPr>
        <p:spPr>
          <a:xfrm>
            <a:off x="871270" y="563302"/>
            <a:ext cx="537287" cy="6671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lang="ja-JP" altLang="en-US" sz="3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6250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AC7F1-494D-D5C5-F97D-E32734EB9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33AFD837-BA56-396A-2CC5-BA8C0CED793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6CF4C360-771F-33F5-24FA-B1BAB8EC83A5}"/>
              </a:ext>
            </a:extLst>
          </p:cNvPr>
          <p:cNvSpPr txBox="1">
            <a:spLocks/>
          </p:cNvSpPr>
          <p:nvPr/>
        </p:nvSpPr>
        <p:spPr>
          <a:xfrm>
            <a:off x="1515207" y="597956"/>
            <a:ext cx="5240215" cy="6846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 この節の振り返り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3FFD40-A612-6C75-BEE1-18B484AFF72A}"/>
              </a:ext>
            </a:extLst>
          </p:cNvPr>
          <p:cNvSpPr txBox="1"/>
          <p:nvPr/>
        </p:nvSpPr>
        <p:spPr>
          <a:xfrm>
            <a:off x="982199" y="1443062"/>
            <a:ext cx="10811899" cy="452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銅，塩化ナトリウム，水，ダイヤモンドについて，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構成粒子，粒子間の結合，融点や電気伝導性などの性質を，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学んだことから説明してみよう。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⇒＜塩化ナトリウムについて＞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</a:rPr>
              <a:t>塩化ナトリウムは，陽イオンのナトリウムイオンと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陰イオンの塩化物イオンがイオン結合で結びついて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できている。融点は高い。固体の状態では電気伝導性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はないが，溶融塩や水溶液では電気伝導性をもつ。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D4C2324-F515-16A3-0014-35BF988FCBDC}"/>
              </a:ext>
            </a:extLst>
          </p:cNvPr>
          <p:cNvCxnSpPr>
            <a:cxnSpLocks/>
          </p:cNvCxnSpPr>
          <p:nvPr/>
        </p:nvCxnSpPr>
        <p:spPr>
          <a:xfrm>
            <a:off x="601166" y="6387122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D24CD88-FBC7-ADB6-AC22-E77773926F5F}"/>
              </a:ext>
            </a:extLst>
          </p:cNvPr>
          <p:cNvCxnSpPr>
            <a:cxnSpLocks/>
          </p:cNvCxnSpPr>
          <p:nvPr/>
        </p:nvCxnSpPr>
        <p:spPr>
          <a:xfrm flipV="1">
            <a:off x="6265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767DB73-B8F7-2DF7-295A-162A486F9D27}"/>
              </a:ext>
            </a:extLst>
          </p:cNvPr>
          <p:cNvCxnSpPr>
            <a:cxnSpLocks/>
          </p:cNvCxnSpPr>
          <p:nvPr/>
        </p:nvCxnSpPr>
        <p:spPr>
          <a:xfrm flipV="1">
            <a:off x="117940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602D980-666F-B4BC-4303-289163984358}"/>
              </a:ext>
            </a:extLst>
          </p:cNvPr>
          <p:cNvCxnSpPr>
            <a:cxnSpLocks/>
          </p:cNvCxnSpPr>
          <p:nvPr/>
        </p:nvCxnSpPr>
        <p:spPr>
          <a:xfrm>
            <a:off x="516531" y="569407"/>
            <a:ext cx="1105414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2B5E0F7-89B1-7DE4-8E48-35A2664D303E}"/>
              </a:ext>
            </a:extLst>
          </p:cNvPr>
          <p:cNvCxnSpPr>
            <a:cxnSpLocks/>
          </p:cNvCxnSpPr>
          <p:nvPr/>
        </p:nvCxnSpPr>
        <p:spPr>
          <a:xfrm>
            <a:off x="516531" y="1197293"/>
            <a:ext cx="1110506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C7330D33-358A-35A0-F92C-4DE6D191E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2" y="1488621"/>
            <a:ext cx="341537" cy="34986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D746190-3737-9C98-C725-7A27694B8A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0" y="368017"/>
            <a:ext cx="970973" cy="978329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41E68F22-90B8-E7CC-76A0-3F3C14DF4067}"/>
              </a:ext>
            </a:extLst>
          </p:cNvPr>
          <p:cNvSpPr txBox="1">
            <a:spLocks/>
          </p:cNvSpPr>
          <p:nvPr/>
        </p:nvSpPr>
        <p:spPr>
          <a:xfrm>
            <a:off x="871270" y="563302"/>
            <a:ext cx="537287" cy="6671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lang="ja-JP" altLang="en-US" sz="3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460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A4C69-3A0A-E2E9-1064-A864ABE93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EE100FFE-6B7A-7A5A-9E45-03BC85DEE45B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C22AF500-7150-70B4-3D23-D84F4990122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D9C9C28E-3944-587D-2C5C-699866D87DC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114413E8-F289-B91C-FDBB-C2AB320573F5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原子やイオンを結びつけている化学結合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(p.6)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82FAA3BF-DB8D-D0EE-D7B1-4947E4DAD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693" y="1075442"/>
            <a:ext cx="11070002" cy="4247304"/>
          </a:xfrm>
        </p:spPr>
        <p:txBody>
          <a:bodyPr anchor="t" anchorCtr="0">
            <a:noAutofit/>
          </a:bodyPr>
          <a:lstStyle/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・物質の中で原子やイオンを結びつけている化学結合には，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金属結合</a:t>
            </a:r>
            <a:r>
              <a:rPr lang="ja-JP" altLang="en-US" sz="3200" dirty="0">
                <a:latin typeface="+mn-ea"/>
              </a:rPr>
              <a:t>，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イオン結合</a:t>
            </a:r>
            <a:r>
              <a:rPr lang="ja-JP" altLang="en-US" sz="3200" dirty="0">
                <a:latin typeface="+mn-ea"/>
              </a:rPr>
              <a:t>，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共有結合</a:t>
            </a:r>
            <a:r>
              <a:rPr lang="ja-JP" altLang="en-US" sz="3200" dirty="0">
                <a:latin typeface="+mn-ea"/>
              </a:rPr>
              <a:t>の</a:t>
            </a:r>
            <a:r>
              <a:rPr lang="en-US" altLang="ja-JP" sz="3200" dirty="0">
                <a:latin typeface="+mn-ea"/>
              </a:rPr>
              <a:t>3</a:t>
            </a:r>
            <a:r>
              <a:rPr lang="ja-JP" altLang="en-US" sz="3200" dirty="0">
                <a:latin typeface="+mn-ea"/>
              </a:rPr>
              <a:t>種類がある。</a:t>
            </a:r>
            <a:endParaRPr lang="ja-JP" altLang="ja-JP" sz="3200" dirty="0">
              <a:latin typeface="+mn-ea"/>
              <a:cs typeface="UDShinGoPro-Regular-90pv-RKSJ-H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B60006E-213F-BA74-846E-4D7AF328F341}"/>
              </a:ext>
            </a:extLst>
          </p:cNvPr>
          <p:cNvGrpSpPr/>
          <p:nvPr/>
        </p:nvGrpSpPr>
        <p:grpSpPr>
          <a:xfrm>
            <a:off x="1271581" y="2933706"/>
            <a:ext cx="10152632" cy="1976699"/>
            <a:chOff x="6503580" y="2989680"/>
            <a:chExt cx="15559278" cy="4134720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215B4766-B76F-2BEF-D0CA-7A81C8739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334981">
              <a:off x="6918882" y="2989680"/>
              <a:ext cx="845286" cy="457852"/>
            </a:xfrm>
            <a:prstGeom prst="rect">
              <a:avLst/>
            </a:prstGeom>
          </p:spPr>
        </p:pic>
        <p:sp>
          <p:nvSpPr>
            <p:cNvPr id="34" name="角丸四角形 8">
              <a:extLst>
                <a:ext uri="{FF2B5EF4-FFF2-40B4-BE49-F238E27FC236}">
                  <a16:creationId xmlns:a16="http://schemas.microsoft.com/office/drawing/2014/main" id="{1AF7BDC2-C090-35C5-6B11-EF7D0D675542}"/>
                </a:ext>
              </a:extLst>
            </p:cNvPr>
            <p:cNvSpPr/>
            <p:nvPr/>
          </p:nvSpPr>
          <p:spPr>
            <a:xfrm>
              <a:off x="6503580" y="3367051"/>
              <a:ext cx="15364152" cy="3715655"/>
            </a:xfrm>
            <a:prstGeom prst="roundRect">
              <a:avLst>
                <a:gd name="adj" fmla="val 12845"/>
              </a:avLst>
            </a:prstGeom>
            <a:solidFill>
              <a:srgbClr val="FFF7EC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FEF8316A-7D49-8063-816A-678E0E52D868}"/>
                </a:ext>
              </a:extLst>
            </p:cNvPr>
            <p:cNvSpPr/>
            <p:nvPr/>
          </p:nvSpPr>
          <p:spPr>
            <a:xfrm>
              <a:off x="6552253" y="3573519"/>
              <a:ext cx="15510605" cy="3550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3200" dirty="0"/>
                <a:t>この章では，化学結合で結びついた原子やイオンが，</a:t>
              </a:r>
              <a:br>
                <a:rPr lang="en-US" altLang="ja-JP" sz="3200" dirty="0"/>
              </a:br>
              <a:r>
                <a:rPr lang="ja-JP" altLang="en-US" sz="3200" dirty="0"/>
                <a:t>固体の結晶の内部で立体的に配列しているとき，</a:t>
              </a:r>
              <a:br>
                <a:rPr lang="en-US" altLang="ja-JP" sz="3200" dirty="0"/>
              </a:br>
              <a:r>
                <a:rPr lang="ja-JP" altLang="en-US" sz="3200" dirty="0"/>
                <a:t>どのような規則性があるのかを学ぶ。</a:t>
              </a:r>
              <a:endParaRPr lang="en-US" altLang="ja-JP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0254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4E51E-AB2E-50A9-254F-A2E04E68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D65B30C9-94F3-95FC-F359-46FFD3FF1B3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6315F5D7-6472-C3B0-7CE4-B3E2BFAC9056}"/>
              </a:ext>
            </a:extLst>
          </p:cNvPr>
          <p:cNvSpPr txBox="1">
            <a:spLocks/>
          </p:cNvSpPr>
          <p:nvPr/>
        </p:nvSpPr>
        <p:spPr>
          <a:xfrm>
            <a:off x="1515207" y="597956"/>
            <a:ext cx="5240215" cy="6846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 この節の振り返り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A48A7A-8A0C-747B-5D4B-90375E8989EC}"/>
              </a:ext>
            </a:extLst>
          </p:cNvPr>
          <p:cNvSpPr txBox="1"/>
          <p:nvPr/>
        </p:nvSpPr>
        <p:spPr>
          <a:xfrm>
            <a:off x="982199" y="1443062"/>
            <a:ext cx="10811899" cy="507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銅，塩化ナトリウム，水，ダイヤモンドについて，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構成粒子，粒子間の結合，融点や電気伝導性などの性質を，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学んだことから説明してみよう。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⇒＜水，ダイヤモンドについて＞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</a:rPr>
              <a:t>水は，非金属元素の原子である水素原子と酸素原子が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共有結合で結びついてできている。</a:t>
            </a: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ダイヤモンドは，非金属元素の原子である炭素原子が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共有結合で結びついてできている。融点は非常に高く，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just">
              <a:lnSpc>
                <a:spcPts val="3100"/>
              </a:lnSpc>
              <a:spcBef>
                <a:spcPts val="12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電気伝導性はない。</a:t>
            </a:r>
            <a:endParaRPr lang="en-US" altLang="ja-JP" sz="3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15386D6-ADAF-3F82-F665-946C1396C90A}"/>
              </a:ext>
            </a:extLst>
          </p:cNvPr>
          <p:cNvCxnSpPr>
            <a:cxnSpLocks/>
          </p:cNvCxnSpPr>
          <p:nvPr/>
        </p:nvCxnSpPr>
        <p:spPr>
          <a:xfrm>
            <a:off x="601166" y="6387122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2669806-F1C7-8A5E-92A2-032646667D92}"/>
              </a:ext>
            </a:extLst>
          </p:cNvPr>
          <p:cNvCxnSpPr>
            <a:cxnSpLocks/>
          </p:cNvCxnSpPr>
          <p:nvPr/>
        </p:nvCxnSpPr>
        <p:spPr>
          <a:xfrm flipV="1">
            <a:off x="6265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2711469-47B1-BC86-F2E5-2B600C365195}"/>
              </a:ext>
            </a:extLst>
          </p:cNvPr>
          <p:cNvCxnSpPr>
            <a:cxnSpLocks/>
          </p:cNvCxnSpPr>
          <p:nvPr/>
        </p:nvCxnSpPr>
        <p:spPr>
          <a:xfrm flipV="1">
            <a:off x="117940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8AB10C7-2578-121E-F6B0-0A906E8EDC7A}"/>
              </a:ext>
            </a:extLst>
          </p:cNvPr>
          <p:cNvCxnSpPr>
            <a:cxnSpLocks/>
          </p:cNvCxnSpPr>
          <p:nvPr/>
        </p:nvCxnSpPr>
        <p:spPr>
          <a:xfrm>
            <a:off x="516531" y="569407"/>
            <a:ext cx="1105414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66A3823-00EC-4212-417E-DCE6F0B7F6F2}"/>
              </a:ext>
            </a:extLst>
          </p:cNvPr>
          <p:cNvCxnSpPr>
            <a:cxnSpLocks/>
          </p:cNvCxnSpPr>
          <p:nvPr/>
        </p:nvCxnSpPr>
        <p:spPr>
          <a:xfrm>
            <a:off x="516531" y="1197293"/>
            <a:ext cx="1110506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CAB28554-DD94-92C2-F477-CDE5FBE79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2" y="1488621"/>
            <a:ext cx="341537" cy="34986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F6668B5-6D8E-CF31-9ECF-544B60FC31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0" y="368017"/>
            <a:ext cx="970973" cy="978329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5A1724E1-5886-7C12-B57E-3DE0EA784DD8}"/>
              </a:ext>
            </a:extLst>
          </p:cNvPr>
          <p:cNvSpPr txBox="1">
            <a:spLocks/>
          </p:cNvSpPr>
          <p:nvPr/>
        </p:nvSpPr>
        <p:spPr>
          <a:xfrm>
            <a:off x="871270" y="563302"/>
            <a:ext cx="537287" cy="6671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lang="ja-JP" altLang="en-US" sz="3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587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B9EF6-31D3-6E01-3013-6AB358622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157DF29B-6ACE-CD9F-8A9F-5189CB25D351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原子やイオンを結びつけている化学結合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(p.6)</a:t>
            </a: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794FA9C3-669E-9BE2-1DDA-D40C65051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693" y="1457405"/>
            <a:ext cx="11070002" cy="4974921"/>
          </a:xfrm>
        </p:spPr>
        <p:txBody>
          <a:bodyPr anchor="t" anchorCtr="0">
            <a:noAutofit/>
          </a:bodyPr>
          <a:lstStyle/>
          <a:p>
            <a:pPr marL="265113" indent="-265113" algn="l">
              <a:lnSpc>
                <a:spcPct val="120000"/>
              </a:lnSpc>
            </a:pPr>
            <a:r>
              <a:rPr kumimoji="1" lang="ja-JP" altLang="en-US" sz="3200" dirty="0">
                <a:latin typeface="+mn-ea"/>
              </a:rPr>
              <a:t>・金属原子の価電子は，</a:t>
            </a:r>
            <a:r>
              <a:rPr kumimoji="1" lang="en-US" altLang="ja-JP" sz="3200" dirty="0">
                <a:latin typeface="+mn-ea"/>
              </a:rPr>
              <a:t>1</a:t>
            </a:r>
            <a:r>
              <a:rPr kumimoji="1" lang="ja-JP" altLang="en-US" sz="3200" dirty="0">
                <a:latin typeface="+mn-ea"/>
              </a:rPr>
              <a:t>個の原子に</a:t>
            </a:r>
            <a:endParaRPr kumimoji="1"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</a:t>
            </a:r>
            <a:r>
              <a:rPr kumimoji="1" lang="ja-JP" altLang="en-US" sz="3200" dirty="0">
                <a:latin typeface="+mn-ea"/>
              </a:rPr>
              <a:t>とどまらず，構成するすべての原子</a:t>
            </a:r>
            <a:endParaRPr kumimoji="1"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</a:t>
            </a:r>
            <a:r>
              <a:rPr kumimoji="1" lang="ja-JP" altLang="en-US" sz="3200" dirty="0">
                <a:latin typeface="+mn-ea"/>
              </a:rPr>
              <a:t>に共有される形で自由に金属中を</a:t>
            </a:r>
            <a:endParaRPr kumimoji="1"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</a:t>
            </a:r>
            <a:r>
              <a:rPr kumimoji="1" lang="ja-JP" altLang="en-US" sz="3200" dirty="0">
                <a:latin typeface="+mn-ea"/>
              </a:rPr>
              <a:t>移動できる。このような電子を</a:t>
            </a:r>
            <a:endParaRPr kumimoji="1"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自由電子</a:t>
            </a:r>
            <a:r>
              <a:rPr kumimoji="1" lang="ja-JP" altLang="en-US" sz="3200" dirty="0">
                <a:latin typeface="+mn-ea"/>
              </a:rPr>
              <a:t>といい，自由電子の共有</a:t>
            </a:r>
            <a:endParaRPr kumimoji="1"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</a:t>
            </a:r>
            <a:r>
              <a:rPr kumimoji="1" lang="ja-JP" altLang="en-US" sz="3200" dirty="0">
                <a:latin typeface="+mn-ea"/>
              </a:rPr>
              <a:t>による金属原子どうしの化学結合を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金属結合</a:t>
            </a:r>
            <a:r>
              <a:rPr kumimoji="1" lang="ja-JP" altLang="en-US" sz="3200" dirty="0">
                <a:latin typeface="+mn-ea"/>
              </a:rPr>
              <a:t>という。</a:t>
            </a:r>
            <a:endParaRPr kumimoji="1" lang="en-US" altLang="ja-JP" sz="3200" dirty="0">
              <a:latin typeface="+mn-ea"/>
            </a:endParaRP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A6EB0FC2-44DD-32AD-8CD9-5F4BC97BC27A}"/>
              </a:ext>
            </a:extLst>
          </p:cNvPr>
          <p:cNvSpPr/>
          <p:nvPr/>
        </p:nvSpPr>
        <p:spPr>
          <a:xfrm flipV="1">
            <a:off x="-2" y="607516"/>
            <a:ext cx="3240913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B505B0B-55DE-5715-7F28-C1FA74F673D7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A3AD405E-5F57-5EFA-5B5E-DD24F6AF3D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3C72D599-4932-D683-5421-A055C7ACCC3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6639228-F057-7FA8-C107-85C50DABD424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A52C4E30-16ED-DD01-8A4F-5C7EE3AAC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FFE6B738-9AB7-D721-3169-D677BFF741D4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E7239E03-6997-8AAE-5FA7-E00CAD31CF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タイトル 1">
            <a:extLst>
              <a:ext uri="{FF2B5EF4-FFF2-40B4-BE49-F238E27FC236}">
                <a16:creationId xmlns:a16="http://schemas.microsoft.com/office/drawing/2014/main" id="{94FF4959-1034-553A-5C35-6BE0AD2DF674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5620735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金属結合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95F5E29-0DEF-43E6-C56E-B9F7CD354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46" y="1562510"/>
            <a:ext cx="3093454" cy="263587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3E07C5D-766C-3D4F-C64B-85A14DFD06C8}"/>
              </a:ext>
            </a:extLst>
          </p:cNvPr>
          <p:cNvSpPr txBox="1"/>
          <p:nvPr/>
        </p:nvSpPr>
        <p:spPr>
          <a:xfrm>
            <a:off x="8378637" y="225612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自由電子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F898851-9A21-BAE9-BE36-9299AF1F8B58}"/>
              </a:ext>
            </a:extLst>
          </p:cNvPr>
          <p:cNvSpPr txBox="1"/>
          <p:nvPr/>
        </p:nvSpPr>
        <p:spPr>
          <a:xfrm>
            <a:off x="8235756" y="4233879"/>
            <a:ext cx="2646877" cy="461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金属結合のモデル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3783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A86AC5B1-0B7D-5549-A129-7689DB0473F5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原子やイオンを結びつけている化学結合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(p.6)</a:t>
            </a: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48C2A109-CDB4-FEAA-FB5B-0801A449F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530" y="1550004"/>
            <a:ext cx="11070002" cy="4247304"/>
          </a:xfrm>
        </p:spPr>
        <p:txBody>
          <a:bodyPr anchor="t" anchorCtr="0">
            <a:noAutofit/>
          </a:bodyPr>
          <a:lstStyle/>
          <a:p>
            <a:pPr marL="265113" indent="-265113" algn="l">
              <a:lnSpc>
                <a:spcPct val="120000"/>
              </a:lnSpc>
            </a:pPr>
            <a:r>
              <a:rPr kumimoji="1" lang="ja-JP" altLang="en-US" sz="3200" dirty="0">
                <a:latin typeface="+mn-ea"/>
              </a:rPr>
              <a:t>・金属は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金属光沢</a:t>
            </a:r>
            <a:r>
              <a:rPr kumimoji="1" lang="ja-JP" altLang="en-US" sz="3200" dirty="0">
                <a:latin typeface="+mn-ea"/>
              </a:rPr>
              <a:t>とよばれる特有の光沢</a:t>
            </a:r>
            <a:endParaRPr kumimoji="1"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</a:t>
            </a:r>
            <a:r>
              <a:rPr kumimoji="1" lang="ja-JP" altLang="en-US" sz="3200" dirty="0">
                <a:latin typeface="+mn-ea"/>
              </a:rPr>
              <a:t>をもち，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電気伝導性</a:t>
            </a:r>
            <a:r>
              <a:rPr kumimoji="1" lang="ja-JP" altLang="en-US" sz="3200" dirty="0">
                <a:latin typeface="+mn-ea"/>
              </a:rPr>
              <a:t>や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熱伝導性</a:t>
            </a:r>
            <a:r>
              <a:rPr kumimoji="1" lang="ja-JP" altLang="en-US" sz="3200" dirty="0">
                <a:latin typeface="+mn-ea"/>
              </a:rPr>
              <a:t>が高い。</a:t>
            </a:r>
            <a:endParaRPr kumimoji="1"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</a:t>
            </a:r>
            <a:r>
              <a:rPr kumimoji="1" lang="ja-JP" altLang="en-US" sz="3200" dirty="0">
                <a:latin typeface="+mn-ea"/>
              </a:rPr>
              <a:t>また，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展性</a:t>
            </a:r>
            <a:r>
              <a:rPr kumimoji="1" lang="ja-JP" altLang="en-US" sz="3200" dirty="0">
                <a:latin typeface="+mn-ea"/>
              </a:rPr>
              <a:t>や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延性</a:t>
            </a:r>
            <a:r>
              <a:rPr kumimoji="1" lang="ja-JP" altLang="en-US" sz="3200" dirty="0">
                <a:latin typeface="+mn-ea"/>
              </a:rPr>
              <a:t>に富むものが多い。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8726A89B-90B0-D77A-4E27-92DF4CB96547}"/>
              </a:ext>
            </a:extLst>
          </p:cNvPr>
          <p:cNvSpPr/>
          <p:nvPr/>
        </p:nvSpPr>
        <p:spPr>
          <a:xfrm flipV="1">
            <a:off x="-2" y="607516"/>
            <a:ext cx="3240913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1669DC4-96C0-3D6A-2B70-7A16D48ECDCF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A3F994A-53D1-8FCF-50E9-150FC2CB282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DE89C70-A1E0-20D1-1AEA-378C474FC39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5A3932A-3C08-304B-081D-F15E1415C94B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269A59D-ED04-9F55-47B9-9849B5EC8AB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8B2D20AC-CF96-0F7C-DA65-86F9BBB400D5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DE419443-ACA2-C7A6-9A9F-7F6C053BEB2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E818303E-E526-687B-0567-3CD8345C48EE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5620735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金属結合</a:t>
            </a:r>
          </a:p>
        </p:txBody>
      </p:sp>
      <p:sp>
        <p:nvSpPr>
          <p:cNvPr id="16" name="角丸四角形 33">
            <a:extLst>
              <a:ext uri="{FF2B5EF4-FFF2-40B4-BE49-F238E27FC236}">
                <a16:creationId xmlns:a16="http://schemas.microsoft.com/office/drawing/2014/main" id="{2E2F9B78-8628-8035-ED73-EB9F226B1F02}"/>
              </a:ext>
            </a:extLst>
          </p:cNvPr>
          <p:cNvSpPr/>
          <p:nvPr/>
        </p:nvSpPr>
        <p:spPr>
          <a:xfrm>
            <a:off x="741896" y="4314452"/>
            <a:ext cx="10839797" cy="1283104"/>
          </a:xfrm>
          <a:prstGeom prst="roundRect">
            <a:avLst/>
          </a:prstGeom>
          <a:solidFill>
            <a:srgbClr val="FFFC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938D390-145D-4783-813B-365478AB0BF2}"/>
              </a:ext>
            </a:extLst>
          </p:cNvPr>
          <p:cNvSpPr/>
          <p:nvPr/>
        </p:nvSpPr>
        <p:spPr>
          <a:xfrm>
            <a:off x="1292100" y="4570773"/>
            <a:ext cx="9739389" cy="65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金属結合　</a:t>
            </a:r>
            <a:r>
              <a:rPr lang="ja-JP" altLang="en-US" sz="3200" dirty="0">
                <a:latin typeface="+mn-ea"/>
              </a:rPr>
              <a:t>自由電子をすべての原子で共有する結合</a:t>
            </a:r>
            <a:endParaRPr lang="en-US" altLang="ja-JP" sz="3200" dirty="0">
              <a:latin typeface="+mn-ea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4D2B520-9B4D-DA22-6F6D-30A804A84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44" y="1412962"/>
            <a:ext cx="3989661" cy="215347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122C746-8C72-36A7-DFEB-9DC6F21C247E}"/>
              </a:ext>
            </a:extLst>
          </p:cNvPr>
          <p:cNvSpPr txBox="1"/>
          <p:nvPr/>
        </p:nvSpPr>
        <p:spPr>
          <a:xfrm>
            <a:off x="8701994" y="3696697"/>
            <a:ext cx="3276073" cy="461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2400" b="1" dirty="0">
                <a:effectLst/>
                <a:latin typeface="+mn-ea"/>
                <a:cs typeface="Times New Roman" panose="02020603050405020304" pitchFamily="18" charset="0"/>
              </a:rPr>
              <a:t>金属</a:t>
            </a:r>
            <a:r>
              <a:rPr lang="ja-JP" altLang="en-US" sz="2400" b="1" dirty="0">
                <a:effectLst/>
                <a:latin typeface="+mn-ea"/>
                <a:cs typeface="Times New Roman" panose="02020603050405020304" pitchFamily="18" charset="0"/>
              </a:rPr>
              <a:t>展性・延性</a:t>
            </a:r>
            <a:endParaRPr lang="ja-JP" altLang="en-US" sz="2400" b="1" dirty="0"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E6ADA3A-1041-FB82-DDFD-FB4EF7B1FDC4}"/>
              </a:ext>
            </a:extLst>
          </p:cNvPr>
          <p:cNvSpPr txBox="1"/>
          <p:nvPr/>
        </p:nvSpPr>
        <p:spPr>
          <a:xfrm>
            <a:off x="8023983" y="3010659"/>
            <a:ext cx="405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金箔                           金線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ja-JP" altLang="en-US" dirty="0">
                <a:solidFill>
                  <a:schemeClr val="bg1"/>
                </a:solidFill>
              </a:rPr>
              <a:t>厚さ</a:t>
            </a:r>
            <a:r>
              <a:rPr lang="en-US" altLang="ja-JP" dirty="0">
                <a:solidFill>
                  <a:schemeClr val="bg1"/>
                </a:solidFill>
              </a:rPr>
              <a:t>100 nm)           (1 g </a:t>
            </a:r>
            <a:r>
              <a:rPr lang="ja-JP" altLang="en-US" dirty="0">
                <a:solidFill>
                  <a:schemeClr val="bg1"/>
                </a:solidFill>
              </a:rPr>
              <a:t>で</a:t>
            </a:r>
            <a:r>
              <a:rPr lang="en-US" altLang="ja-JP" dirty="0">
                <a:solidFill>
                  <a:schemeClr val="bg1"/>
                </a:solidFill>
              </a:rPr>
              <a:t>3000 m)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EF680-F2DD-75CC-142A-DDD0EF489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923880C4-6DE8-92EE-C999-CC24CC784B2B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原子やイオンを結びつけている化学結合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(p.7)</a:t>
            </a: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3A5B4A07-0BD0-11E1-DFFC-C28B24DF6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9" y="1376298"/>
            <a:ext cx="11070002" cy="4247304"/>
          </a:xfrm>
        </p:spPr>
        <p:txBody>
          <a:bodyPr anchor="t" anchorCtr="0">
            <a:noAutofit/>
          </a:bodyPr>
          <a:lstStyle/>
          <a:p>
            <a:pPr marL="265113" indent="-265113" algn="l">
              <a:lnSpc>
                <a:spcPct val="100000"/>
              </a:lnSpc>
              <a:spcBef>
                <a:spcPts val="600"/>
              </a:spcBef>
            </a:pPr>
            <a:r>
              <a:rPr lang="ja-JP" altLang="en-US" sz="3200" dirty="0">
                <a:latin typeface="+mn-ea"/>
              </a:rPr>
              <a:t>・陽イオンと陰イオンが，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静電気的な引力</a:t>
            </a:r>
            <a:r>
              <a:rPr lang="ja-JP" altLang="en-US" sz="3200" dirty="0">
                <a:latin typeface="+mn-ea"/>
              </a:rPr>
              <a:t>（クーロン力）によって結びつく化学結合を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イオン結合</a:t>
            </a:r>
            <a:r>
              <a:rPr lang="ja-JP" altLang="en-US" sz="3200" dirty="0">
                <a:latin typeface="+mn-ea"/>
              </a:rPr>
              <a:t>という。</a:t>
            </a:r>
            <a:endParaRPr lang="en-US" altLang="ja-JP" sz="3200" dirty="0">
              <a:latin typeface="+mn-ea"/>
            </a:endParaRPr>
          </a:p>
          <a:p>
            <a:pPr marL="265113" indent="-265113" algn="l">
              <a:lnSpc>
                <a:spcPct val="110000"/>
              </a:lnSpc>
              <a:spcBef>
                <a:spcPts val="600"/>
              </a:spcBef>
            </a:pPr>
            <a:r>
              <a:rPr lang="ja-JP" altLang="en-US" sz="3200" dirty="0">
                <a:latin typeface="+mn-ea"/>
              </a:rPr>
              <a:t>・一般に，陽性の強い元素（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金属元素</a:t>
            </a:r>
            <a:r>
              <a:rPr lang="ja-JP" altLang="en-US" sz="3200" dirty="0">
                <a:latin typeface="+mn-ea"/>
              </a:rPr>
              <a:t>）と陰性の強い元素</a:t>
            </a:r>
            <a:endParaRPr lang="en-US" altLang="ja-JP" sz="3200" dirty="0">
              <a:latin typeface="+mn-ea"/>
            </a:endParaRPr>
          </a:p>
          <a:p>
            <a:pPr marL="265113" indent="-265113" algn="l">
              <a:lnSpc>
                <a:spcPct val="110000"/>
              </a:lnSpc>
              <a:spcBef>
                <a:spcPts val="600"/>
              </a:spcBef>
            </a:pPr>
            <a:r>
              <a:rPr lang="ja-JP" altLang="en-US" sz="3200" dirty="0">
                <a:latin typeface="+mn-ea"/>
              </a:rPr>
              <a:t>（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非金属元素</a:t>
            </a:r>
            <a:r>
              <a:rPr lang="ja-JP" altLang="en-US" sz="3200" dirty="0">
                <a:latin typeface="+mn-ea"/>
              </a:rPr>
              <a:t>）からなる化合物では，多数のイオンが</a:t>
            </a:r>
            <a:endParaRPr lang="en-US" altLang="ja-JP" sz="3200" dirty="0">
              <a:latin typeface="+mn-ea"/>
            </a:endParaRPr>
          </a:p>
          <a:p>
            <a:pPr marL="265113" indent="-265113" algn="l">
              <a:lnSpc>
                <a:spcPct val="110000"/>
              </a:lnSpc>
              <a:spcBef>
                <a:spcPts val="600"/>
              </a:spcBef>
            </a:pPr>
            <a:r>
              <a:rPr lang="ja-JP" altLang="en-US" sz="3200" dirty="0">
                <a:latin typeface="+mn-ea"/>
              </a:rPr>
              <a:t>　イオン結合で結びついていて，常温では，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固体</a:t>
            </a:r>
            <a:r>
              <a:rPr lang="ja-JP" altLang="en-US" sz="3200" dirty="0">
                <a:latin typeface="+mn-ea"/>
              </a:rPr>
              <a:t>で比較的</a:t>
            </a:r>
            <a:endParaRPr lang="en-US" altLang="ja-JP" sz="3200" dirty="0">
              <a:latin typeface="+mn-ea"/>
            </a:endParaRPr>
          </a:p>
          <a:p>
            <a:pPr marL="265113" indent="-265113" algn="l">
              <a:lnSpc>
                <a:spcPct val="110000"/>
              </a:lnSpc>
              <a:spcBef>
                <a:spcPts val="600"/>
              </a:spcBef>
            </a:pP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　硬い</a:t>
            </a:r>
            <a:r>
              <a:rPr lang="ja-JP" altLang="en-US" sz="3200" dirty="0">
                <a:latin typeface="+mn-ea"/>
              </a:rPr>
              <a:t>が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もろく割れやすい</a:t>
            </a:r>
            <a:r>
              <a:rPr lang="ja-JP" altLang="en-US" sz="3200" dirty="0">
                <a:latin typeface="+mn-ea"/>
              </a:rPr>
              <a:t>。</a:t>
            </a:r>
          </a:p>
          <a:p>
            <a:pPr marL="265113" indent="-265113" algn="l">
              <a:lnSpc>
                <a:spcPct val="100000"/>
              </a:lnSpc>
              <a:spcBef>
                <a:spcPts val="600"/>
              </a:spcBef>
            </a:pPr>
            <a:endParaRPr lang="ja-JP" altLang="en-US" sz="3200" dirty="0">
              <a:latin typeface="+mn-ea"/>
            </a:endParaRP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F9917428-601C-A6DB-D992-BB378883FC38}"/>
              </a:ext>
            </a:extLst>
          </p:cNvPr>
          <p:cNvSpPr/>
          <p:nvPr/>
        </p:nvSpPr>
        <p:spPr>
          <a:xfrm flipV="1">
            <a:off x="-2" y="607514"/>
            <a:ext cx="357657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7D1C4B7-C848-CF7E-F1EA-788FD9559CC6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9C7CC562-12AA-FF03-FBD2-931B66AC5E1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C8D0BA1-DF4F-B883-ECAB-25A5D8C765F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AF93DA4-FC5C-A109-AA84-E1B006447DE9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F63E8358-9A22-DD25-F1C7-A597BEEAD1D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E4E957CF-7CAB-65CF-8451-67603567AB9C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E9D49A66-BB6C-338E-46E3-EDC0A7A0C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5DECF79-7DA9-D4FC-66A8-29EC49610873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5620735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イオン結合</a:t>
            </a:r>
          </a:p>
        </p:txBody>
      </p:sp>
      <p:sp>
        <p:nvSpPr>
          <p:cNvPr id="19" name="角丸四角形 33">
            <a:extLst>
              <a:ext uri="{FF2B5EF4-FFF2-40B4-BE49-F238E27FC236}">
                <a16:creationId xmlns:a16="http://schemas.microsoft.com/office/drawing/2014/main" id="{FBBE1DAA-9AE4-201F-DB62-DB716DBC929E}"/>
              </a:ext>
            </a:extLst>
          </p:cNvPr>
          <p:cNvSpPr/>
          <p:nvPr/>
        </p:nvSpPr>
        <p:spPr>
          <a:xfrm>
            <a:off x="741896" y="5055232"/>
            <a:ext cx="10839797" cy="1283104"/>
          </a:xfrm>
          <a:prstGeom prst="roundRect">
            <a:avLst/>
          </a:prstGeom>
          <a:solidFill>
            <a:srgbClr val="FFFC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8A61E5F-0397-313E-BA53-57C017B2953E}"/>
              </a:ext>
            </a:extLst>
          </p:cNvPr>
          <p:cNvSpPr/>
          <p:nvPr/>
        </p:nvSpPr>
        <p:spPr>
          <a:xfrm>
            <a:off x="945235" y="5039485"/>
            <a:ext cx="11070002" cy="1242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イオン結合　</a:t>
            </a:r>
            <a:endParaRPr lang="en-US" altLang="ja-JP" sz="3200" b="1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クーロン力によってイオンが多数結びついた結合</a:t>
            </a:r>
            <a:endParaRPr lang="en-US" altLang="ja-JP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509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F2A44-F8E6-B332-A3D2-9E3B9F9A9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B0E68EC3-C09E-F847-63F9-383055B93744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原子やイオンを結びつけている化学結合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(p.7)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4950FA22-A201-DEE2-D71A-7DAC5320F8DD}"/>
              </a:ext>
            </a:extLst>
          </p:cNvPr>
          <p:cNvSpPr/>
          <p:nvPr/>
        </p:nvSpPr>
        <p:spPr>
          <a:xfrm flipV="1">
            <a:off x="-2" y="607514"/>
            <a:ext cx="357657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F2D6220-CC42-F274-1513-7D4D39483E4C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D0D91D5D-4A90-B9B8-5ADB-4250D132CD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45575361-81CE-7E49-64D6-F12709833FA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5651583-0BCD-923A-5006-CEAFED2D0D9E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7D3B03C3-823D-BEB6-C982-E06BC6DAAD8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38302E1E-9C78-2D68-3BD6-893B84F7FA99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166DF7D8-1547-D335-5B7E-A3D15C02A3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CC203F54-E283-4F60-404B-FF5B372DE2A3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5620735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イオン結合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378487-AA62-92F7-14CE-F1586EE24D7A}"/>
              </a:ext>
            </a:extLst>
          </p:cNvPr>
          <p:cNvSpPr txBox="1"/>
          <p:nvPr/>
        </p:nvSpPr>
        <p:spPr>
          <a:xfrm>
            <a:off x="2494694" y="5579203"/>
            <a:ext cx="720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イオン結合とイオンからなる物質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岩塩</a:t>
            </a:r>
            <a:r>
              <a:rPr lang="en-US" altLang="ja-JP" sz="2400" b="1" dirty="0"/>
              <a:t>)</a:t>
            </a:r>
            <a:r>
              <a:rPr lang="ja-JP" altLang="en-US" sz="2400" b="1" dirty="0"/>
              <a:t>とその性質</a:t>
            </a:r>
            <a:endParaRPr lang="en-US" altLang="ja-JP" sz="2400" b="1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624A501-23E8-70EC-6E9C-33C34B3732EC}"/>
              </a:ext>
            </a:extLst>
          </p:cNvPr>
          <p:cNvGrpSpPr/>
          <p:nvPr/>
        </p:nvGrpSpPr>
        <p:grpSpPr>
          <a:xfrm>
            <a:off x="374147" y="1379691"/>
            <a:ext cx="11440900" cy="4011214"/>
            <a:chOff x="374147" y="1379691"/>
            <a:chExt cx="11440900" cy="4011214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0A85D67-F1D7-C962-727D-AB37556B1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2227" b="-1"/>
            <a:stretch/>
          </p:blipFill>
          <p:spPr>
            <a:xfrm>
              <a:off x="376952" y="1379691"/>
              <a:ext cx="11438095" cy="4011214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010DBA3D-7BB1-4F6F-BD63-7056B66661CA}"/>
                </a:ext>
              </a:extLst>
            </p:cNvPr>
            <p:cNvSpPr/>
            <p:nvPr/>
          </p:nvSpPr>
          <p:spPr>
            <a:xfrm>
              <a:off x="374147" y="4971393"/>
              <a:ext cx="6793908" cy="419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6820F7A-1A7A-4305-B894-A043D29FE92F}"/>
              </a:ext>
            </a:extLst>
          </p:cNvPr>
          <p:cNvCxnSpPr/>
          <p:nvPr/>
        </p:nvCxnSpPr>
        <p:spPr>
          <a:xfrm>
            <a:off x="9172280" y="1461155"/>
            <a:ext cx="2168165" cy="0"/>
          </a:xfrm>
          <a:prstGeom prst="line">
            <a:avLst/>
          </a:prstGeom>
          <a:ln w="19050">
            <a:solidFill>
              <a:srgbClr val="7F7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4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DF0D4-A0C2-EB77-DB9E-48C9ED0A2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13A76EC9-A902-4443-7C92-FCA24711B19F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原子やイオンを結びつけている化学結合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(p.7)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126D1534-9CC9-C2F3-2A13-38A50C2F9765}"/>
              </a:ext>
            </a:extLst>
          </p:cNvPr>
          <p:cNvSpPr/>
          <p:nvPr/>
        </p:nvSpPr>
        <p:spPr>
          <a:xfrm flipV="1">
            <a:off x="-2" y="607514"/>
            <a:ext cx="357657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E750702-B6F1-66C1-5001-3196D04A1A4B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B96AFA3E-F659-9DFC-7D5C-66269D63A6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A2FCB01-B1D1-A9F7-F20A-F98E1A7B5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E749821-D0FB-C826-5960-EC6ACC68CC61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C832B3EA-2499-549D-E789-6A879FE7A52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59B70566-2796-F785-D864-74A7EEFE10B1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48406904-A1E4-F0C9-169A-3CFB76C9D44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8CA501B6-5DA0-93AD-4749-4A7514106A94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5620735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共有結合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6B1AD928-EE89-6A34-1E20-D0491FE8C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9" y="1376294"/>
            <a:ext cx="11071558" cy="2877274"/>
          </a:xfrm>
        </p:spPr>
        <p:txBody>
          <a:bodyPr anchor="t" anchorCtr="0">
            <a:noAutofit/>
          </a:bodyPr>
          <a:lstStyle/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・非金属元素の原子どうしが結びつくときは，それぞれの</a:t>
            </a:r>
            <a:endParaRPr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原子が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価電子</a:t>
            </a:r>
            <a:r>
              <a:rPr lang="ja-JP" altLang="en-US" sz="3200" dirty="0">
                <a:latin typeface="+mn-ea"/>
              </a:rPr>
              <a:t>を出し合って互いに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共有</a:t>
            </a:r>
            <a:r>
              <a:rPr lang="ja-JP" altLang="en-US" sz="3200" dirty="0">
                <a:latin typeface="+mn-ea"/>
              </a:rPr>
              <a:t>する。</a:t>
            </a:r>
            <a:endParaRPr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このように，原子間で価電子を共有してできる化学結合</a:t>
            </a:r>
            <a:endParaRPr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を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共有結合</a:t>
            </a:r>
            <a:r>
              <a:rPr lang="ja-JP" altLang="en-US" sz="3200" dirty="0">
                <a:latin typeface="+mn-ea"/>
              </a:rPr>
              <a:t>という。</a:t>
            </a:r>
          </a:p>
        </p:txBody>
      </p:sp>
    </p:spTree>
    <p:extLst>
      <p:ext uri="{BB962C8B-B14F-4D97-AF65-F5344CB8AC3E}">
        <p14:creationId xmlns:p14="http://schemas.microsoft.com/office/powerpoint/2010/main" val="28117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1A42C-F85D-689B-70F2-ED3FA9A24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FE78891E-4CFB-3897-9749-8750DEA4C319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10475088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原子やイオンを結びつけている化学結合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(p.7)</a:t>
            </a:r>
          </a:p>
        </p:txBody>
      </p:sp>
      <p:sp>
        <p:nvSpPr>
          <p:cNvPr id="5" name="1 つの角を丸めた四角形 1">
            <a:extLst>
              <a:ext uri="{FF2B5EF4-FFF2-40B4-BE49-F238E27FC236}">
                <a16:creationId xmlns:a16="http://schemas.microsoft.com/office/drawing/2014/main" id="{CF0468F9-1284-663B-B633-62ED64053857}"/>
              </a:ext>
            </a:extLst>
          </p:cNvPr>
          <p:cNvSpPr/>
          <p:nvPr/>
        </p:nvSpPr>
        <p:spPr>
          <a:xfrm flipV="1">
            <a:off x="-2" y="607514"/>
            <a:ext cx="357657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F79A30D-D0F9-0232-3ED2-EAC73C74EAAF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C5623D31-F1B1-D9B4-153A-4AC0DD5E41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B1DC9030-B747-4FA1-7FEF-4E13D838C0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9E18215-F7C0-5BED-1A5E-45047BEDFB48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C71E669-4EA9-7CBF-5837-E25A01ED0A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CA44EB5F-FE19-CEDA-4783-E8D87D441181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6361700B-6893-1EC8-FBE4-AEE2BF40C7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A169C2C0-5309-EA0A-94DE-1235970BF7F7}"/>
              </a:ext>
            </a:extLst>
          </p:cNvPr>
          <p:cNvSpPr txBox="1">
            <a:spLocks/>
          </p:cNvSpPr>
          <p:nvPr/>
        </p:nvSpPr>
        <p:spPr>
          <a:xfrm>
            <a:off x="60218" y="681157"/>
            <a:ext cx="5620735" cy="663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共有結合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B5F2B929-A3BC-0208-85A5-9AFCADC58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8" y="1399445"/>
            <a:ext cx="11094707" cy="3948059"/>
          </a:xfrm>
        </p:spPr>
        <p:txBody>
          <a:bodyPr anchor="t" anchorCtr="0">
            <a:noAutofit/>
          </a:bodyPr>
          <a:lstStyle/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・いくつかの原子が共有結合によって結びついた粒子には</a:t>
            </a:r>
            <a:endParaRPr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b="1" dirty="0">
                <a:latin typeface="+mn-ea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分子</a:t>
            </a:r>
            <a:r>
              <a:rPr lang="ja-JP" altLang="en-US" sz="3200" dirty="0">
                <a:latin typeface="+mn-ea"/>
              </a:rPr>
              <a:t>がある。例えば，</a:t>
            </a:r>
            <a:r>
              <a:rPr lang="en-US" altLang="ja-JP" sz="3200" dirty="0">
                <a:latin typeface="+mn-ea"/>
              </a:rPr>
              <a:t>2 </a:t>
            </a:r>
            <a:r>
              <a:rPr lang="ja-JP" altLang="en-US" sz="3200" dirty="0">
                <a:latin typeface="+mn-ea"/>
              </a:rPr>
              <a:t>個の水素原子</a:t>
            </a:r>
            <a:r>
              <a:rPr lang="en-US" altLang="ja-JP" sz="3200" dirty="0">
                <a:latin typeface="+mn-ea"/>
              </a:rPr>
              <a:t>H</a:t>
            </a:r>
            <a:r>
              <a:rPr lang="ja-JP" altLang="en-US" sz="3200" dirty="0">
                <a:latin typeface="+mn-ea"/>
              </a:rPr>
              <a:t>が共有結合で結び</a:t>
            </a:r>
            <a:endParaRPr lang="en-US" altLang="ja-JP" sz="3200" dirty="0">
              <a:latin typeface="+mn-ea"/>
            </a:endParaRPr>
          </a:p>
          <a:p>
            <a:pPr marL="265113" indent="-265113" algn="l">
              <a:lnSpc>
                <a:spcPct val="120000"/>
              </a:lnSpc>
            </a:pPr>
            <a:r>
              <a:rPr lang="ja-JP" altLang="en-US" sz="3200" dirty="0">
                <a:latin typeface="+mn-ea"/>
              </a:rPr>
              <a:t>　つくと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水素分子</a:t>
            </a:r>
            <a:r>
              <a:rPr lang="en-US" altLang="ja-JP" sz="3200" b="1" dirty="0">
                <a:solidFill>
                  <a:srgbClr val="FF0000"/>
                </a:solidFill>
                <a:latin typeface="+mn-ea"/>
              </a:rPr>
              <a:t>H</a:t>
            </a:r>
            <a:r>
              <a:rPr lang="en-US" altLang="ja-JP" sz="3200" b="1" baseline="-25000" dirty="0">
                <a:solidFill>
                  <a:srgbClr val="FF0000"/>
                </a:solidFill>
                <a:latin typeface="+mn-ea"/>
              </a:rPr>
              <a:t>2</a:t>
            </a:r>
            <a:r>
              <a:rPr lang="ja-JP" altLang="en-US" sz="3200" dirty="0">
                <a:latin typeface="+mn-ea"/>
              </a:rPr>
              <a:t>ができる。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FC2E4EB-EEA7-C33A-6C29-92497173C0A7}"/>
              </a:ext>
            </a:extLst>
          </p:cNvPr>
          <p:cNvGrpSpPr/>
          <p:nvPr/>
        </p:nvGrpSpPr>
        <p:grpSpPr>
          <a:xfrm>
            <a:off x="1788287" y="4357299"/>
            <a:ext cx="6892216" cy="1113956"/>
            <a:chOff x="319508" y="3129182"/>
            <a:chExt cx="6892216" cy="1113956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824E108D-F6FB-405D-6C68-7BB1776878EF}"/>
                </a:ext>
              </a:extLst>
            </p:cNvPr>
            <p:cNvGrpSpPr/>
            <p:nvPr/>
          </p:nvGrpSpPr>
          <p:grpSpPr>
            <a:xfrm>
              <a:off x="689684" y="3129182"/>
              <a:ext cx="4501271" cy="860571"/>
              <a:chOff x="1561877" y="2566668"/>
              <a:chExt cx="4109085" cy="764662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F1BF4296-8A8E-864D-F38F-54E24EC69980}"/>
                  </a:ext>
                </a:extLst>
              </p:cNvPr>
              <p:cNvGrpSpPr/>
              <p:nvPr/>
            </p:nvGrpSpPr>
            <p:grpSpPr>
              <a:xfrm>
                <a:off x="1561877" y="2566668"/>
                <a:ext cx="2101093" cy="764662"/>
                <a:chOff x="3937329" y="1939553"/>
                <a:chExt cx="2101093" cy="764662"/>
              </a:xfrm>
            </p:grpSpPr>
            <p:pic>
              <p:nvPicPr>
                <p:cNvPr id="20" name="図 19">
                  <a:extLst>
                    <a:ext uri="{FF2B5EF4-FFF2-40B4-BE49-F238E27FC236}">
                      <a16:creationId xmlns:a16="http://schemas.microsoft.com/office/drawing/2014/main" id="{56234F5B-BB79-5AF4-3157-A6F5316C40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90" t="29081" r="91952" b="26403"/>
                <a:stretch/>
              </p:blipFill>
              <p:spPr>
                <a:xfrm>
                  <a:off x="3937329" y="1994110"/>
                  <a:ext cx="611875" cy="619056"/>
                </a:xfrm>
                <a:prstGeom prst="rect">
                  <a:avLst/>
                </a:prstGeom>
              </p:spPr>
            </p:pic>
            <p:pic>
              <p:nvPicPr>
                <p:cNvPr id="21" name="図 20">
                  <a:extLst>
                    <a:ext uri="{FF2B5EF4-FFF2-40B4-BE49-F238E27FC236}">
                      <a16:creationId xmlns:a16="http://schemas.microsoft.com/office/drawing/2014/main" id="{1B95676B-FD95-731A-7402-A08339D67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90" t="29081" r="91952" b="26403"/>
                <a:stretch/>
              </p:blipFill>
              <p:spPr>
                <a:xfrm rot="10800000">
                  <a:off x="5426547" y="1939553"/>
                  <a:ext cx="611875" cy="619056"/>
                </a:xfrm>
                <a:prstGeom prst="rect">
                  <a:avLst/>
                </a:prstGeom>
              </p:spPr>
            </p:pic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8E1C9B6B-CAC4-B615-FFB9-7EF3A48DECDB}"/>
                    </a:ext>
                  </a:extLst>
                </p:cNvPr>
                <p:cNvSpPr txBox="1"/>
                <p:nvPr/>
              </p:nvSpPr>
              <p:spPr>
                <a:xfrm>
                  <a:off x="4693439" y="1996329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4000" dirty="0"/>
                    <a:t>＋</a:t>
                  </a:r>
                  <a:endParaRPr kumimoji="1" lang="ja-JP" altLang="en-US" sz="4000" dirty="0"/>
                </a:p>
              </p:txBody>
            </p:sp>
          </p:grpSp>
          <p:cxnSp>
            <p:nvCxnSpPr>
              <p:cNvPr id="18" name="直線矢印コネクタ 17">
                <a:extLst>
                  <a:ext uri="{FF2B5EF4-FFF2-40B4-BE49-F238E27FC236}">
                    <a16:creationId xmlns:a16="http://schemas.microsoft.com/office/drawing/2014/main" id="{0EB4B3B5-571D-3D93-AD6F-64521F97B1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2435" y="2876196"/>
                <a:ext cx="881305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CA53DF8B-3C65-CA9B-7A08-CAA769426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4962" y="2754620"/>
                <a:ext cx="936000" cy="383422"/>
              </a:xfrm>
              <a:prstGeom prst="rect">
                <a:avLst/>
              </a:prstGeom>
            </p:spPr>
          </p:pic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F74D0AD5-4DD1-814E-E788-EDBA7729A862}"/>
                </a:ext>
              </a:extLst>
            </p:cNvPr>
            <p:cNvSpPr txBox="1"/>
            <p:nvPr/>
          </p:nvSpPr>
          <p:spPr>
            <a:xfrm>
              <a:off x="319508" y="3781473"/>
              <a:ext cx="689221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/>
              <a:r>
                <a:rPr lang="ja-JP" altLang="ja-JP" sz="2400" kern="100" dirty="0">
                  <a:effectLst/>
                  <a:latin typeface="+mn-ea"/>
                  <a:cs typeface="Times New Roman" panose="02020603050405020304" pitchFamily="18" charset="0"/>
                </a:rPr>
                <a:t>水素原子</a:t>
              </a:r>
              <a:r>
                <a:rPr lang="en-US" altLang="ja-JP" sz="2400" kern="100" dirty="0">
                  <a:effectLst/>
                  <a:latin typeface="+mn-ea"/>
                  <a:cs typeface="Times New Roman" panose="02020603050405020304" pitchFamily="18" charset="0"/>
                </a:rPr>
                <a:t>  </a:t>
              </a:r>
              <a:r>
                <a:rPr lang="ja-JP" altLang="en-US" sz="2400" kern="100" dirty="0">
                  <a:latin typeface="+mn-ea"/>
                  <a:cs typeface="Times New Roman" panose="02020603050405020304" pitchFamily="18" charset="0"/>
                </a:rPr>
                <a:t>     </a:t>
              </a:r>
              <a:r>
                <a:rPr lang="ja-JP" altLang="ja-JP" sz="2400" kern="100" dirty="0">
                  <a:effectLst/>
                  <a:latin typeface="+mn-ea"/>
                  <a:cs typeface="Times New Roman" panose="02020603050405020304" pitchFamily="18" charset="0"/>
                </a:rPr>
                <a:t>水素原子　</a:t>
              </a:r>
              <a:r>
                <a:rPr lang="en-US" altLang="ja-JP" sz="2400" kern="100" dirty="0">
                  <a:effectLst/>
                  <a:latin typeface="+mn-ea"/>
                  <a:cs typeface="Times New Roman" panose="02020603050405020304" pitchFamily="18" charset="0"/>
                </a:rPr>
                <a:t>    </a:t>
              </a:r>
              <a:r>
                <a:rPr lang="ja-JP" altLang="ja-JP" sz="2400" kern="100" dirty="0">
                  <a:effectLst/>
                  <a:latin typeface="+mn-ea"/>
                  <a:cs typeface="Times New Roman" panose="02020603050405020304" pitchFamily="18" charset="0"/>
                </a:rPr>
                <a:t>水素分子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7131892-8092-9850-BC27-1A126427A8EA}"/>
              </a:ext>
            </a:extLst>
          </p:cNvPr>
          <p:cNvSpPr txBox="1"/>
          <p:nvPr/>
        </p:nvSpPr>
        <p:spPr>
          <a:xfrm>
            <a:off x="2692666" y="3637294"/>
            <a:ext cx="1624127" cy="461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/>
            <a:r>
              <a:rPr lang="ja-JP" altLang="en-US" sz="2400" kern="100" dirty="0">
                <a:effectLst/>
                <a:latin typeface="+mn-ea"/>
                <a:cs typeface="Times New Roman" panose="02020603050405020304" pitchFamily="18" charset="0"/>
              </a:rPr>
              <a:t>不対電子</a:t>
            </a:r>
            <a:endParaRPr lang="ja-JP" altLang="ja-JP" sz="2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B86DB06-A73E-7897-A66E-8AFE7E7E6649}"/>
              </a:ext>
            </a:extLst>
          </p:cNvPr>
          <p:cNvSpPr txBox="1"/>
          <p:nvPr/>
        </p:nvSpPr>
        <p:spPr>
          <a:xfrm>
            <a:off x="6480643" y="3613289"/>
            <a:ext cx="2443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/>
            <a:r>
              <a:rPr lang="ja-JP" altLang="en-US" sz="2400" kern="100" dirty="0">
                <a:latin typeface="+mn-ea"/>
                <a:cs typeface="Times New Roman" panose="02020603050405020304" pitchFamily="18" charset="0"/>
              </a:rPr>
              <a:t>共有電子対</a:t>
            </a:r>
            <a:endParaRPr lang="ja-JP" altLang="ja-JP" sz="2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1C42718-1596-E2DA-7585-C70A723A204A}"/>
              </a:ext>
            </a:extLst>
          </p:cNvPr>
          <p:cNvCxnSpPr/>
          <p:nvPr/>
        </p:nvCxnSpPr>
        <p:spPr>
          <a:xfrm flipV="1">
            <a:off x="6147066" y="3791016"/>
            <a:ext cx="0" cy="62768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A4BE6983-5C1C-91F9-E2AE-DC0DBAB3BFA5}"/>
              </a:ext>
            </a:extLst>
          </p:cNvPr>
          <p:cNvCxnSpPr>
            <a:cxnSpLocks/>
          </p:cNvCxnSpPr>
          <p:nvPr/>
        </p:nvCxnSpPr>
        <p:spPr>
          <a:xfrm flipH="1">
            <a:off x="6133752" y="3795504"/>
            <a:ext cx="32417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AB2A75A-D035-4FC4-FAC6-F57BB112DED9}"/>
              </a:ext>
            </a:extLst>
          </p:cNvPr>
          <p:cNvCxnSpPr>
            <a:cxnSpLocks/>
          </p:cNvCxnSpPr>
          <p:nvPr/>
        </p:nvCxnSpPr>
        <p:spPr>
          <a:xfrm flipV="1">
            <a:off x="2692666" y="4074954"/>
            <a:ext cx="294073" cy="5961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12686B5-7A1F-7B05-D5D1-2EFABF47181E}"/>
              </a:ext>
            </a:extLst>
          </p:cNvPr>
          <p:cNvCxnSpPr>
            <a:cxnSpLocks/>
          </p:cNvCxnSpPr>
          <p:nvPr/>
        </p:nvCxnSpPr>
        <p:spPr>
          <a:xfrm flipH="1" flipV="1">
            <a:off x="3631007" y="4074954"/>
            <a:ext cx="324337" cy="5783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08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8493</TotalTime>
  <Words>2628</Words>
  <Application>Microsoft Office PowerPoint</Application>
  <PresentationFormat>ワイド画面</PresentationFormat>
  <Paragraphs>321</Paragraphs>
  <Slides>30</Slides>
  <Notes>30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0" baseType="lpstr">
      <vt:lpstr>UDShinGoPro-Regular-90pv-RKSJ-H</vt:lpstr>
      <vt:lpstr>メイリオ</vt:lpstr>
      <vt:lpstr>メイリオ</vt:lpstr>
      <vt:lpstr>游ゴシック</vt:lpstr>
      <vt:lpstr>游ゴシック Light</vt:lpstr>
      <vt:lpstr>Arial</vt:lpstr>
      <vt:lpstr>Arial</vt:lpstr>
      <vt:lpstr>Century</vt:lpstr>
      <vt:lpstr>Times New Roman</vt:lpstr>
      <vt:lpstr>Office テーマ</vt:lpstr>
      <vt:lpstr>1部 1章  固体の構造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1部 1章  固体の構造</dc:title>
  <cp:lastModifiedBy>紙本 拓也</cp:lastModifiedBy>
  <cp:revision>10</cp:revision>
  <cp:lastPrinted>2025-05-10T05:21:24Z</cp:lastPrinted>
  <dcterms:created xsi:type="dcterms:W3CDTF">2021-02-12T11:07:27Z</dcterms:created>
  <dcterms:modified xsi:type="dcterms:W3CDTF">2026-04-23T08:30:21Z</dcterms:modified>
</cp:coreProperties>
</file>