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10.mp3" ContentType="audio/mpeg"/>
  <Override PartName="/ppt/media/media11.mp3" ContentType="audio/mpeg"/>
  <Override PartName="/ppt/media/media12.mp3" ContentType="audio/mpeg"/>
  <Override PartName="/ppt/media/media13.mp3" ContentType="audio/mpeg"/>
  <Override PartName="/ppt/media/media14.mp3" ContentType="audio/mpeg"/>
  <Override PartName="/ppt/media/media15.mp3" ContentType="audio/mpeg"/>
  <Override PartName="/ppt/media/media16.mp3" ContentType="audio/mpeg"/>
  <Override PartName="/ppt/media/media17.mp3" ContentType="audio/mpeg"/>
  <Override PartName="/ppt/media/media18.mp3" ContentType="audio/mpeg"/>
  <Override PartName="/ppt/media/media19.mp3" ContentType="audio/mpeg"/>
  <Override PartName="/ppt/media/media2.mp3" ContentType="audio/mpeg"/>
  <Override PartName="/ppt/media/media20.mp3" ContentType="audio/mpeg"/>
  <Override PartName="/ppt/media/media21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media/media9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316" r:id="rId2"/>
    <p:sldId id="256" r:id="rId3"/>
    <p:sldId id="296" r:id="rId4"/>
    <p:sldId id="258" r:id="rId5"/>
    <p:sldId id="259" r:id="rId6"/>
    <p:sldId id="295" r:id="rId7"/>
    <p:sldId id="297" r:id="rId8"/>
    <p:sldId id="301" r:id="rId9"/>
    <p:sldId id="298" r:id="rId10"/>
    <p:sldId id="302" r:id="rId11"/>
    <p:sldId id="299" r:id="rId12"/>
    <p:sldId id="303" r:id="rId13"/>
    <p:sldId id="300" r:id="rId14"/>
    <p:sldId id="304" r:id="rId15"/>
    <p:sldId id="270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0BA"/>
    <a:srgbClr val="996600"/>
    <a:srgbClr val="5E9F57"/>
    <a:srgbClr val="FFFFFF"/>
    <a:srgbClr val="663300"/>
    <a:srgbClr val="E8D2AB"/>
    <a:srgbClr val="CC9900"/>
    <a:srgbClr val="A9BBB4"/>
    <a:srgbClr val="0099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3AC427E-69BA-7141-84D9-5E5AE98A3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248" y="719127"/>
            <a:ext cx="2934109" cy="838317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9C3DB99-D191-7AF5-7DCC-6C0AAD890424}"/>
              </a:ext>
            </a:extLst>
          </p:cNvPr>
          <p:cNvSpPr/>
          <p:nvPr userDrawn="1"/>
        </p:nvSpPr>
        <p:spPr>
          <a:xfrm>
            <a:off x="10981944" y="137160"/>
            <a:ext cx="832104" cy="594360"/>
          </a:xfrm>
          <a:prstGeom prst="round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70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8801A91-DD8B-7963-A31A-BF22D86DF0B3}"/>
              </a:ext>
            </a:extLst>
          </p:cNvPr>
          <p:cNvSpPr/>
          <p:nvPr userDrawn="1"/>
        </p:nvSpPr>
        <p:spPr>
          <a:xfrm>
            <a:off x="10981944" y="137160"/>
            <a:ext cx="832104" cy="594360"/>
          </a:xfrm>
          <a:prstGeom prst="round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68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5399A20-16E5-BD9B-220B-C7E3766B2DFE}"/>
              </a:ext>
            </a:extLst>
          </p:cNvPr>
          <p:cNvSpPr/>
          <p:nvPr userDrawn="1"/>
        </p:nvSpPr>
        <p:spPr>
          <a:xfrm>
            <a:off x="667512" y="2057400"/>
            <a:ext cx="11021963" cy="45902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C42D511-D773-F1F5-15FA-55B86D6E6741}"/>
              </a:ext>
            </a:extLst>
          </p:cNvPr>
          <p:cNvSpPr/>
          <p:nvPr userDrawn="1"/>
        </p:nvSpPr>
        <p:spPr>
          <a:xfrm>
            <a:off x="10981944" y="137160"/>
            <a:ext cx="832104" cy="594360"/>
          </a:xfrm>
          <a:prstGeom prst="round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A4BEFF-18DD-E855-B93D-4325BE67E1AB}"/>
              </a:ext>
            </a:extLst>
          </p:cNvPr>
          <p:cNvSpPr txBox="1"/>
          <p:nvPr userDrawn="1"/>
        </p:nvSpPr>
        <p:spPr>
          <a:xfrm>
            <a:off x="847428" y="872505"/>
            <a:ext cx="10759553" cy="523220"/>
          </a:xfrm>
          <a:prstGeom prst="rect">
            <a:avLst/>
          </a:prstGeom>
          <a:solidFill>
            <a:srgbClr val="E8D2A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663300"/>
                </a:solidFill>
                <a:latin typeface="+mj-lt"/>
                <a:ea typeface="Verdana" panose="020B0604030504040204" pitchFamily="34" charset="0"/>
              </a:rPr>
              <a:t>Example Bank</a:t>
            </a:r>
            <a:endParaRPr kumimoji="1" lang="ja-JP" altLang="en-US" sz="2800" b="1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79A195E-CE5F-1A7F-A344-BB1059E5E9BA}"/>
              </a:ext>
            </a:extLst>
          </p:cNvPr>
          <p:cNvSpPr/>
          <p:nvPr userDrawn="1"/>
        </p:nvSpPr>
        <p:spPr>
          <a:xfrm>
            <a:off x="660025" y="876662"/>
            <a:ext cx="184959" cy="519523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2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5399A20-16E5-BD9B-220B-C7E3766B2DFE}"/>
              </a:ext>
            </a:extLst>
          </p:cNvPr>
          <p:cNvSpPr/>
          <p:nvPr userDrawn="1"/>
        </p:nvSpPr>
        <p:spPr>
          <a:xfrm>
            <a:off x="667512" y="2057400"/>
            <a:ext cx="11021963" cy="45902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81C738-5B62-E992-70B4-AC964BB5B2E5}"/>
              </a:ext>
            </a:extLst>
          </p:cNvPr>
          <p:cNvSpPr txBox="1"/>
          <p:nvPr userDrawn="1"/>
        </p:nvSpPr>
        <p:spPr>
          <a:xfrm>
            <a:off x="847428" y="872505"/>
            <a:ext cx="10759553" cy="523220"/>
          </a:xfrm>
          <a:prstGeom prst="rect">
            <a:avLst/>
          </a:prstGeom>
          <a:solidFill>
            <a:srgbClr val="E8D2A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663300"/>
                </a:solidFill>
                <a:latin typeface="+mj-lt"/>
                <a:ea typeface="Verdana" panose="020B0604030504040204" pitchFamily="34" charset="0"/>
              </a:rPr>
              <a:t>Example Bank</a:t>
            </a:r>
            <a:endParaRPr kumimoji="1" lang="ja-JP" altLang="en-US" sz="2800" b="1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00454E2-57D5-71B4-2BA2-57BC28D53C72}"/>
              </a:ext>
            </a:extLst>
          </p:cNvPr>
          <p:cNvSpPr/>
          <p:nvPr userDrawn="1"/>
        </p:nvSpPr>
        <p:spPr>
          <a:xfrm>
            <a:off x="660025" y="876662"/>
            <a:ext cx="184959" cy="519523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C42D511-D773-F1F5-15FA-55B86D6E6741}"/>
              </a:ext>
            </a:extLst>
          </p:cNvPr>
          <p:cNvSpPr/>
          <p:nvPr userDrawn="1"/>
        </p:nvSpPr>
        <p:spPr>
          <a:xfrm>
            <a:off x="10981944" y="137160"/>
            <a:ext cx="832104" cy="594360"/>
          </a:xfrm>
          <a:prstGeom prst="round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132E0E-89E9-A204-FB21-1A607F4D7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465" y="868252"/>
            <a:ext cx="297131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0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C42D511-D773-F1F5-15FA-55B86D6E6741}"/>
              </a:ext>
            </a:extLst>
          </p:cNvPr>
          <p:cNvSpPr/>
          <p:nvPr userDrawn="1"/>
        </p:nvSpPr>
        <p:spPr>
          <a:xfrm>
            <a:off x="10981944" y="137160"/>
            <a:ext cx="832104" cy="594360"/>
          </a:xfrm>
          <a:prstGeom prst="round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DFC45C-1490-4533-6E6F-D5345C346554}"/>
              </a:ext>
            </a:extLst>
          </p:cNvPr>
          <p:cNvSpPr txBox="1"/>
          <p:nvPr userDrawn="1"/>
        </p:nvSpPr>
        <p:spPr>
          <a:xfrm>
            <a:off x="735927" y="878699"/>
            <a:ext cx="1743318" cy="576000"/>
          </a:xfrm>
          <a:prstGeom prst="rect">
            <a:avLst/>
          </a:prstGeom>
          <a:solidFill>
            <a:srgbClr val="5E9F5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Use it</a:t>
            </a:r>
            <a:endParaRPr kumimoji="1" lang="ja-JP" altLang="en-U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7F7A8F3-D972-0B92-C35D-5D2E2E37B8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927" y="1688547"/>
            <a:ext cx="1743318" cy="46023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3E2225-F6CF-8D26-763D-225A44AB2C5C}"/>
              </a:ext>
            </a:extLst>
          </p:cNvPr>
          <p:cNvSpPr txBox="1"/>
          <p:nvPr userDrawn="1"/>
        </p:nvSpPr>
        <p:spPr>
          <a:xfrm>
            <a:off x="2479245" y="876202"/>
            <a:ext cx="9089540" cy="576000"/>
          </a:xfrm>
          <a:prstGeom prst="rect">
            <a:avLst/>
          </a:prstGeom>
          <a:solidFill>
            <a:srgbClr val="C7E0BA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accent6">
                    <a:lumMod val="50000"/>
                  </a:schemeClr>
                </a:solidFill>
              </a:rPr>
              <a:t>あなたは，１年後の自分にメッセージを送るならどのようなことを伝えるかについて，クラスメートと話しています。１年後の自分に送りたいメッセージについて述べましょう。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4119571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5A331C5B-B245-F833-DBCF-D535BC1B7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927" y="1730670"/>
            <a:ext cx="1743318" cy="41811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7311EF-7A7C-BBF2-C978-EACF3E4D8192}"/>
              </a:ext>
            </a:extLst>
          </p:cNvPr>
          <p:cNvSpPr txBox="1"/>
          <p:nvPr userDrawn="1"/>
        </p:nvSpPr>
        <p:spPr>
          <a:xfrm>
            <a:off x="735927" y="878699"/>
            <a:ext cx="1743318" cy="576000"/>
          </a:xfrm>
          <a:prstGeom prst="rect">
            <a:avLst/>
          </a:prstGeom>
          <a:solidFill>
            <a:srgbClr val="5E9F5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Use it</a:t>
            </a:r>
            <a:endParaRPr kumimoji="1" lang="ja-JP" altLang="en-U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759801-25C6-92B0-B640-B5352C197F17}"/>
              </a:ext>
            </a:extLst>
          </p:cNvPr>
          <p:cNvSpPr txBox="1"/>
          <p:nvPr userDrawn="1"/>
        </p:nvSpPr>
        <p:spPr>
          <a:xfrm>
            <a:off x="2479245" y="876202"/>
            <a:ext cx="9089540" cy="576000"/>
          </a:xfrm>
          <a:prstGeom prst="rect">
            <a:avLst/>
          </a:prstGeom>
          <a:solidFill>
            <a:srgbClr val="C7E0BA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accent6">
                    <a:lumMod val="50000"/>
                  </a:schemeClr>
                </a:solidFill>
              </a:rPr>
              <a:t>あなたは，１年後の自分にメッセージを送るならどのようなことを伝えるかについて，クラスメートと話しています。１年後の自分に送りたいメッセージについて述べましょう。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363180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785B99-FBEA-58A5-DEA1-BB3620311327}"/>
              </a:ext>
            </a:extLst>
          </p:cNvPr>
          <p:cNvSpPr txBox="1"/>
          <p:nvPr userDrawn="1"/>
        </p:nvSpPr>
        <p:spPr>
          <a:xfrm>
            <a:off x="781440" y="126696"/>
            <a:ext cx="713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future self one year from now: How are you? </a:t>
            </a:r>
            <a:endParaRPr kumimoji="1" lang="ja-JP" altLang="en-US" sz="2400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D20F83-2FBF-CF2A-12A1-24CE0F1E2434}"/>
              </a:ext>
            </a:extLst>
          </p:cNvPr>
          <p:cNvSpPr txBox="1"/>
          <p:nvPr userDrawn="1"/>
        </p:nvSpPr>
        <p:spPr>
          <a:xfrm>
            <a:off x="0" y="2482"/>
            <a:ext cx="708660" cy="715089"/>
          </a:xfrm>
          <a:prstGeom prst="roundRect">
            <a:avLst/>
          </a:prstGeom>
          <a:solidFill>
            <a:srgbClr val="9966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kumimoji="1" lang="ja-JP" alt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3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4" r:id="rId2"/>
    <p:sldLayoutId id="2147483676" r:id="rId3"/>
    <p:sldLayoutId id="2147483663" r:id="rId4"/>
    <p:sldLayoutId id="2147483687" r:id="rId5"/>
    <p:sldLayoutId id="2147483679" r:id="rId6"/>
    <p:sldLayoutId id="2147483682" r:id="rId7"/>
    <p:sldLayoutId id="214748368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>
          <a:solidFill>
            <a:srgbClr val="006699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'1.0' encoding='UTF-8' standalone='yes'?>
<Relationships xmlns="http://schemas.openxmlformats.org/package/2006/relationships"><Relationship Id="rId1" Type="http://schemas.microsoft.com/office/2007/relationships/media" Target="../media/media7.mp3"/><Relationship Id="rId2" Type="http://schemas.openxmlformats.org/officeDocument/2006/relationships/audio" Target="../media/media7.mp3"/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'1.0' encoding='UTF-8' standalone='yes'?>
<Relationships xmlns="http://schemas.openxmlformats.org/package/2006/relationships"><Relationship Id="rId1" Type="http://schemas.microsoft.com/office/2007/relationships/media" Target="../media/media8.mp3"/><Relationship Id="rId2" Type="http://schemas.openxmlformats.org/officeDocument/2006/relationships/audio" Target="../media/media8.mp3"/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'1.0' encoding='UTF-8' standalone='yes'?>
<Relationships xmlns="http://schemas.openxmlformats.org/package/2006/relationships"><Relationship Id="rId1" Type="http://schemas.microsoft.com/office/2007/relationships/media" Target="../media/media9.mp3"/><Relationship Id="rId2" Type="http://schemas.openxmlformats.org/officeDocument/2006/relationships/audio" Target="../media/media9.mp3"/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'1.0' encoding='UTF-8' standalone='yes'?>
<Relationships xmlns="http://schemas.openxmlformats.org/package/2006/relationships"><Relationship Id="rId1" Type="http://schemas.microsoft.com/office/2007/relationships/media" Target="../media/media10.mp3"/><Relationship Id="rId2" Type="http://schemas.openxmlformats.org/officeDocument/2006/relationships/audio" Target="../media/media10.mp3"/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7.xml.rels><?xml version='1.0' encoding='UTF-8' standalone='yes'?>
<Relationships xmlns="http://schemas.openxmlformats.org/package/2006/relationships"><Relationship Id="rId1" Type="http://schemas.microsoft.com/office/2007/relationships/media" Target="../media/media11.mp3"/><Relationship Id="rId2" Type="http://schemas.openxmlformats.org/officeDocument/2006/relationships/audio" Target="../media/media11.mp3"/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'1.0' encoding='UTF-8' standalone='yes'?>
<Relationships xmlns="http://schemas.openxmlformats.org/package/2006/relationships"><Relationship Id="rId1" Type="http://schemas.microsoft.com/office/2007/relationships/media" Target="../media/media12.mp3"/><Relationship Id="rId2" Type="http://schemas.openxmlformats.org/officeDocument/2006/relationships/audio" Target="../media/media12.mp3"/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'1.0' encoding='UTF-8' standalone='yes'?>
<Relationships xmlns="http://schemas.openxmlformats.org/package/2006/relationships"><Relationship Id="rId1" Type="http://schemas.microsoft.com/office/2007/relationships/media" Target="../media/media13.mp3"/><Relationship Id="rId2" Type="http://schemas.openxmlformats.org/officeDocument/2006/relationships/audio" Target="../media/media13.mp3"/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'1.0' encoding='UTF-8' standalone='yes'?>
<Relationships xmlns="http://schemas.openxmlformats.org/package/2006/relationships"><Relationship Id="rId1" Type="http://schemas.microsoft.com/office/2007/relationships/media" Target="../media/media2.mp3"/><Relationship Id="rId2" Type="http://schemas.openxmlformats.org/officeDocument/2006/relationships/audio" Target="../media/media2.mp3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'1.0' encoding='UTF-8' standalone='yes'?>
<Relationships xmlns="http://schemas.openxmlformats.org/package/2006/relationships"><Relationship Id="rId1" Type="http://schemas.microsoft.com/office/2007/relationships/media" Target="../media/media14.mp3"/><Relationship Id="rId2" Type="http://schemas.openxmlformats.org/officeDocument/2006/relationships/audio" Target="../media/media14.mp3"/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1.xml.rels><?xml version='1.0' encoding='UTF-8' standalone='yes'?>
<Relationships xmlns="http://schemas.openxmlformats.org/package/2006/relationships"><Relationship Id="rId1" Type="http://schemas.microsoft.com/office/2007/relationships/media" Target="../media/media15.mp3"/><Relationship Id="rId2" Type="http://schemas.openxmlformats.org/officeDocument/2006/relationships/audio" Target="../media/media15.mp3"/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2.xml.rels><?xml version='1.0' encoding='UTF-8' standalone='yes'?>
<Relationships xmlns="http://schemas.openxmlformats.org/package/2006/relationships"><Relationship Id="rId1" Type="http://schemas.microsoft.com/office/2007/relationships/media" Target="../media/media16.mp3"/><Relationship Id="rId2" Type="http://schemas.openxmlformats.org/officeDocument/2006/relationships/audio" Target="../media/media16.mp3"/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3.xml.rels><?xml version='1.0' encoding='UTF-8' standalone='yes'?>
<Relationships xmlns="http://schemas.openxmlformats.org/package/2006/relationships"><Relationship Id="rId1" Type="http://schemas.microsoft.com/office/2007/relationships/media" Target="../media/media17.mp3"/><Relationship Id="rId2" Type="http://schemas.openxmlformats.org/officeDocument/2006/relationships/audio" Target="../media/media17.mp3"/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4.xml.rels><?xml version='1.0' encoding='UTF-8' standalone='yes'?>
<Relationships xmlns="http://schemas.openxmlformats.org/package/2006/relationships"><Relationship Id="rId1" Type="http://schemas.microsoft.com/office/2007/relationships/media" Target="../media/media18.mp3"/><Relationship Id="rId2" Type="http://schemas.openxmlformats.org/officeDocument/2006/relationships/audio" Target="../media/media18.mp3"/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5.xml.rels><?xml version='1.0' encoding='UTF-8' standalone='yes'?>
<Relationships xmlns="http://schemas.openxmlformats.org/package/2006/relationships"><Relationship Id="rId1" Type="http://schemas.microsoft.com/office/2007/relationships/media" Target="../media/media19.mp3"/><Relationship Id="rId2" Type="http://schemas.openxmlformats.org/officeDocument/2006/relationships/audio" Target="../media/media19.mp3"/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6.xml.rels><?xml version='1.0' encoding='UTF-8' standalone='yes'?>
<Relationships xmlns="http://schemas.openxmlformats.org/package/2006/relationships"><Relationship Id="rId1" Type="http://schemas.microsoft.com/office/2007/relationships/media" Target="../media/media20.mp3"/><Relationship Id="rId2" Type="http://schemas.openxmlformats.org/officeDocument/2006/relationships/audio" Target="../media/media20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27.xml.rels><?xml version='1.0' encoding='UTF-8' standalone='yes'?>
<Relationships xmlns="http://schemas.openxmlformats.org/package/2006/relationships"><Relationship Id="rId1" Type="http://schemas.microsoft.com/office/2007/relationships/media" Target="../media/media21.mp3"/><Relationship Id="rId2" Type="http://schemas.openxmlformats.org/officeDocument/2006/relationships/audio" Target="../media/media2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'1.0' encoding='UTF-8' standalone='yes'?>
<Relationships xmlns="http://schemas.openxmlformats.org/package/2006/relationships"><Relationship Id="rId1" Type="http://schemas.microsoft.com/office/2007/relationships/media" Target="../media/media3.mp3"/><Relationship Id="rId2" Type="http://schemas.openxmlformats.org/officeDocument/2006/relationships/audio" Target="../media/media3.mp3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'1.0' encoding='UTF-8' standalone='yes'?>
<Relationships xmlns="http://schemas.openxmlformats.org/package/2006/relationships"><Relationship Id="rId1" Type="http://schemas.microsoft.com/office/2007/relationships/media" Target="../media/media4.mp3"/><Relationship Id="rId2" Type="http://schemas.openxmlformats.org/officeDocument/2006/relationships/audio" Target="../media/media4.mp3"/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'1.0' encoding='UTF-8' standalone='yes'?>
<Relationships xmlns="http://schemas.openxmlformats.org/package/2006/relationships"><Relationship Id="rId1" Type="http://schemas.microsoft.com/office/2007/relationships/media" Target="../media/media5.mp3"/><Relationship Id="rId2" Type="http://schemas.openxmlformats.org/officeDocument/2006/relationships/audio" Target="../media/media5.mp3"/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'1.0' encoding='UTF-8' standalone='yes'?>
<Relationships xmlns="http://schemas.openxmlformats.org/package/2006/relationships"><Relationship Id="rId1" Type="http://schemas.microsoft.com/office/2007/relationships/media" Target="../media/media6.mp3"/><Relationship Id="rId2" Type="http://schemas.openxmlformats.org/officeDocument/2006/relationships/audio" Target="../media/media6.mp3"/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C21D87-03A1-0E11-7B11-E78AF01459F1}"/>
              </a:ext>
            </a:extLst>
          </p:cNvPr>
          <p:cNvSpPr txBox="1"/>
          <p:nvPr/>
        </p:nvSpPr>
        <p:spPr>
          <a:xfrm>
            <a:off x="731520" y="1544320"/>
            <a:ext cx="105721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Q1. When you were little, what did you want to be?</a:t>
            </a:r>
          </a:p>
          <a:p>
            <a:endParaRPr lang="en-US" altLang="ja-JP" sz="3600" dirty="0"/>
          </a:p>
          <a:p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kumimoji="1" lang="en-US" altLang="ja-JP" sz="3600" dirty="0"/>
              <a:t>Q2. Do you have a dream now?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860090-E377-81B2-BA71-22CA7C94728D}"/>
              </a:ext>
            </a:extLst>
          </p:cNvPr>
          <p:cNvSpPr txBox="1"/>
          <p:nvPr/>
        </p:nvSpPr>
        <p:spPr>
          <a:xfrm>
            <a:off x="2367280" y="2269460"/>
            <a:ext cx="909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Ex. </a:t>
            </a:r>
            <a:r>
              <a:rPr kumimoji="1" lang="en-US" altLang="ja-JP" sz="3200" u="sng" dirty="0">
                <a:solidFill>
                  <a:srgbClr val="FF0000"/>
                </a:solidFill>
              </a:rPr>
              <a:t>I wanted to be a veterinarian because I loved animals.</a:t>
            </a:r>
            <a:endParaRPr kumimoji="1" lang="ja-JP" altLang="en-US" sz="3200" u="sng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33F3EF-3C3E-C3E1-DA95-A6E20A25987C}"/>
              </a:ext>
            </a:extLst>
          </p:cNvPr>
          <p:cNvSpPr txBox="1"/>
          <p:nvPr/>
        </p:nvSpPr>
        <p:spPr>
          <a:xfrm>
            <a:off x="2377440" y="4504968"/>
            <a:ext cx="909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Ex</a:t>
            </a:r>
            <a:r>
              <a:rPr kumimoji="1" lang="en-US" altLang="ja-JP" sz="3200" dirty="0">
                <a:solidFill>
                  <a:srgbClr val="FF0000"/>
                </a:solidFill>
              </a:rPr>
              <a:t>. </a:t>
            </a:r>
            <a:r>
              <a:rPr kumimoji="1" lang="en-US" altLang="ja-JP" sz="3200" u="sng" dirty="0">
                <a:solidFill>
                  <a:srgbClr val="FF0000"/>
                </a:solidFill>
              </a:rPr>
              <a:t>Yes, my dream now is to become an English teacher and help students enjoy learning.</a:t>
            </a:r>
            <a:endParaRPr kumimoji="1" lang="ja-JP" altLang="en-US" sz="3200" u="sng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9B4C98-E011-CFA3-C932-62BCBE431107}"/>
              </a:ext>
            </a:extLst>
          </p:cNvPr>
          <p:cNvSpPr txBox="1"/>
          <p:nvPr/>
        </p:nvSpPr>
        <p:spPr>
          <a:xfrm>
            <a:off x="731520" y="2269460"/>
            <a:ext cx="168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</a:t>
            </a:r>
            <a:endParaRPr kumimoji="1" lang="ja-JP" altLang="en-US" sz="3200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EA14E9-7877-2E64-14E4-B1BAA64E2FA5}"/>
              </a:ext>
            </a:extLst>
          </p:cNvPr>
          <p:cNvSpPr txBox="1"/>
          <p:nvPr/>
        </p:nvSpPr>
        <p:spPr>
          <a:xfrm>
            <a:off x="731520" y="4504968"/>
            <a:ext cx="168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</a:t>
            </a:r>
            <a:endParaRPr kumimoji="1" lang="ja-JP" altLang="en-US" sz="3200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Warm-up_sample">
            <a:hlinkClick r:id="" action="ppaction://media"/>
            <a:extLst>
              <a:ext uri="{FF2B5EF4-FFF2-40B4-BE49-F238E27FC236}">
                <a16:creationId xmlns:a16="http://schemas.microsoft.com/office/drawing/2014/main" id="{50FBAF75-DC4F-34F4-2796-0EA95C1B70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5998" y="193491"/>
            <a:ext cx="487363" cy="487363"/>
          </a:xfrm>
          <a:prstGeom prst="rect">
            <a:avLst/>
          </a:prstGeom>
        </p:spPr>
      </p:pic>
      <p:sp>
        <p:nvSpPr>
          <p:cNvPr id="16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4563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549D0-AE47-B9D7-D804-86CD503E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E03D7E-ECAF-0014-1DC1-9048131F74F8}"/>
              </a:ext>
            </a:extLst>
          </p:cNvPr>
          <p:cNvSpPr txBox="1"/>
          <p:nvPr/>
        </p:nvSpPr>
        <p:spPr>
          <a:xfrm>
            <a:off x="822960" y="1495039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996600"/>
                </a:solidFill>
                <a:latin typeface="+mj-ea"/>
                <a:ea typeface="+mj-ea"/>
              </a:rPr>
              <a:t>A</a:t>
            </a:r>
            <a:r>
              <a:rPr kumimoji="1" lang="ja-JP" altLang="en-US" sz="2400" b="1" dirty="0">
                <a:solidFill>
                  <a:srgbClr val="996600"/>
                </a:solidFill>
                <a:latin typeface="+mj-ea"/>
                <a:ea typeface="+mj-ea"/>
              </a:rPr>
              <a:t>　主語を選択する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030ABD-68B9-6C9D-10C1-84427E60F3F1}"/>
              </a:ext>
            </a:extLst>
          </p:cNvPr>
          <p:cNvSpPr txBox="1"/>
          <p:nvPr/>
        </p:nvSpPr>
        <p:spPr>
          <a:xfrm>
            <a:off x="996696" y="4959235"/>
            <a:ext cx="10355483" cy="1219886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ja-JP" altLang="en-US" sz="3200" dirty="0"/>
              <a:t>人生の教訓は経験から学ばれる。</a:t>
            </a:r>
            <a:endParaRPr kumimoji="1" lang="en-US" altLang="ja-JP" sz="3200" dirty="0"/>
          </a:p>
          <a:p>
            <a:pPr algn="just">
              <a:lnSpc>
                <a:spcPct val="120000"/>
              </a:lnSpc>
            </a:pPr>
            <a:endParaRPr kumimoji="1" lang="ja-JP" altLang="en-US" sz="3200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4EBE8FE-F4C9-4AFC-8A35-4786633C2895}"/>
              </a:ext>
            </a:extLst>
          </p:cNvPr>
          <p:cNvSpPr txBox="1">
            <a:spLocks/>
          </p:cNvSpPr>
          <p:nvPr/>
        </p:nvSpPr>
        <p:spPr>
          <a:xfrm>
            <a:off x="996696" y="1956704"/>
            <a:ext cx="10463212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rgbClr val="00669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Clr>
                <a:srgbClr val="006699"/>
              </a:buClr>
            </a:pPr>
            <a:r>
              <a:rPr lang="ja-JP" altLang="en-US" sz="5400" dirty="0">
                <a:solidFill>
                  <a:srgbClr val="99660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③</a:t>
            </a:r>
            <a:r>
              <a:rPr lang="ja-JP" altLang="en-US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5400" b="1" dirty="0">
                <a:solidFill>
                  <a:srgbClr val="00B0F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Life lessons 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are learned </a:t>
            </a:r>
            <a:b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    through experiences.</a:t>
            </a:r>
            <a:endParaRPr lang="ja-JP" altLang="en-US" sz="5400" dirty="0">
              <a:solidFill>
                <a:schemeClr val="tx1"/>
              </a:solidFill>
              <a:latin typeface="Arial" panose="020B0604020202020204" pitchFamily="34" charset="0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C78979-C454-896E-57D0-B093D179B1C5}"/>
              </a:ext>
            </a:extLst>
          </p:cNvPr>
          <p:cNvSpPr txBox="1"/>
          <p:nvPr/>
        </p:nvSpPr>
        <p:spPr>
          <a:xfrm>
            <a:off x="7730191" y="3882639"/>
            <a:ext cx="343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受動態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〉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4094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A9D03-C315-75D1-B8EB-845B4412C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9CFB08-5DE4-A705-41BA-8956BD8322E1}"/>
              </a:ext>
            </a:extLst>
          </p:cNvPr>
          <p:cNvSpPr txBox="1"/>
          <p:nvPr/>
        </p:nvSpPr>
        <p:spPr>
          <a:xfrm>
            <a:off x="6096000" y="3936767"/>
            <a:ext cx="5305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無生物主語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(S enable O to </a:t>
            </a:r>
            <a:r>
              <a:rPr kumimoji="1" lang="en-US" altLang="ja-JP" sz="2400" i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do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)〉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2" name="字幕 8">
            <a:extLst>
              <a:ext uri="{FF2B5EF4-FFF2-40B4-BE49-F238E27FC236}">
                <a16:creationId xmlns:a16="http://schemas.microsoft.com/office/drawing/2014/main" id="{5DC7117E-D50C-731F-66EC-4AEC03C32B50}"/>
              </a:ext>
            </a:extLst>
          </p:cNvPr>
          <p:cNvSpPr txBox="1">
            <a:spLocks/>
          </p:cNvSpPr>
          <p:nvPr/>
        </p:nvSpPr>
        <p:spPr>
          <a:xfrm>
            <a:off x="996696" y="4754880"/>
            <a:ext cx="10463980" cy="1889760"/>
          </a:xfrm>
          <a:prstGeom prst="rect">
            <a:avLst/>
          </a:prstGeom>
          <a:solidFill>
            <a:srgbClr val="9966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無生物主語：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人や動物ではない無生物のものを主語にして，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物事が人に～させる」という意味を表す。そのまま日本語に訳すと不自然になることが多いので，主語を副詞的に訳すと日本語らしくなる。</a:t>
            </a:r>
          </a:p>
          <a:p>
            <a:pPr marL="0" indent="0" algn="just">
              <a:buNone/>
            </a:pPr>
            <a:r>
              <a:rPr lang="en-US" altLang="ja-JP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 enable O to </a:t>
            </a:r>
            <a:r>
              <a:rPr lang="en-US" altLang="ja-JP" sz="2000" b="1" i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do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 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r>
              <a:rPr lang="en-US" altLang="ja-JP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 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が～するのを可能にする」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：「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 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のおかげで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 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は～できる」と訳すと自然な日本語になる。人に働きかける意味を表す動詞はほかに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allow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cause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force 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などがある。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ED92BB4F-2788-F236-AE85-1D2D306DD17F}"/>
              </a:ext>
            </a:extLst>
          </p:cNvPr>
          <p:cNvSpPr txBox="1">
            <a:spLocks/>
          </p:cNvSpPr>
          <p:nvPr/>
        </p:nvSpPr>
        <p:spPr>
          <a:xfrm>
            <a:off x="996696" y="1956704"/>
            <a:ext cx="10463212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rgbClr val="00669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Clr>
                <a:srgbClr val="006699"/>
              </a:buClr>
            </a:pPr>
            <a:r>
              <a:rPr lang="ja-JP" altLang="en-US" sz="5400" dirty="0">
                <a:solidFill>
                  <a:srgbClr val="99660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④</a:t>
            </a:r>
            <a:r>
              <a:rPr lang="ja-JP" altLang="en-US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5400" b="1" dirty="0">
                <a:solidFill>
                  <a:srgbClr val="00B0F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The scholarship 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will </a:t>
            </a:r>
            <a:r>
              <a:rPr lang="en-US" altLang="ja-JP" sz="5400" i="1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enable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</a:t>
            </a:r>
            <a:b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</a:br>
            <a:r>
              <a:rPr lang="ja-JP" altLang="en-US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him </a:t>
            </a:r>
            <a:r>
              <a:rPr lang="en-US" altLang="ja-JP" sz="5400" i="1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to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attend college.</a:t>
            </a:r>
            <a:endParaRPr lang="ja-JP" altLang="en-US" sz="5400" dirty="0">
              <a:solidFill>
                <a:schemeClr val="tx1"/>
              </a:solidFill>
              <a:latin typeface="Arial" panose="020B0604020202020204" pitchFamily="34" charset="0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906E1B-6FDF-ED09-2F32-915BD1B9717E}"/>
              </a:ext>
            </a:extLst>
          </p:cNvPr>
          <p:cNvSpPr txBox="1"/>
          <p:nvPr/>
        </p:nvSpPr>
        <p:spPr>
          <a:xfrm>
            <a:off x="822960" y="1495039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996600"/>
                </a:solidFill>
                <a:latin typeface="+mj-ea"/>
                <a:ea typeface="+mj-ea"/>
              </a:rPr>
              <a:t>A</a:t>
            </a:r>
            <a:r>
              <a:rPr kumimoji="1" lang="ja-JP" altLang="en-US" sz="2400" b="1" dirty="0">
                <a:solidFill>
                  <a:srgbClr val="996600"/>
                </a:solidFill>
                <a:latin typeface="+mj-ea"/>
                <a:ea typeface="+mj-ea"/>
              </a:rPr>
              <a:t>　主語を選択する</a:t>
            </a:r>
          </a:p>
        </p:txBody>
      </p:sp>
      <p:pic>
        <p:nvPicPr>
          <p:cNvPr id="2" name="L01_Example Bank-04">
            <a:hlinkClick r:id="" action="ppaction://media"/>
            <a:extLst>
              <a:ext uri="{FF2B5EF4-FFF2-40B4-BE49-F238E27FC236}">
                <a16:creationId xmlns:a16="http://schemas.microsoft.com/office/drawing/2014/main" id="{373BC038-972D-093C-5B97-EF459FDB60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7859" y="182187"/>
            <a:ext cx="487363" cy="487363"/>
          </a:xfrm>
          <a:prstGeom prst="rect">
            <a:avLst/>
          </a:prstGeom>
        </p:spPr>
      </p:pic>
      <p:sp>
        <p:nvSpPr>
          <p:cNvPr id="17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0370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E659D-646D-92A6-6BE5-67FC7C01D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08D4E8-E92D-D23B-2530-EED1BCF0A43C}"/>
              </a:ext>
            </a:extLst>
          </p:cNvPr>
          <p:cNvSpPr txBox="1"/>
          <p:nvPr/>
        </p:nvSpPr>
        <p:spPr>
          <a:xfrm>
            <a:off x="822960" y="1495039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996600"/>
                </a:solidFill>
                <a:latin typeface="+mj-ea"/>
                <a:ea typeface="+mj-ea"/>
              </a:rPr>
              <a:t>A</a:t>
            </a:r>
            <a:r>
              <a:rPr kumimoji="1" lang="ja-JP" altLang="en-US" sz="2400" b="1" dirty="0">
                <a:solidFill>
                  <a:srgbClr val="996600"/>
                </a:solidFill>
                <a:latin typeface="+mj-ea"/>
                <a:ea typeface="+mj-ea"/>
              </a:rPr>
              <a:t>　主語を選択する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72CE2-B305-C0DB-8979-5AA749FA2234}"/>
              </a:ext>
            </a:extLst>
          </p:cNvPr>
          <p:cNvSpPr txBox="1"/>
          <p:nvPr/>
        </p:nvSpPr>
        <p:spPr>
          <a:xfrm>
            <a:off x="996696" y="4959235"/>
            <a:ext cx="10355483" cy="1219886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ja-JP" altLang="en-US" sz="3200" dirty="0"/>
              <a:t>奨学金のおかげで彼は大学に通うことができるだろう。</a:t>
            </a:r>
            <a:endParaRPr kumimoji="1" lang="en-US" altLang="ja-JP" sz="3200" dirty="0"/>
          </a:p>
          <a:p>
            <a:pPr algn="just">
              <a:lnSpc>
                <a:spcPct val="120000"/>
              </a:lnSpc>
            </a:pPr>
            <a:endParaRPr kumimoji="1" lang="ja-JP" altLang="en-US" sz="3200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CB6DE89-125B-89A1-1223-16DFC17E3396}"/>
              </a:ext>
            </a:extLst>
          </p:cNvPr>
          <p:cNvSpPr txBox="1">
            <a:spLocks/>
          </p:cNvSpPr>
          <p:nvPr/>
        </p:nvSpPr>
        <p:spPr>
          <a:xfrm>
            <a:off x="996696" y="1956704"/>
            <a:ext cx="10463212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rgbClr val="00669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Clr>
                <a:srgbClr val="006699"/>
              </a:buClr>
            </a:pPr>
            <a:r>
              <a:rPr lang="ja-JP" altLang="en-US" sz="5400" dirty="0">
                <a:solidFill>
                  <a:srgbClr val="99660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④</a:t>
            </a:r>
            <a:r>
              <a:rPr lang="ja-JP" altLang="en-US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5400" b="1" dirty="0">
                <a:solidFill>
                  <a:srgbClr val="00B0F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The scholarship 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will </a:t>
            </a:r>
            <a:r>
              <a:rPr lang="en-US" altLang="ja-JP" sz="5400" i="1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enable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</a:t>
            </a:r>
            <a:b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</a:br>
            <a:r>
              <a:rPr lang="ja-JP" altLang="en-US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him </a:t>
            </a:r>
            <a:r>
              <a:rPr lang="en-US" altLang="ja-JP" sz="5400" i="1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to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attend college.</a:t>
            </a:r>
            <a:endParaRPr lang="ja-JP" altLang="en-US" sz="5400" dirty="0">
              <a:solidFill>
                <a:schemeClr val="tx1"/>
              </a:solidFill>
              <a:latin typeface="Arial" panose="020B0604020202020204" pitchFamily="34" charset="0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DD2FD0-D0BD-1760-FB80-67266A6A824A}"/>
              </a:ext>
            </a:extLst>
          </p:cNvPr>
          <p:cNvSpPr txBox="1"/>
          <p:nvPr/>
        </p:nvSpPr>
        <p:spPr>
          <a:xfrm>
            <a:off x="6096000" y="3936767"/>
            <a:ext cx="5305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無生物主語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(S enable O to </a:t>
            </a:r>
            <a:r>
              <a:rPr kumimoji="1" lang="en-US" altLang="ja-JP" sz="2400" i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do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)〉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58215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EF038-4981-313C-C882-563923C30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040E7E-530F-51A6-9082-9F8D0F8560E4}"/>
              </a:ext>
            </a:extLst>
          </p:cNvPr>
          <p:cNvSpPr txBox="1"/>
          <p:nvPr/>
        </p:nvSpPr>
        <p:spPr>
          <a:xfrm>
            <a:off x="6289040" y="3936767"/>
            <a:ext cx="511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無生物主語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(S show that ...)〉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2287925-75EE-2025-6696-DA49572D4167}"/>
              </a:ext>
            </a:extLst>
          </p:cNvPr>
          <p:cNvSpPr txBox="1">
            <a:spLocks/>
          </p:cNvSpPr>
          <p:nvPr/>
        </p:nvSpPr>
        <p:spPr>
          <a:xfrm>
            <a:off x="997464" y="1956704"/>
            <a:ext cx="10463212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rgbClr val="00669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Clr>
                <a:srgbClr val="006699"/>
              </a:buClr>
            </a:pPr>
            <a:r>
              <a:rPr lang="ja-JP" altLang="en-US" sz="5400" dirty="0">
                <a:solidFill>
                  <a:srgbClr val="99660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⑤</a:t>
            </a:r>
            <a:r>
              <a:rPr lang="ja-JP" altLang="en-US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5400" b="1" dirty="0">
                <a:solidFill>
                  <a:srgbClr val="00B0F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His story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5400" i="1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shows that 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setting </a:t>
            </a:r>
            <a:b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    goals is important.</a:t>
            </a:r>
            <a:endParaRPr lang="ja-JP" altLang="en-US" sz="5400" dirty="0">
              <a:solidFill>
                <a:schemeClr val="tx1"/>
              </a:solidFill>
              <a:latin typeface="Arial" panose="020B0604020202020204" pitchFamily="34" charset="0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A51BA0-7210-D772-E71E-641C0C1153EE}"/>
              </a:ext>
            </a:extLst>
          </p:cNvPr>
          <p:cNvSpPr txBox="1"/>
          <p:nvPr/>
        </p:nvSpPr>
        <p:spPr>
          <a:xfrm>
            <a:off x="822960" y="1495039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996600"/>
                </a:solidFill>
                <a:latin typeface="+mj-ea"/>
                <a:ea typeface="+mj-ea"/>
              </a:rPr>
              <a:t>A</a:t>
            </a:r>
            <a:r>
              <a:rPr kumimoji="1" lang="ja-JP" altLang="en-US" sz="2400" b="1" dirty="0">
                <a:solidFill>
                  <a:srgbClr val="996600"/>
                </a:solidFill>
                <a:latin typeface="+mj-ea"/>
                <a:ea typeface="+mj-ea"/>
              </a:rPr>
              <a:t>　主語を選択する</a:t>
            </a:r>
          </a:p>
        </p:txBody>
      </p:sp>
      <p:sp>
        <p:nvSpPr>
          <p:cNvPr id="2" name="字幕 8">
            <a:extLst>
              <a:ext uri="{FF2B5EF4-FFF2-40B4-BE49-F238E27FC236}">
                <a16:creationId xmlns:a16="http://schemas.microsoft.com/office/drawing/2014/main" id="{ADDC525A-1898-365C-A211-C186753D3C76}"/>
              </a:ext>
            </a:extLst>
          </p:cNvPr>
          <p:cNvSpPr txBox="1">
            <a:spLocks/>
          </p:cNvSpPr>
          <p:nvPr/>
        </p:nvSpPr>
        <p:spPr>
          <a:xfrm>
            <a:off x="996696" y="4754880"/>
            <a:ext cx="10463980" cy="1889760"/>
          </a:xfrm>
          <a:prstGeom prst="rect">
            <a:avLst/>
          </a:prstGeom>
          <a:solidFill>
            <a:srgbClr val="9966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無生物主語：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人や動物ではない無生物のものを主語にして，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物事が人に～させる」という意味を表す。そのまま日本語に訳すと不自然になることが多いので，主語を副詞的に訳すと日本語らしくなる。</a:t>
            </a:r>
          </a:p>
          <a:p>
            <a:pPr marL="0" indent="0" algn="just">
              <a:buNone/>
            </a:pPr>
            <a:r>
              <a:rPr lang="en-US" altLang="ja-JP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 show that ...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により</a:t>
            </a:r>
            <a:r>
              <a:rPr lang="en-US" altLang="ja-JP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であることがわかる」：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show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tell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を用いた構文では，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report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（報告書），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research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（調査），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study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（研究），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result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（結果），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map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（地図），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experiment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（実験），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figure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（図），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table[chart]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（表）などが主語になることが多い。</a:t>
            </a:r>
          </a:p>
        </p:txBody>
      </p:sp>
      <p:pic>
        <p:nvPicPr>
          <p:cNvPr id="5" name="L01_Example Bank-05">
            <a:hlinkClick r:id="" action="ppaction://media"/>
            <a:extLst>
              <a:ext uri="{FF2B5EF4-FFF2-40B4-BE49-F238E27FC236}">
                <a16:creationId xmlns:a16="http://schemas.microsoft.com/office/drawing/2014/main" id="{85AEF547-6C1F-A000-3B24-B28D5EA99E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4648" y="182187"/>
            <a:ext cx="487363" cy="487363"/>
          </a:xfrm>
          <a:prstGeom prst="rect">
            <a:avLst/>
          </a:prstGeom>
        </p:spPr>
      </p:pic>
      <p:sp>
        <p:nvSpPr>
          <p:cNvPr id="17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9729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2E597-AB55-2223-BEF6-B153EC59F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961C26-1B49-3C87-FACB-602D3FF875C4}"/>
              </a:ext>
            </a:extLst>
          </p:cNvPr>
          <p:cNvSpPr txBox="1"/>
          <p:nvPr/>
        </p:nvSpPr>
        <p:spPr>
          <a:xfrm>
            <a:off x="822960" y="1495039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996600"/>
                </a:solidFill>
                <a:latin typeface="+mj-ea"/>
                <a:ea typeface="+mj-ea"/>
              </a:rPr>
              <a:t>A</a:t>
            </a:r>
            <a:r>
              <a:rPr kumimoji="1" lang="ja-JP" altLang="en-US" sz="2400" b="1" dirty="0">
                <a:solidFill>
                  <a:srgbClr val="996600"/>
                </a:solidFill>
                <a:latin typeface="+mj-ea"/>
                <a:ea typeface="+mj-ea"/>
              </a:rPr>
              <a:t>　主語を選択する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22CA6-7DE4-D95E-326D-5364BE0977A2}"/>
              </a:ext>
            </a:extLst>
          </p:cNvPr>
          <p:cNvSpPr txBox="1"/>
          <p:nvPr/>
        </p:nvSpPr>
        <p:spPr>
          <a:xfrm>
            <a:off x="996696" y="4959235"/>
            <a:ext cx="10355483" cy="1219886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ja-JP" altLang="en-US" sz="3200" dirty="0"/>
              <a:t>彼の話から，目標を設定することが大切だとわかる。</a:t>
            </a:r>
            <a:endParaRPr kumimoji="1" lang="en-US" altLang="ja-JP" sz="3200" dirty="0"/>
          </a:p>
          <a:p>
            <a:pPr algn="just">
              <a:lnSpc>
                <a:spcPct val="120000"/>
              </a:lnSpc>
            </a:pPr>
            <a:endParaRPr kumimoji="1" lang="ja-JP" altLang="en-US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5B1C65-60EA-25BD-04F3-3A924791069F}"/>
              </a:ext>
            </a:extLst>
          </p:cNvPr>
          <p:cNvSpPr txBox="1"/>
          <p:nvPr/>
        </p:nvSpPr>
        <p:spPr>
          <a:xfrm>
            <a:off x="6289040" y="3936767"/>
            <a:ext cx="511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無生物主語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(S show that ...)〉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154747B-998A-E889-2523-41D5760D2B9D}"/>
              </a:ext>
            </a:extLst>
          </p:cNvPr>
          <p:cNvSpPr txBox="1">
            <a:spLocks/>
          </p:cNvSpPr>
          <p:nvPr/>
        </p:nvSpPr>
        <p:spPr>
          <a:xfrm>
            <a:off x="997464" y="1956704"/>
            <a:ext cx="10463212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rgbClr val="00669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Clr>
                <a:srgbClr val="006699"/>
              </a:buClr>
            </a:pPr>
            <a:r>
              <a:rPr lang="ja-JP" altLang="en-US" sz="5400" dirty="0">
                <a:solidFill>
                  <a:srgbClr val="99660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⑤</a:t>
            </a:r>
            <a:r>
              <a:rPr lang="ja-JP" altLang="en-US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5400" b="1" dirty="0">
                <a:solidFill>
                  <a:srgbClr val="00B0F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His story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5400" i="1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shows that 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setting </a:t>
            </a:r>
            <a:b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    goals is important.</a:t>
            </a:r>
            <a:endParaRPr lang="ja-JP" altLang="en-US" sz="5400" dirty="0">
              <a:solidFill>
                <a:schemeClr val="tx1"/>
              </a:solidFill>
              <a:latin typeface="Arial" panose="020B0604020202020204" pitchFamily="34" charset="0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03298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17CEA1-FF37-61DD-C463-04DE62FDFC85}"/>
              </a:ext>
            </a:extLst>
          </p:cNvPr>
          <p:cNvSpPr txBox="1"/>
          <p:nvPr/>
        </p:nvSpPr>
        <p:spPr>
          <a:xfrm>
            <a:off x="1284051" y="1608739"/>
            <a:ext cx="924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996600"/>
                </a:solidFill>
              </a:rPr>
              <a:t>（　）内の語のうち，より適切なほうを選び，英文を完成させましょう。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689ACE-89A7-5BFC-0608-7C1C9715DCEC}"/>
              </a:ext>
            </a:extLst>
          </p:cNvPr>
          <p:cNvSpPr txBox="1"/>
          <p:nvPr/>
        </p:nvSpPr>
        <p:spPr>
          <a:xfrm>
            <a:off x="721467" y="2172943"/>
            <a:ext cx="10904707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kumimoji="1" lang="en-US" altLang="ja-JP" sz="4800" dirty="0"/>
              <a:t>( It / There ) is rainy today, so I will stay inside.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2B16B18-D73A-3ED6-7F5F-ED164724F09B}"/>
              </a:ext>
            </a:extLst>
          </p:cNvPr>
          <p:cNvSpPr/>
          <p:nvPr/>
        </p:nvSpPr>
        <p:spPr>
          <a:xfrm>
            <a:off x="721467" y="1639624"/>
            <a:ext cx="478683" cy="373785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8576E352-22D5-B26F-1976-284FBF232B4A}"/>
              </a:ext>
            </a:extLst>
          </p:cNvPr>
          <p:cNvSpPr/>
          <p:nvPr/>
        </p:nvSpPr>
        <p:spPr>
          <a:xfrm>
            <a:off x="1898650" y="2435697"/>
            <a:ext cx="857249" cy="822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ry it out 1-01_sample">
            <a:hlinkClick r:id="" action="ppaction://media"/>
            <a:extLst>
              <a:ext uri="{FF2B5EF4-FFF2-40B4-BE49-F238E27FC236}">
                <a16:creationId xmlns:a16="http://schemas.microsoft.com/office/drawing/2014/main" id="{1EAE3B61-558F-7372-E072-88DAA8F7BA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9984" y="191943"/>
            <a:ext cx="487363" cy="487363"/>
          </a:xfrm>
          <a:prstGeom prst="rect">
            <a:avLst/>
          </a:prstGeom>
        </p:spPr>
      </p:pic>
      <p:sp>
        <p:nvSpPr>
          <p:cNvPr id="12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1161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3429C-166A-D3E0-141C-7EA688521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EFB070-3509-7787-9920-A8DEEF93AF78}"/>
              </a:ext>
            </a:extLst>
          </p:cNvPr>
          <p:cNvSpPr txBox="1"/>
          <p:nvPr/>
        </p:nvSpPr>
        <p:spPr>
          <a:xfrm>
            <a:off x="1284051" y="1608739"/>
            <a:ext cx="924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996600"/>
                </a:solidFill>
              </a:rPr>
              <a:t>（　）内の語のうち，より適切なほうを選び，英文を完成させましょう。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F6F2962-53E1-92B8-173C-4E67F2677819}"/>
              </a:ext>
            </a:extLst>
          </p:cNvPr>
          <p:cNvSpPr txBox="1"/>
          <p:nvPr/>
        </p:nvSpPr>
        <p:spPr>
          <a:xfrm>
            <a:off x="721467" y="2172943"/>
            <a:ext cx="10904707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 startAt="2"/>
            </a:pPr>
            <a:r>
              <a:rPr kumimoji="1" lang="en-US" altLang="ja-JP" sz="4800" dirty="0"/>
              <a:t>( What / To ) we say can influence other people’s feelings. We must be careful of our words.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6B3677-00A0-7AF4-4AC6-78E32FCC7F34}"/>
              </a:ext>
            </a:extLst>
          </p:cNvPr>
          <p:cNvSpPr/>
          <p:nvPr/>
        </p:nvSpPr>
        <p:spPr>
          <a:xfrm>
            <a:off x="721467" y="1639624"/>
            <a:ext cx="478683" cy="373785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96E9552-1183-7843-C912-C248F232EE69}"/>
              </a:ext>
            </a:extLst>
          </p:cNvPr>
          <p:cNvSpPr/>
          <p:nvPr/>
        </p:nvSpPr>
        <p:spPr>
          <a:xfrm>
            <a:off x="1957763" y="2348345"/>
            <a:ext cx="1876482" cy="9065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ry it out 1-02_sample">
            <a:hlinkClick r:id="" action="ppaction://media"/>
            <a:extLst>
              <a:ext uri="{FF2B5EF4-FFF2-40B4-BE49-F238E27FC236}">
                <a16:creationId xmlns:a16="http://schemas.microsoft.com/office/drawing/2014/main" id="{BE2D1FB0-DADC-5EBE-0C22-119A41EF2E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9593" y="191943"/>
            <a:ext cx="487363" cy="487363"/>
          </a:xfrm>
          <a:prstGeom prst="rect">
            <a:avLst/>
          </a:prstGeom>
        </p:spPr>
      </p:pic>
      <p:sp>
        <p:nvSpPr>
          <p:cNvPr id="12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9414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1023E-CB2A-DA84-5FA4-927480AF0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C42961-859D-729F-C475-9D0B9F5F6E0D}"/>
              </a:ext>
            </a:extLst>
          </p:cNvPr>
          <p:cNvSpPr txBox="1"/>
          <p:nvPr/>
        </p:nvSpPr>
        <p:spPr>
          <a:xfrm>
            <a:off x="1284051" y="1608739"/>
            <a:ext cx="924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996600"/>
                </a:solidFill>
              </a:rPr>
              <a:t>（　）内の語のうち，より適切なほうを選び，英文を完成させましょう。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5EFE4D-EF61-2CDB-95BC-E1EAB8606576}"/>
              </a:ext>
            </a:extLst>
          </p:cNvPr>
          <p:cNvSpPr txBox="1"/>
          <p:nvPr/>
        </p:nvSpPr>
        <p:spPr>
          <a:xfrm>
            <a:off x="721467" y="2172943"/>
            <a:ext cx="10904707" cy="355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 startAt="3"/>
            </a:pPr>
            <a:r>
              <a:rPr kumimoji="1" lang="en-US" altLang="ja-JP" sz="4800" dirty="0"/>
              <a:t>“Do you find learning a new language interesting?” “Yes, ( we / to ) discover something new is exciting.”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ADAF44D-B865-412D-C8B3-16B06956DBA5}"/>
              </a:ext>
            </a:extLst>
          </p:cNvPr>
          <p:cNvSpPr/>
          <p:nvPr/>
        </p:nvSpPr>
        <p:spPr>
          <a:xfrm>
            <a:off x="721467" y="1639624"/>
            <a:ext cx="478683" cy="373785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F8776B3-02DC-AEC5-DCC4-3F19DBE57B3E}"/>
              </a:ext>
            </a:extLst>
          </p:cNvPr>
          <p:cNvSpPr/>
          <p:nvPr/>
        </p:nvSpPr>
        <p:spPr>
          <a:xfrm>
            <a:off x="1552517" y="4032134"/>
            <a:ext cx="857249" cy="822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ry it out 1-03_sample">
            <a:hlinkClick r:id="" action="ppaction://media"/>
            <a:extLst>
              <a:ext uri="{FF2B5EF4-FFF2-40B4-BE49-F238E27FC236}">
                <a16:creationId xmlns:a16="http://schemas.microsoft.com/office/drawing/2014/main" id="{D22CEEB3-ED82-CE92-409D-4289FD14F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6520" y="191943"/>
            <a:ext cx="487363" cy="487363"/>
          </a:xfrm>
          <a:prstGeom prst="rect">
            <a:avLst/>
          </a:prstGeom>
        </p:spPr>
      </p:pic>
      <p:sp>
        <p:nvSpPr>
          <p:cNvPr id="12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6528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F9BFC-FEC4-8DC5-BC58-E28776995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A0B038-C674-DDD6-4F32-B3196742D183}"/>
              </a:ext>
            </a:extLst>
          </p:cNvPr>
          <p:cNvSpPr txBox="1"/>
          <p:nvPr/>
        </p:nvSpPr>
        <p:spPr>
          <a:xfrm>
            <a:off x="1284051" y="1608739"/>
            <a:ext cx="924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996600"/>
                </a:solidFill>
              </a:rPr>
              <a:t>（　）内の語のうち，より適切なほうを選び，英文を完成させましょう。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C54632-CC66-D0C6-DB12-34604F6AE83E}"/>
              </a:ext>
            </a:extLst>
          </p:cNvPr>
          <p:cNvSpPr txBox="1"/>
          <p:nvPr/>
        </p:nvSpPr>
        <p:spPr>
          <a:xfrm>
            <a:off x="721467" y="2172943"/>
            <a:ext cx="10904707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 startAt="4"/>
            </a:pPr>
            <a:r>
              <a:rPr kumimoji="1" lang="en-US" altLang="ja-JP" sz="4800" dirty="0"/>
              <a:t>( Listen / Listening ) to music can be relaxing. It helps me clear my mind.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C28EE1F-0F68-6F39-65BE-1BF4BC2503B7}"/>
              </a:ext>
            </a:extLst>
          </p:cNvPr>
          <p:cNvSpPr/>
          <p:nvPr/>
        </p:nvSpPr>
        <p:spPr>
          <a:xfrm>
            <a:off x="721467" y="1639624"/>
            <a:ext cx="478683" cy="373785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C246920-3E4F-0F50-8456-061E5E37555F}"/>
              </a:ext>
            </a:extLst>
          </p:cNvPr>
          <p:cNvSpPr/>
          <p:nvPr/>
        </p:nvSpPr>
        <p:spPr>
          <a:xfrm>
            <a:off x="4108681" y="2229938"/>
            <a:ext cx="2738928" cy="11990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ry it out 1-04_sample">
            <a:hlinkClick r:id="" action="ppaction://media"/>
            <a:extLst>
              <a:ext uri="{FF2B5EF4-FFF2-40B4-BE49-F238E27FC236}">
                <a16:creationId xmlns:a16="http://schemas.microsoft.com/office/drawing/2014/main" id="{BD3AE5FA-D504-8A04-138C-8DB91D864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9593" y="191943"/>
            <a:ext cx="487363" cy="487363"/>
          </a:xfrm>
          <a:prstGeom prst="rect">
            <a:avLst/>
          </a:prstGeom>
        </p:spPr>
      </p:pic>
      <p:sp>
        <p:nvSpPr>
          <p:cNvPr id="12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8080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6926D-F4C3-5AB1-DAFA-C7DEB5FAC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C5DE9A-9475-BD22-BADB-2BC7D7EAABD7}"/>
              </a:ext>
            </a:extLst>
          </p:cNvPr>
          <p:cNvSpPr txBox="1"/>
          <p:nvPr/>
        </p:nvSpPr>
        <p:spPr>
          <a:xfrm>
            <a:off x="1284051" y="1608739"/>
            <a:ext cx="924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996600"/>
                </a:solidFill>
              </a:rPr>
              <a:t>（　）内の語のうち，より適切なほうを選び，英文を完成させましょう。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E0098F-D4EA-7AB2-CF4F-0B2E67112C79}"/>
              </a:ext>
            </a:extLst>
          </p:cNvPr>
          <p:cNvSpPr txBox="1"/>
          <p:nvPr/>
        </p:nvSpPr>
        <p:spPr>
          <a:xfrm>
            <a:off x="721467" y="2172943"/>
            <a:ext cx="10904707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 startAt="5"/>
            </a:pPr>
            <a:r>
              <a:rPr kumimoji="1" lang="en-US" altLang="ja-JP" sz="4800" dirty="0"/>
              <a:t>( What / There ) is a problem with the computer. I think it might need a software update.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96397F0-B58E-ABDC-CC37-E54B983FD147}"/>
              </a:ext>
            </a:extLst>
          </p:cNvPr>
          <p:cNvSpPr/>
          <p:nvPr/>
        </p:nvSpPr>
        <p:spPr>
          <a:xfrm>
            <a:off x="721467" y="1639624"/>
            <a:ext cx="478683" cy="373785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AF1383C-F27F-5119-7088-A1161A8B4B8A}"/>
              </a:ext>
            </a:extLst>
          </p:cNvPr>
          <p:cNvSpPr/>
          <p:nvPr/>
        </p:nvSpPr>
        <p:spPr>
          <a:xfrm>
            <a:off x="4150244" y="2379519"/>
            <a:ext cx="1914583" cy="885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ry it out 1-05_sample">
            <a:hlinkClick r:id="" action="ppaction://media"/>
            <a:extLst>
              <a:ext uri="{FF2B5EF4-FFF2-40B4-BE49-F238E27FC236}">
                <a16:creationId xmlns:a16="http://schemas.microsoft.com/office/drawing/2014/main" id="{1103EA9C-5DA7-0AE0-0178-1F0A3CFDB8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9593" y="191943"/>
            <a:ext cx="487363" cy="487363"/>
          </a:xfrm>
          <a:prstGeom prst="rect">
            <a:avLst/>
          </a:prstGeom>
        </p:spPr>
      </p:pic>
      <p:sp>
        <p:nvSpPr>
          <p:cNvPr id="12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3047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B14AE18-4631-AAFE-5EBA-75B0847184D8}"/>
              </a:ext>
            </a:extLst>
          </p:cNvPr>
          <p:cNvSpPr/>
          <p:nvPr/>
        </p:nvSpPr>
        <p:spPr>
          <a:xfrm>
            <a:off x="457201" y="1168400"/>
            <a:ext cx="11444448" cy="5429759"/>
          </a:xfrm>
          <a:prstGeom prst="rect">
            <a:avLst/>
          </a:prstGeom>
          <a:solidFill>
            <a:schemeClr val="bg1"/>
          </a:solidFill>
          <a:ln>
            <a:solidFill>
              <a:srgbClr val="5E9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00CA0E3F-5B2C-2B89-0BA8-B638A6541C7C}"/>
              </a:ext>
            </a:extLst>
          </p:cNvPr>
          <p:cNvSpPr txBox="1">
            <a:spLocks/>
          </p:cNvSpPr>
          <p:nvPr/>
        </p:nvSpPr>
        <p:spPr>
          <a:xfrm>
            <a:off x="613650" y="1679177"/>
            <a:ext cx="11131549" cy="49189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ja-JP" sz="3600" dirty="0">
                <a:ea typeface="BIZ UDPゴシック" panose="020B0400000000000000" pitchFamily="50" charset="-128"/>
              </a:rPr>
              <a:t>Dear future self one year from now,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ja-JP" sz="3600" dirty="0">
                <a:ea typeface="BIZ UDPゴシック" panose="020B0400000000000000" pitchFamily="50" charset="-128"/>
              </a:rPr>
              <a:t>How are you? I want to tell you that you shouldn’t give up your dream of being a pianist. </a:t>
            </a:r>
            <a:r>
              <a:rPr lang="en-US" altLang="ja-JP" sz="3600" b="1" dirty="0">
                <a:solidFill>
                  <a:srgbClr val="00B0F0"/>
                </a:solidFill>
                <a:ea typeface="BIZ UDPゴシック" panose="020B0400000000000000" pitchFamily="50" charset="-128"/>
              </a:rPr>
              <a:t>It</a:t>
            </a:r>
            <a:r>
              <a:rPr lang="en-US" altLang="ja-JP" sz="3600" dirty="0">
                <a:ea typeface="BIZ UDPゴシック" panose="020B0400000000000000" pitchFamily="50" charset="-128"/>
              </a:rPr>
              <a:t>’s difficult to become one, but I don’t want you to regret not trying, so practice hard. In addition, I know you are talented, so believe in yourself. </a:t>
            </a:r>
            <a:r>
              <a:rPr lang="en-US" altLang="ja-JP" sz="3600" b="1" dirty="0">
                <a:solidFill>
                  <a:srgbClr val="00B0F0"/>
                </a:solidFill>
                <a:ea typeface="BIZ UDPゴシック" panose="020B0400000000000000" pitchFamily="50" charset="-128"/>
              </a:rPr>
              <a:t>Practicing hard </a:t>
            </a:r>
            <a:r>
              <a:rPr lang="en-US" altLang="ja-JP" sz="3600" dirty="0">
                <a:ea typeface="BIZ UDPゴシック" panose="020B0400000000000000" pitchFamily="50" charset="-128"/>
              </a:rPr>
              <a:t>and </a:t>
            </a:r>
            <a:r>
              <a:rPr lang="en-US" altLang="ja-JP" sz="3600" b="1" dirty="0">
                <a:solidFill>
                  <a:srgbClr val="00B0F0"/>
                </a:solidFill>
                <a:ea typeface="BIZ UDPゴシック" panose="020B0400000000000000" pitchFamily="50" charset="-128"/>
              </a:rPr>
              <a:t>believing in yourself</a:t>
            </a:r>
            <a:r>
              <a:rPr lang="en-US" altLang="ja-JP" sz="3600" dirty="0">
                <a:ea typeface="BIZ UDPゴシック" panose="020B0400000000000000" pitchFamily="50" charset="-128"/>
              </a:rPr>
              <a:t> is important. Good luck!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BF7447-60F9-7FDD-06E9-B0496C0D8559}"/>
              </a:ext>
            </a:extLst>
          </p:cNvPr>
          <p:cNvSpPr txBox="1"/>
          <p:nvPr/>
        </p:nvSpPr>
        <p:spPr>
          <a:xfrm>
            <a:off x="229391" y="921250"/>
            <a:ext cx="2727170" cy="510778"/>
          </a:xfrm>
          <a:prstGeom prst="roundRect">
            <a:avLst/>
          </a:prstGeom>
          <a:solidFill>
            <a:srgbClr val="5E9F5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Model Passage</a:t>
            </a:r>
            <a:endParaRPr kumimoji="1" lang="ja-JP" alt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Model Passage">
            <a:hlinkClick r:id="" action="ppaction://media"/>
            <a:extLst>
              <a:ext uri="{FF2B5EF4-FFF2-40B4-BE49-F238E27FC236}">
                <a16:creationId xmlns:a16="http://schemas.microsoft.com/office/drawing/2014/main" id="{F0A1A7ED-AAAC-CBDB-3F8B-CA88EBCDA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1279" y="181967"/>
            <a:ext cx="487363" cy="487363"/>
          </a:xfrm>
          <a:prstGeom prst="rect">
            <a:avLst/>
          </a:prstGeom>
        </p:spPr>
      </p:pic>
      <p:sp>
        <p:nvSpPr>
          <p:cNvPr id="12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62725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53EB3-98C2-F86B-2F85-240D64C42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E43BD5-449F-4DB8-23B7-A4A68D2A4CF4}"/>
              </a:ext>
            </a:extLst>
          </p:cNvPr>
          <p:cNvSpPr txBox="1"/>
          <p:nvPr/>
        </p:nvSpPr>
        <p:spPr>
          <a:xfrm>
            <a:off x="1284051" y="1608739"/>
            <a:ext cx="924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996600"/>
                </a:solidFill>
              </a:rPr>
              <a:t>（　）内の語のうち，より適切なほうを選び，英文を完成させましょう。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D3C288-2D27-09F8-C9A9-A513AD05A014}"/>
              </a:ext>
            </a:extLst>
          </p:cNvPr>
          <p:cNvSpPr txBox="1"/>
          <p:nvPr/>
        </p:nvSpPr>
        <p:spPr>
          <a:xfrm>
            <a:off x="721467" y="2172943"/>
            <a:ext cx="10904707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 startAt="6"/>
            </a:pPr>
            <a:r>
              <a:rPr kumimoji="1" lang="en-US" altLang="ja-JP" sz="4800" dirty="0"/>
              <a:t>We have a strict schedule for tomorrow’s event. ( That / It ) is important that you arrive on time.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401C587-AE90-4BA3-4E6B-F3D5E06D6764}"/>
              </a:ext>
            </a:extLst>
          </p:cNvPr>
          <p:cNvSpPr/>
          <p:nvPr/>
        </p:nvSpPr>
        <p:spPr>
          <a:xfrm>
            <a:off x="721467" y="1639624"/>
            <a:ext cx="478683" cy="373785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68CC3C29-44E2-985E-EB1F-817309FEE04D}"/>
              </a:ext>
            </a:extLst>
          </p:cNvPr>
          <p:cNvSpPr/>
          <p:nvPr/>
        </p:nvSpPr>
        <p:spPr>
          <a:xfrm>
            <a:off x="9563908" y="3512086"/>
            <a:ext cx="857249" cy="822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ry it out 1-06_sample">
            <a:hlinkClick r:id="" action="ppaction://media"/>
            <a:extLst>
              <a:ext uri="{FF2B5EF4-FFF2-40B4-BE49-F238E27FC236}">
                <a16:creationId xmlns:a16="http://schemas.microsoft.com/office/drawing/2014/main" id="{9B6FAFA3-EB94-24F9-ED88-522A2D37D2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6520" y="191944"/>
            <a:ext cx="487363" cy="487363"/>
          </a:xfrm>
          <a:prstGeom prst="rect">
            <a:avLst/>
          </a:prstGeom>
        </p:spPr>
      </p:pic>
      <p:sp>
        <p:nvSpPr>
          <p:cNvPr id="12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6652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B3B1A-67C6-137F-0AE5-8606CD5CD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396C7C-3D5D-1A01-7498-82D906C3F776}"/>
              </a:ext>
            </a:extLst>
          </p:cNvPr>
          <p:cNvSpPr txBox="1"/>
          <p:nvPr/>
        </p:nvSpPr>
        <p:spPr>
          <a:xfrm>
            <a:off x="1284051" y="1608739"/>
            <a:ext cx="7318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996600"/>
                </a:solidFill>
              </a:rPr>
              <a:t>（　）内の語句を並べかえて，英文を完成させましょう。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F8C5F6-9E65-9EFF-7601-4F401D377F65}"/>
              </a:ext>
            </a:extLst>
          </p:cNvPr>
          <p:cNvSpPr txBox="1"/>
          <p:nvPr/>
        </p:nvSpPr>
        <p:spPr>
          <a:xfrm>
            <a:off x="721467" y="2172943"/>
            <a:ext cx="10904707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kumimoji="1" lang="en-US" altLang="ja-JP" sz="4800" dirty="0"/>
              <a:t>( is / necessary / your / it / plan / to / for ) future. Then you can make better choices.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7E762CE-5311-36B0-36CA-EFBEEFF1D9E5}"/>
              </a:ext>
            </a:extLst>
          </p:cNvPr>
          <p:cNvSpPr/>
          <p:nvPr/>
        </p:nvSpPr>
        <p:spPr>
          <a:xfrm>
            <a:off x="721467" y="1639624"/>
            <a:ext cx="478683" cy="373785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54B069-1423-3404-8AD3-3C965EFAE92B}"/>
              </a:ext>
            </a:extLst>
          </p:cNvPr>
          <p:cNvSpPr txBox="1"/>
          <p:nvPr/>
        </p:nvSpPr>
        <p:spPr>
          <a:xfrm>
            <a:off x="2002200" y="2454476"/>
            <a:ext cx="97914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solidFill>
                  <a:srgbClr val="FF0000"/>
                </a:solidFill>
              </a:rPr>
              <a:t>It is necessary to plan for your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DA6018-B41D-7BAB-B464-C1F4894AAA09}"/>
              </a:ext>
            </a:extLst>
          </p:cNvPr>
          <p:cNvSpPr txBox="1"/>
          <p:nvPr/>
        </p:nvSpPr>
        <p:spPr>
          <a:xfrm>
            <a:off x="1640358" y="3537922"/>
            <a:ext cx="107166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4800" dirty="0">
              <a:solidFill>
                <a:srgbClr val="FF0000"/>
              </a:solidFill>
            </a:endParaRPr>
          </a:p>
        </p:txBody>
      </p:sp>
      <p:pic>
        <p:nvPicPr>
          <p:cNvPr id="8" name="Try it out 2-01_sample">
            <a:hlinkClick r:id="" action="ppaction://media"/>
            <a:extLst>
              <a:ext uri="{FF2B5EF4-FFF2-40B4-BE49-F238E27FC236}">
                <a16:creationId xmlns:a16="http://schemas.microsoft.com/office/drawing/2014/main" id="{5C9A3F75-6061-27FC-DE19-57CFF83C6B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9593" y="185618"/>
            <a:ext cx="487363" cy="487363"/>
          </a:xfrm>
          <a:prstGeom prst="rect">
            <a:avLst/>
          </a:prstGeom>
        </p:spPr>
      </p:pic>
      <p:sp>
        <p:nvSpPr>
          <p:cNvPr id="14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3932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9F809-55F7-A08F-9AE6-25DDEE889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03C623-CB84-94DB-C362-7436E002F43D}"/>
              </a:ext>
            </a:extLst>
          </p:cNvPr>
          <p:cNvSpPr txBox="1"/>
          <p:nvPr/>
        </p:nvSpPr>
        <p:spPr>
          <a:xfrm>
            <a:off x="1284051" y="1608739"/>
            <a:ext cx="7318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996600"/>
                </a:solidFill>
              </a:rPr>
              <a:t>（　）内の語句を並べかえて，英文を完成させましょう。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AF0B87-6F90-FA54-22A1-A161D148D263}"/>
              </a:ext>
            </a:extLst>
          </p:cNvPr>
          <p:cNvSpPr txBox="1"/>
          <p:nvPr/>
        </p:nvSpPr>
        <p:spPr>
          <a:xfrm>
            <a:off x="721467" y="2172943"/>
            <a:ext cx="10904707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 startAt="2"/>
            </a:pPr>
            <a:r>
              <a:rPr kumimoji="1" lang="en-US" altLang="ja-JP" sz="4800" dirty="0"/>
              <a:t>“I’m still not improving at tennis.” “Don’t worry. ( to / time / it / better / get / takes ).”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292CD2D-DF37-24CF-48F4-733DE5F1AC1B}"/>
              </a:ext>
            </a:extLst>
          </p:cNvPr>
          <p:cNvSpPr/>
          <p:nvPr/>
        </p:nvSpPr>
        <p:spPr>
          <a:xfrm>
            <a:off x="721467" y="1639624"/>
            <a:ext cx="478683" cy="373785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5EC30F-2D58-7C72-1F21-81AF83279068}"/>
              </a:ext>
            </a:extLst>
          </p:cNvPr>
          <p:cNvSpPr txBox="1"/>
          <p:nvPr/>
        </p:nvSpPr>
        <p:spPr>
          <a:xfrm>
            <a:off x="5784492" y="3564041"/>
            <a:ext cx="58416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solidFill>
                  <a:srgbClr val="FF0000"/>
                </a:solidFill>
              </a:rPr>
              <a:t>It takes time to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D87E68E-77F2-2217-13C3-9600EFFFA1AF}"/>
              </a:ext>
            </a:extLst>
          </p:cNvPr>
          <p:cNvSpPr txBox="1"/>
          <p:nvPr/>
        </p:nvSpPr>
        <p:spPr>
          <a:xfrm>
            <a:off x="1356788" y="4569415"/>
            <a:ext cx="33214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solidFill>
                  <a:srgbClr val="FF0000"/>
                </a:solidFill>
              </a:rPr>
              <a:t>get better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pic>
        <p:nvPicPr>
          <p:cNvPr id="8" name="Try it out 2-02_sample">
            <a:hlinkClick r:id="" action="ppaction://media"/>
            <a:extLst>
              <a:ext uri="{FF2B5EF4-FFF2-40B4-BE49-F238E27FC236}">
                <a16:creationId xmlns:a16="http://schemas.microsoft.com/office/drawing/2014/main" id="{F67D2ECF-2E3A-9080-805A-7263B71CD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9593" y="191943"/>
            <a:ext cx="487363" cy="487363"/>
          </a:xfrm>
          <a:prstGeom prst="rect">
            <a:avLst/>
          </a:prstGeom>
        </p:spPr>
      </p:pic>
      <p:sp>
        <p:nvSpPr>
          <p:cNvPr id="14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0447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05295-1689-4C7D-517F-66A83D88B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289510-0663-792A-AB48-1EE43C70AA5E}"/>
              </a:ext>
            </a:extLst>
          </p:cNvPr>
          <p:cNvSpPr txBox="1"/>
          <p:nvPr/>
        </p:nvSpPr>
        <p:spPr>
          <a:xfrm>
            <a:off x="1284051" y="1608739"/>
            <a:ext cx="7318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996600"/>
                </a:solidFill>
              </a:rPr>
              <a:t>（　）内の語句を並べかえて，英文を完成させましょう。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AC247E-D35D-42B0-3FAE-50C221D2C9DA}"/>
              </a:ext>
            </a:extLst>
          </p:cNvPr>
          <p:cNvSpPr txBox="1"/>
          <p:nvPr/>
        </p:nvSpPr>
        <p:spPr>
          <a:xfrm>
            <a:off x="721467" y="2172943"/>
            <a:ext cx="10904707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 startAt="3"/>
            </a:pPr>
            <a:r>
              <a:rPr kumimoji="1" lang="en-US" altLang="ja-JP" sz="4800" dirty="0"/>
              <a:t>( responsible / our actions / we / for / are ), so we need to consider how they affect others.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D173F9-77F9-AEFD-59C5-0B1A4E3FF53E}"/>
              </a:ext>
            </a:extLst>
          </p:cNvPr>
          <p:cNvSpPr/>
          <p:nvPr/>
        </p:nvSpPr>
        <p:spPr>
          <a:xfrm>
            <a:off x="721467" y="1639624"/>
            <a:ext cx="478683" cy="373785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6C1A3B-2B72-3095-17E6-F8A9823DC42E}"/>
              </a:ext>
            </a:extLst>
          </p:cNvPr>
          <p:cNvSpPr txBox="1"/>
          <p:nvPr/>
        </p:nvSpPr>
        <p:spPr>
          <a:xfrm>
            <a:off x="2002200" y="2454476"/>
            <a:ext cx="98018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solidFill>
                  <a:srgbClr val="FF0000"/>
                </a:solidFill>
              </a:rPr>
              <a:t>We are responsible for our actions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5849FE-9D94-8B5A-21DA-D3456969062B}"/>
              </a:ext>
            </a:extLst>
          </p:cNvPr>
          <p:cNvSpPr txBox="1"/>
          <p:nvPr/>
        </p:nvSpPr>
        <p:spPr>
          <a:xfrm>
            <a:off x="1640358" y="3537922"/>
            <a:ext cx="144574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4800" dirty="0">
              <a:solidFill>
                <a:srgbClr val="FF0000"/>
              </a:solidFill>
            </a:endParaRPr>
          </a:p>
        </p:txBody>
      </p:sp>
      <p:pic>
        <p:nvPicPr>
          <p:cNvPr id="8" name="Try it out 2-03_sample">
            <a:hlinkClick r:id="" action="ppaction://media"/>
            <a:extLst>
              <a:ext uri="{FF2B5EF4-FFF2-40B4-BE49-F238E27FC236}">
                <a16:creationId xmlns:a16="http://schemas.microsoft.com/office/drawing/2014/main" id="{835E8099-6E48-91D2-191E-BABFDA4638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9593" y="191943"/>
            <a:ext cx="487363" cy="487363"/>
          </a:xfrm>
          <a:prstGeom prst="rect">
            <a:avLst/>
          </a:prstGeom>
        </p:spPr>
      </p:pic>
      <p:sp>
        <p:nvSpPr>
          <p:cNvPr id="14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7552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9A0F0-BDF3-BD3F-F1CE-EF88A187D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3003D5-7E47-B163-9B78-2308C3739658}"/>
              </a:ext>
            </a:extLst>
          </p:cNvPr>
          <p:cNvSpPr txBox="1"/>
          <p:nvPr/>
        </p:nvSpPr>
        <p:spPr>
          <a:xfrm>
            <a:off x="1284051" y="1608739"/>
            <a:ext cx="7318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996600"/>
                </a:solidFill>
              </a:rPr>
              <a:t>（　）内の語句を並べかえて，英文を完成させましょう。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B9B14E-D27D-F146-1796-C33940E08341}"/>
              </a:ext>
            </a:extLst>
          </p:cNvPr>
          <p:cNvSpPr txBox="1"/>
          <p:nvPr/>
        </p:nvSpPr>
        <p:spPr>
          <a:xfrm>
            <a:off x="721467" y="2172943"/>
            <a:ext cx="10904707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 startAt="4"/>
            </a:pPr>
            <a:r>
              <a:rPr kumimoji="1" lang="en-US" altLang="ja-JP" sz="4800" dirty="0"/>
              <a:t>We worked hard to meet the deadline, and ( on / completed / time / was / the project ).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E87CF86-668C-4E2C-66D7-1038FA885A6F}"/>
              </a:ext>
            </a:extLst>
          </p:cNvPr>
          <p:cNvSpPr/>
          <p:nvPr/>
        </p:nvSpPr>
        <p:spPr>
          <a:xfrm>
            <a:off x="721467" y="1639624"/>
            <a:ext cx="478683" cy="373785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5AB8A7-8DEF-CC71-6B94-FD0D96F75B37}"/>
              </a:ext>
            </a:extLst>
          </p:cNvPr>
          <p:cNvSpPr txBox="1"/>
          <p:nvPr/>
        </p:nvSpPr>
        <p:spPr>
          <a:xfrm>
            <a:off x="6388146" y="3521399"/>
            <a:ext cx="54055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solidFill>
                  <a:srgbClr val="FF0000"/>
                </a:solidFill>
              </a:rPr>
              <a:t>the project was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E8B9D5-77E9-6BCA-C602-892C240101C7}"/>
              </a:ext>
            </a:extLst>
          </p:cNvPr>
          <p:cNvSpPr txBox="1"/>
          <p:nvPr/>
        </p:nvSpPr>
        <p:spPr>
          <a:xfrm>
            <a:off x="1354256" y="4600588"/>
            <a:ext cx="65636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solidFill>
                  <a:srgbClr val="FF0000"/>
                </a:solidFill>
              </a:rPr>
              <a:t>completed on time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pic>
        <p:nvPicPr>
          <p:cNvPr id="9" name="Try it out 2-04_sample">
            <a:hlinkClick r:id="" action="ppaction://media"/>
            <a:extLst>
              <a:ext uri="{FF2B5EF4-FFF2-40B4-BE49-F238E27FC236}">
                <a16:creationId xmlns:a16="http://schemas.microsoft.com/office/drawing/2014/main" id="{4742219F-1EE0-6B1C-6FF9-0CB0A918C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9593" y="191943"/>
            <a:ext cx="487363" cy="487363"/>
          </a:xfrm>
          <a:prstGeom prst="rect">
            <a:avLst/>
          </a:prstGeom>
        </p:spPr>
      </p:pic>
      <p:sp>
        <p:nvSpPr>
          <p:cNvPr id="14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3802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0B799-420F-CC2C-EE2C-0C58D2405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DC4F6A-A92B-0811-5825-283529CDE447}"/>
              </a:ext>
            </a:extLst>
          </p:cNvPr>
          <p:cNvSpPr txBox="1"/>
          <p:nvPr/>
        </p:nvSpPr>
        <p:spPr>
          <a:xfrm>
            <a:off x="1284051" y="1608739"/>
            <a:ext cx="7318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996600"/>
                </a:solidFill>
              </a:rPr>
              <a:t>（　）内の語句を並べかえて，英文を完成させましょう。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E53136-C9EF-691B-B541-26ACAA80660D}"/>
              </a:ext>
            </a:extLst>
          </p:cNvPr>
          <p:cNvSpPr txBox="1"/>
          <p:nvPr/>
        </p:nvSpPr>
        <p:spPr>
          <a:xfrm>
            <a:off x="721467" y="2172943"/>
            <a:ext cx="10904707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 startAt="5"/>
            </a:pPr>
            <a:r>
              <a:rPr kumimoji="1" lang="en-US" altLang="ja-JP" sz="4800" dirty="0"/>
              <a:t>We’ve just started using new software. ( work / us / it / to / enables ) faster.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C6798AB-1D7F-D2BD-8B08-5766BA20B002}"/>
              </a:ext>
            </a:extLst>
          </p:cNvPr>
          <p:cNvSpPr/>
          <p:nvPr/>
        </p:nvSpPr>
        <p:spPr>
          <a:xfrm>
            <a:off x="721467" y="1639624"/>
            <a:ext cx="478683" cy="373785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53012A-6F85-0D78-935B-4B7D180F1B59}"/>
              </a:ext>
            </a:extLst>
          </p:cNvPr>
          <p:cNvSpPr txBox="1"/>
          <p:nvPr/>
        </p:nvSpPr>
        <p:spPr>
          <a:xfrm>
            <a:off x="4943065" y="3512086"/>
            <a:ext cx="68194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solidFill>
                  <a:srgbClr val="FF0000"/>
                </a:solidFill>
              </a:rPr>
              <a:t>It enables us to work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1EACE9-3A29-32CB-EF99-5FD7434C5FDE}"/>
              </a:ext>
            </a:extLst>
          </p:cNvPr>
          <p:cNvSpPr txBox="1"/>
          <p:nvPr/>
        </p:nvSpPr>
        <p:spPr>
          <a:xfrm>
            <a:off x="1598794" y="4631444"/>
            <a:ext cx="23289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4800" dirty="0">
              <a:solidFill>
                <a:srgbClr val="FF0000"/>
              </a:solidFill>
            </a:endParaRPr>
          </a:p>
        </p:txBody>
      </p:sp>
      <p:pic>
        <p:nvPicPr>
          <p:cNvPr id="8" name="Try it out 2-05_sample">
            <a:hlinkClick r:id="" action="ppaction://media"/>
            <a:extLst>
              <a:ext uri="{FF2B5EF4-FFF2-40B4-BE49-F238E27FC236}">
                <a16:creationId xmlns:a16="http://schemas.microsoft.com/office/drawing/2014/main" id="{D56980D7-96CD-7A0E-725E-56B10615CD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9593" y="191943"/>
            <a:ext cx="487363" cy="487363"/>
          </a:xfrm>
          <a:prstGeom prst="rect">
            <a:avLst/>
          </a:prstGeom>
        </p:spPr>
      </p:pic>
      <p:sp>
        <p:nvSpPr>
          <p:cNvPr id="14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2394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5FE06E-0F40-C835-2EFC-42E2CDF14A22}"/>
              </a:ext>
            </a:extLst>
          </p:cNvPr>
          <p:cNvSpPr txBox="1"/>
          <p:nvPr/>
        </p:nvSpPr>
        <p:spPr>
          <a:xfrm>
            <a:off x="2645260" y="1712648"/>
            <a:ext cx="6522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</a:rPr>
              <a:t>ペアになり，トピックについて話し合いましょう。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6FEE95-FCF4-7379-FFA3-A588B9682D09}"/>
              </a:ext>
            </a:extLst>
          </p:cNvPr>
          <p:cNvSpPr txBox="1"/>
          <p:nvPr/>
        </p:nvSpPr>
        <p:spPr>
          <a:xfrm>
            <a:off x="1285663" y="2461098"/>
            <a:ext cx="2177384" cy="523220"/>
          </a:xfrm>
          <a:prstGeom prst="rect">
            <a:avLst/>
          </a:prstGeom>
          <a:solidFill>
            <a:srgbClr val="5E9F57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bg1"/>
                </a:solidFill>
                <a:latin typeface="+mj-lt"/>
              </a:rPr>
              <a:t>Examples</a:t>
            </a:r>
            <a:endParaRPr kumimoji="1" lang="ja-JP" alt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E65285-8C82-669A-A5FC-CC398F5BC648}"/>
              </a:ext>
            </a:extLst>
          </p:cNvPr>
          <p:cNvSpPr txBox="1"/>
          <p:nvPr/>
        </p:nvSpPr>
        <p:spPr>
          <a:xfrm>
            <a:off x="1285664" y="2984318"/>
            <a:ext cx="7443292" cy="3147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Clr>
                <a:srgbClr val="5E9F57"/>
              </a:buClr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Do you have any goals you want to achieve in the next year?</a:t>
            </a:r>
          </a:p>
          <a:p>
            <a:pPr marL="342900" indent="-342900" algn="just">
              <a:lnSpc>
                <a:spcPct val="120000"/>
              </a:lnSpc>
              <a:buClr>
                <a:srgbClr val="5E9F57"/>
              </a:buClr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Is there </a:t>
            </a:r>
            <a:r>
              <a:rPr kumimoji="1" lang="en-US" altLang="ja-JP" sz="2800" b="1" dirty="0"/>
              <a:t>anything</a:t>
            </a:r>
            <a:r>
              <a:rPr kumimoji="1" lang="en-US" altLang="ja-JP" sz="2800" dirty="0"/>
              <a:t> you want to tell yourself one year from now?</a:t>
            </a:r>
          </a:p>
          <a:p>
            <a:pPr marL="342900" indent="-342900" algn="just">
              <a:lnSpc>
                <a:spcPct val="120000"/>
              </a:lnSpc>
              <a:buClr>
                <a:srgbClr val="5E9F57"/>
              </a:buClr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Why do you want to tell that to yourself?</a:t>
            </a:r>
          </a:p>
          <a:p>
            <a:pPr marL="342900" indent="-342900" algn="just">
              <a:lnSpc>
                <a:spcPct val="120000"/>
              </a:lnSpc>
              <a:buClr>
                <a:srgbClr val="5E9F57"/>
              </a:buClr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Is </a:t>
            </a:r>
            <a:r>
              <a:rPr kumimoji="1" lang="en-US" altLang="ja-JP" sz="2800" b="1" dirty="0"/>
              <a:t>it</a:t>
            </a:r>
            <a:r>
              <a:rPr kumimoji="1" lang="en-US" altLang="ja-JP" sz="2800" dirty="0"/>
              <a:t> possible to keep your dream?</a:t>
            </a:r>
          </a:p>
        </p:txBody>
      </p:sp>
      <p:pic>
        <p:nvPicPr>
          <p:cNvPr id="6" name="Image 1669">
            <a:extLst>
              <a:ext uri="{FF2B5EF4-FFF2-40B4-BE49-F238E27FC236}">
                <a16:creationId xmlns:a16="http://schemas.microsoft.com/office/drawing/2014/main" id="{99E73FEC-1514-344C-B99B-08436DA624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4562" y="3186359"/>
            <a:ext cx="2651101" cy="2386102"/>
          </a:xfrm>
          <a:prstGeom prst="rect">
            <a:avLst/>
          </a:prstGeom>
        </p:spPr>
      </p:pic>
      <p:pic>
        <p:nvPicPr>
          <p:cNvPr id="8" name="Use it_STEP1_sample">
            <a:hlinkClick r:id="" action="ppaction://media"/>
            <a:extLst>
              <a:ext uri="{FF2B5EF4-FFF2-40B4-BE49-F238E27FC236}">
                <a16:creationId xmlns:a16="http://schemas.microsoft.com/office/drawing/2014/main" id="{B35B3B2F-0853-5ED4-7BFF-6316D25762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8691" y="191943"/>
            <a:ext cx="487363" cy="487363"/>
          </a:xfrm>
          <a:prstGeom prst="rect">
            <a:avLst/>
          </a:prstGeom>
        </p:spPr>
      </p:pic>
      <p:sp>
        <p:nvSpPr>
          <p:cNvPr id="9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2658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162A83-0A17-E9B9-5341-F11DFA598BDD}"/>
              </a:ext>
            </a:extLst>
          </p:cNvPr>
          <p:cNvSpPr txBox="1"/>
          <p:nvPr/>
        </p:nvSpPr>
        <p:spPr>
          <a:xfrm>
            <a:off x="1285662" y="2461098"/>
            <a:ext cx="2955597" cy="523220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Model Dialog</a:t>
            </a:r>
            <a:endParaRPr kumimoji="1" lang="ja-JP" altLang="en-U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54478-9A35-4C0D-A5A1-C840D15A4112}"/>
              </a:ext>
            </a:extLst>
          </p:cNvPr>
          <p:cNvSpPr txBox="1"/>
          <p:nvPr/>
        </p:nvSpPr>
        <p:spPr>
          <a:xfrm>
            <a:off x="1285662" y="3103124"/>
            <a:ext cx="102529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kumimoji="1" lang="en-US" altLang="ja-JP" sz="2400" dirty="0"/>
              <a:t>A: </a:t>
            </a:r>
            <a:r>
              <a:rPr kumimoji="1" lang="en-US" altLang="ja-JP" sz="2400" b="1" dirty="0"/>
              <a:t>Is there anything you want to tell yourself one year from now?</a:t>
            </a:r>
          </a:p>
          <a:p>
            <a:pPr algn="just">
              <a:spcAft>
                <a:spcPts val="600"/>
              </a:spcAft>
            </a:pPr>
            <a:r>
              <a:rPr kumimoji="1" lang="en-US" altLang="ja-JP" sz="2400" dirty="0"/>
              <a:t>B: Yes, I want to tell myself to keep working hard.</a:t>
            </a:r>
          </a:p>
          <a:p>
            <a:pPr algn="just">
              <a:spcAft>
                <a:spcPts val="600"/>
              </a:spcAft>
            </a:pPr>
            <a:r>
              <a:rPr kumimoji="1" lang="en-US" altLang="ja-JP" sz="2400" dirty="0"/>
              <a:t>A: </a:t>
            </a:r>
            <a:r>
              <a:rPr kumimoji="1" lang="en-US" altLang="ja-JP" sz="2400" b="1" dirty="0"/>
              <a:t>Why do you want to tell that to yourself?</a:t>
            </a:r>
          </a:p>
          <a:p>
            <a:pPr algn="just">
              <a:spcAft>
                <a:spcPts val="600"/>
              </a:spcAft>
            </a:pPr>
            <a:r>
              <a:rPr kumimoji="1" lang="en-US" altLang="ja-JP" sz="2400" dirty="0"/>
              <a:t>B: Because there will be an important tennis match next year.</a:t>
            </a:r>
          </a:p>
          <a:p>
            <a:pPr algn="just">
              <a:spcAft>
                <a:spcPts val="600"/>
              </a:spcAft>
            </a:pPr>
            <a:r>
              <a:rPr kumimoji="1" lang="en-US" altLang="ja-JP" sz="2400" dirty="0"/>
              <a:t>A: Ah, that’s why you want to stay strong, right?</a:t>
            </a:r>
          </a:p>
          <a:p>
            <a:pPr algn="just">
              <a:spcAft>
                <a:spcPts val="600"/>
              </a:spcAft>
            </a:pPr>
            <a:r>
              <a:rPr kumimoji="1" lang="en-US" altLang="ja-JP" sz="2400" dirty="0"/>
              <a:t>B: That’s right. I want to cheer myself on.</a:t>
            </a:r>
          </a:p>
          <a:p>
            <a:pPr algn="just">
              <a:spcAft>
                <a:spcPts val="600"/>
              </a:spcAft>
            </a:pPr>
            <a:r>
              <a:rPr kumimoji="1" lang="en-US" altLang="ja-JP" sz="2400" dirty="0"/>
              <a:t>A: I’m sure your future self will be glad to hear your message.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93C89F-A490-FE03-DA3C-BD5C437B05B7}"/>
              </a:ext>
            </a:extLst>
          </p:cNvPr>
          <p:cNvSpPr txBox="1"/>
          <p:nvPr/>
        </p:nvSpPr>
        <p:spPr>
          <a:xfrm>
            <a:off x="2645260" y="1712648"/>
            <a:ext cx="6522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</a:rPr>
              <a:t>ペアになり，トピックについて話し合いましょう。</a:t>
            </a:r>
          </a:p>
        </p:txBody>
      </p:sp>
      <p:pic>
        <p:nvPicPr>
          <p:cNvPr id="7" name="Model Dialog">
            <a:hlinkClick r:id="" action="ppaction://media"/>
            <a:extLst>
              <a:ext uri="{FF2B5EF4-FFF2-40B4-BE49-F238E27FC236}">
                <a16:creationId xmlns:a16="http://schemas.microsoft.com/office/drawing/2014/main" id="{A73A9DBD-E6A8-34A2-97FA-DC8BEBAB2A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0888" y="190538"/>
            <a:ext cx="487363" cy="487363"/>
          </a:xfrm>
          <a:prstGeom prst="rect">
            <a:avLst/>
          </a:prstGeom>
        </p:spPr>
      </p:pic>
      <p:sp>
        <p:nvSpPr>
          <p:cNvPr id="8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0888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47A9A6-6604-9194-05BD-EB374A434632}"/>
              </a:ext>
            </a:extLst>
          </p:cNvPr>
          <p:cNvSpPr txBox="1"/>
          <p:nvPr/>
        </p:nvSpPr>
        <p:spPr>
          <a:xfrm>
            <a:off x="2645260" y="1712648"/>
            <a:ext cx="6072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</a:rPr>
              <a:t>トピックについて，</a:t>
            </a:r>
            <a:r>
              <a:rPr kumimoji="1" lang="en-US" altLang="ja-JP" sz="2400" dirty="0">
                <a:solidFill>
                  <a:schemeClr val="accent6">
                    <a:lumMod val="50000"/>
                  </a:schemeClr>
                </a:solidFill>
              </a:rPr>
              <a:t>50</a:t>
            </a:r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</a:rPr>
              <a:t>語程度で書きましょう。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3687D5-1E23-C4E2-6A2F-F3D3534A6A8F}"/>
              </a:ext>
            </a:extLst>
          </p:cNvPr>
          <p:cNvSpPr txBox="1"/>
          <p:nvPr/>
        </p:nvSpPr>
        <p:spPr>
          <a:xfrm>
            <a:off x="1285663" y="2461098"/>
            <a:ext cx="2177384" cy="523220"/>
          </a:xfrm>
          <a:prstGeom prst="rect">
            <a:avLst/>
          </a:prstGeom>
          <a:solidFill>
            <a:srgbClr val="5E9F57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bg1"/>
                </a:solidFill>
                <a:latin typeface="+mj-lt"/>
              </a:rPr>
              <a:t>Examples</a:t>
            </a:r>
            <a:endParaRPr kumimoji="1" lang="ja-JP" alt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AD5657-018F-AB85-8A18-F5331224A483}"/>
              </a:ext>
            </a:extLst>
          </p:cNvPr>
          <p:cNvSpPr txBox="1"/>
          <p:nvPr/>
        </p:nvSpPr>
        <p:spPr>
          <a:xfrm>
            <a:off x="1285663" y="3025882"/>
            <a:ext cx="10196291" cy="263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Clr>
                <a:srgbClr val="5E9F57"/>
              </a:buClr>
              <a:buFont typeface="Arial" panose="020B0604020202020204" pitchFamily="34" charset="0"/>
              <a:buChar char="•"/>
            </a:pPr>
            <a:r>
              <a:rPr kumimoji="1" lang="en-US" altLang="ja-JP" sz="2800" b="1" dirty="0"/>
              <a:t>Many things</a:t>
            </a:r>
            <a:r>
              <a:rPr kumimoji="1" lang="en-US" altLang="ja-JP" sz="2800" dirty="0"/>
              <a:t> need to be done to become a doctor.</a:t>
            </a:r>
          </a:p>
          <a:p>
            <a:pPr marL="342900" indent="-342900" algn="just">
              <a:lnSpc>
                <a:spcPct val="120000"/>
              </a:lnSpc>
              <a:buClr>
                <a:srgbClr val="5E9F57"/>
              </a:buClr>
              <a:buFont typeface="Arial" panose="020B0604020202020204" pitchFamily="34" charset="0"/>
              <a:buChar char="•"/>
            </a:pPr>
            <a:r>
              <a:rPr kumimoji="1" lang="en-US" altLang="ja-JP" sz="2800" b="1" dirty="0"/>
              <a:t>What I want to tell myself one year from now</a:t>
            </a:r>
            <a:r>
              <a:rPr kumimoji="1" lang="en-US" altLang="ja-JP" sz="2800" dirty="0"/>
              <a:t> is to follow my heart.</a:t>
            </a:r>
          </a:p>
          <a:p>
            <a:pPr marL="342900" indent="-342900" algn="just">
              <a:lnSpc>
                <a:spcPct val="120000"/>
              </a:lnSpc>
              <a:buClr>
                <a:srgbClr val="5E9F57"/>
              </a:buClr>
              <a:buFont typeface="Arial" panose="020B0604020202020204" pitchFamily="34" charset="0"/>
              <a:buChar char="•"/>
            </a:pPr>
            <a:r>
              <a:rPr kumimoji="1" lang="en-US" altLang="ja-JP" sz="2800" b="1" dirty="0"/>
              <a:t>To make a dream come true</a:t>
            </a:r>
            <a:r>
              <a:rPr kumimoji="1" lang="en-US" altLang="ja-JP" sz="2800" dirty="0"/>
              <a:t> isn’t easy, but you can try.</a:t>
            </a:r>
          </a:p>
          <a:p>
            <a:pPr marL="342900" indent="-342900" algn="just">
              <a:lnSpc>
                <a:spcPct val="120000"/>
              </a:lnSpc>
              <a:buClr>
                <a:srgbClr val="5E9F57"/>
              </a:buClr>
              <a:buFont typeface="Arial" panose="020B0604020202020204" pitchFamily="34" charset="0"/>
              <a:buChar char="•"/>
            </a:pPr>
            <a:r>
              <a:rPr kumimoji="1" lang="en-US" altLang="ja-JP" sz="2800" b="1" dirty="0"/>
              <a:t>It</a:t>
            </a:r>
            <a:r>
              <a:rPr kumimoji="1" lang="en-US" altLang="ja-JP" sz="2800" dirty="0"/>
              <a:t> is wonderful </a:t>
            </a:r>
            <a:r>
              <a:rPr kumimoji="1" lang="en-US" altLang="ja-JP" sz="2800" i="1" dirty="0"/>
              <a:t>that</a:t>
            </a:r>
            <a:r>
              <a:rPr kumimoji="1" lang="en-US" altLang="ja-JP" sz="2800" dirty="0"/>
              <a:t> you’ve made a lot of effort.</a:t>
            </a:r>
          </a:p>
        </p:txBody>
      </p:sp>
      <p:sp>
        <p:nvSpPr>
          <p:cNvPr id="8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53048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2DEC07-9B0E-146C-26F1-695C441C73FB}"/>
              </a:ext>
            </a:extLst>
          </p:cNvPr>
          <p:cNvSpPr txBox="1"/>
          <p:nvPr/>
        </p:nvSpPr>
        <p:spPr>
          <a:xfrm>
            <a:off x="814686" y="2410087"/>
            <a:ext cx="2955597" cy="523220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Model Passage</a:t>
            </a:r>
            <a:endParaRPr kumimoji="1" lang="ja-JP" altLang="en-U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623F4CA6-A92E-96CB-703A-C3FBB0096ED7}"/>
              </a:ext>
            </a:extLst>
          </p:cNvPr>
          <p:cNvSpPr txBox="1">
            <a:spLocks/>
          </p:cNvSpPr>
          <p:nvPr/>
        </p:nvSpPr>
        <p:spPr>
          <a:xfrm>
            <a:off x="814686" y="3006984"/>
            <a:ext cx="10823132" cy="33534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ja-JP" altLang="en-US" dirty="0">
                <a:ea typeface="BIZ UDPゴシック" panose="020B0400000000000000" pitchFamily="50" charset="-128"/>
              </a:rPr>
              <a:t>（導入文） </a:t>
            </a:r>
            <a:r>
              <a:rPr lang="en-US" altLang="ja-JP" dirty="0">
                <a:ea typeface="BIZ UDPゴシック" panose="020B0400000000000000" pitchFamily="50" charset="-128"/>
              </a:rPr>
              <a:t>How are you?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ja-JP" altLang="en-US" dirty="0">
                <a:ea typeface="BIZ UDPゴシック" panose="020B0400000000000000" pitchFamily="50" charset="-128"/>
              </a:rPr>
              <a:t>（主題文） </a:t>
            </a:r>
            <a:r>
              <a:rPr lang="en-US" altLang="ja-JP" dirty="0">
                <a:ea typeface="BIZ UDPゴシック" panose="020B0400000000000000" pitchFamily="50" charset="-128"/>
              </a:rPr>
              <a:t>I want to tell you that you shouldn’t give up your dream of being a pianist.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ja-JP" altLang="en-US" dirty="0">
                <a:ea typeface="BIZ UDPゴシック" panose="020B0400000000000000" pitchFamily="50" charset="-128"/>
              </a:rPr>
              <a:t>（支持文①） </a:t>
            </a:r>
            <a:r>
              <a:rPr lang="en-US" altLang="ja-JP" dirty="0">
                <a:ea typeface="BIZ UDPゴシック" panose="020B0400000000000000" pitchFamily="50" charset="-128"/>
              </a:rPr>
              <a:t>It’s difficult to become one, but I don’t want you to regret not trying, so practice hard.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ja-JP" altLang="en-US" dirty="0">
                <a:ea typeface="BIZ UDPゴシック" panose="020B0400000000000000" pitchFamily="50" charset="-128"/>
              </a:rPr>
              <a:t>（支持文②） </a:t>
            </a:r>
            <a:r>
              <a:rPr lang="en-US" altLang="ja-JP" dirty="0">
                <a:ea typeface="BIZ UDPゴシック" panose="020B0400000000000000" pitchFamily="50" charset="-128"/>
              </a:rPr>
              <a:t>In addition, I know you are talented, so believe in yourself.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ja-JP" altLang="en-US" dirty="0">
                <a:ea typeface="BIZ UDPゴシック" panose="020B0400000000000000" pitchFamily="50" charset="-128"/>
              </a:rPr>
              <a:t>（結論文） </a:t>
            </a:r>
            <a:r>
              <a:rPr lang="en-US" altLang="ja-JP" dirty="0">
                <a:ea typeface="BIZ UDPゴシック" panose="020B0400000000000000" pitchFamily="50" charset="-128"/>
              </a:rPr>
              <a:t>Practicing hard and believing in yourself is important. Good luck!</a:t>
            </a:r>
            <a:endParaRPr lang="ja-JP" altLang="en-US" dirty="0"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B16A45-5954-F5A4-3E8A-E4325A414718}"/>
              </a:ext>
            </a:extLst>
          </p:cNvPr>
          <p:cNvSpPr txBox="1"/>
          <p:nvPr/>
        </p:nvSpPr>
        <p:spPr>
          <a:xfrm>
            <a:off x="2645260" y="1712648"/>
            <a:ext cx="6072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</a:rPr>
              <a:t>トピックについて，</a:t>
            </a:r>
            <a:r>
              <a:rPr kumimoji="1" lang="en-US" altLang="ja-JP" sz="2400" dirty="0">
                <a:solidFill>
                  <a:schemeClr val="accent6">
                    <a:lumMod val="50000"/>
                  </a:schemeClr>
                </a:solidFill>
              </a:rPr>
              <a:t>50</a:t>
            </a:r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</a:rPr>
              <a:t>語程度で書きましょう。</a:t>
            </a:r>
          </a:p>
        </p:txBody>
      </p:sp>
      <p:sp>
        <p:nvSpPr>
          <p:cNvPr id="8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61604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AB521-658A-3AB6-5389-91F073DC3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992F3CB-3AF3-C7CD-E36F-95D94042A30E}"/>
              </a:ext>
            </a:extLst>
          </p:cNvPr>
          <p:cNvSpPr/>
          <p:nvPr/>
        </p:nvSpPr>
        <p:spPr>
          <a:xfrm>
            <a:off x="457201" y="1168400"/>
            <a:ext cx="11444448" cy="5429759"/>
          </a:xfrm>
          <a:prstGeom prst="rect">
            <a:avLst/>
          </a:prstGeom>
          <a:solidFill>
            <a:schemeClr val="bg1"/>
          </a:solidFill>
          <a:ln>
            <a:solidFill>
              <a:srgbClr val="5E9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0F22A7-F536-3277-CFD6-9133B68903A4}"/>
              </a:ext>
            </a:extLst>
          </p:cNvPr>
          <p:cNvSpPr txBox="1"/>
          <p:nvPr/>
        </p:nvSpPr>
        <p:spPr>
          <a:xfrm>
            <a:off x="229391" y="921250"/>
            <a:ext cx="2727170" cy="510778"/>
          </a:xfrm>
          <a:prstGeom prst="roundRect">
            <a:avLst/>
          </a:prstGeom>
          <a:solidFill>
            <a:srgbClr val="5E9F5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Model Passage</a:t>
            </a:r>
            <a:endParaRPr kumimoji="1" lang="ja-JP" alt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BA4B7C86-E0B5-8358-A05B-971F0AE075A2}"/>
              </a:ext>
            </a:extLst>
          </p:cNvPr>
          <p:cNvSpPr txBox="1">
            <a:spLocks/>
          </p:cNvSpPr>
          <p:nvPr/>
        </p:nvSpPr>
        <p:spPr>
          <a:xfrm>
            <a:off x="613650" y="1679177"/>
            <a:ext cx="11131549" cy="49189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ja-JP" altLang="en-US" sz="3200" dirty="0">
                <a:ea typeface="BIZ UDPゴシック" panose="020B0400000000000000" pitchFamily="50" charset="-128"/>
              </a:rPr>
              <a:t>今から１年後の未来の自分へ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ja-JP" altLang="en-US" sz="3200" dirty="0">
                <a:ea typeface="BIZ UDPゴシック" panose="020B0400000000000000" pitchFamily="50" charset="-128"/>
              </a:rPr>
              <a:t>元気ですか。私はあなたに，ピアニストになる夢をあきらめるべきではないと言いたいです。ピアニストになることは難しいですが，あなたには挑戦しなかったことを後悔してほしくないので，がんばって練習しましょう。それに，あなたには才能があることを知っているので，自分を信じてください。一生懸命練習することと自分を信じることが大切ですよ。がんばって！</a:t>
            </a:r>
            <a:endParaRPr lang="en-US" altLang="ja-JP" sz="3200" dirty="0">
              <a:ea typeface="BIZ UDPゴシック" panose="020B0400000000000000" pitchFamily="50" charset="-128"/>
            </a:endParaRPr>
          </a:p>
        </p:txBody>
      </p:sp>
      <p:sp>
        <p:nvSpPr>
          <p:cNvPr id="11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5382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02975481-1D20-9586-AD05-FC850D9B42B6}"/>
              </a:ext>
            </a:extLst>
          </p:cNvPr>
          <p:cNvSpPr/>
          <p:nvPr/>
        </p:nvSpPr>
        <p:spPr>
          <a:xfrm>
            <a:off x="1871472" y="2105170"/>
            <a:ext cx="1196502" cy="11770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5693887-FD1E-7CBD-51FF-925E407775CC}"/>
              </a:ext>
            </a:extLst>
          </p:cNvPr>
          <p:cNvSpPr/>
          <p:nvPr/>
        </p:nvSpPr>
        <p:spPr>
          <a:xfrm>
            <a:off x="9873576" y="2105170"/>
            <a:ext cx="1196502" cy="11770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7848F0-7107-1116-6542-E06DED2B80C8}"/>
              </a:ext>
            </a:extLst>
          </p:cNvPr>
          <p:cNvSpPr txBox="1"/>
          <p:nvPr/>
        </p:nvSpPr>
        <p:spPr>
          <a:xfrm>
            <a:off x="635034" y="4775948"/>
            <a:ext cx="10921932" cy="1421928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-Script-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author’s dream is to be a pianist.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author doesn’t think she is talented.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C3D57A-C3D0-FC81-F71A-8F12ECB43719}"/>
              </a:ext>
            </a:extLst>
          </p:cNvPr>
          <p:cNvSpPr txBox="1"/>
          <p:nvPr/>
        </p:nvSpPr>
        <p:spPr>
          <a:xfrm>
            <a:off x="4005072" y="966138"/>
            <a:ext cx="688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 </a:t>
            </a:r>
            <a:r>
              <a:rPr kumimoji="1" lang="en-US" altLang="ja-JP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True or </a:t>
            </a:r>
            <a:r>
              <a:rPr kumimoji="1" lang="en-US" altLang="ja-JP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n-US" altLang="ja-JP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False.</a:t>
            </a:r>
            <a:endParaRPr kumimoji="1" lang="ja-JP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B44006-A486-31AF-0C16-BA1132F71DF5}"/>
              </a:ext>
            </a:extLst>
          </p:cNvPr>
          <p:cNvSpPr txBox="1"/>
          <p:nvPr/>
        </p:nvSpPr>
        <p:spPr>
          <a:xfrm>
            <a:off x="723692" y="2139696"/>
            <a:ext cx="102065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  <a:t>1.   T   /   F        2.   T   /   F</a:t>
            </a:r>
            <a:endParaRPr kumimoji="1" lang="ja-JP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6A76BC7-1B8C-14E9-ED57-05E15642C3EF}"/>
              </a:ext>
            </a:extLst>
          </p:cNvPr>
          <p:cNvSpPr txBox="1"/>
          <p:nvPr/>
        </p:nvSpPr>
        <p:spPr>
          <a:xfrm>
            <a:off x="723692" y="966138"/>
            <a:ext cx="3177748" cy="646986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i="1" dirty="0">
                <a:solidFill>
                  <a:schemeClr val="accent6">
                    <a:lumMod val="75000"/>
                  </a:schemeClr>
                </a:solidFill>
              </a:rPr>
              <a:t>Listening Task</a:t>
            </a:r>
            <a:endParaRPr kumimoji="1" lang="ja-JP" altLang="en-US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Listening Task">
            <a:hlinkClick r:id="" action="ppaction://media"/>
            <a:extLst>
              <a:ext uri="{FF2B5EF4-FFF2-40B4-BE49-F238E27FC236}">
                <a16:creationId xmlns:a16="http://schemas.microsoft.com/office/drawing/2014/main" id="{24620A58-14CC-937A-F191-11E2271BE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1670" y="172761"/>
            <a:ext cx="487363" cy="487363"/>
          </a:xfrm>
          <a:prstGeom prst="rect">
            <a:avLst/>
          </a:prstGeom>
        </p:spPr>
      </p:pic>
      <p:sp>
        <p:nvSpPr>
          <p:cNvPr id="20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1086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39C430-7882-AC2E-8B11-EDFE398C956B}"/>
              </a:ext>
            </a:extLst>
          </p:cNvPr>
          <p:cNvSpPr txBox="1"/>
          <p:nvPr/>
        </p:nvSpPr>
        <p:spPr>
          <a:xfrm>
            <a:off x="6289040" y="3936767"/>
            <a:ext cx="511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「～がある」 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There is [are] 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～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〉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2" name="字幕 8">
            <a:extLst>
              <a:ext uri="{FF2B5EF4-FFF2-40B4-BE49-F238E27FC236}">
                <a16:creationId xmlns:a16="http://schemas.microsoft.com/office/drawing/2014/main" id="{D93EF884-1DCE-2C37-2C71-80E8FD9BD1CB}"/>
              </a:ext>
            </a:extLst>
          </p:cNvPr>
          <p:cNvSpPr txBox="1">
            <a:spLocks/>
          </p:cNvSpPr>
          <p:nvPr/>
        </p:nvSpPr>
        <p:spPr>
          <a:xfrm>
            <a:off x="996696" y="4754880"/>
            <a:ext cx="10463980" cy="1737360"/>
          </a:xfrm>
          <a:prstGeom prst="rect">
            <a:avLst/>
          </a:prstGeom>
          <a:solidFill>
            <a:srgbClr val="9966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存在を示す表現。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be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動詞の後の名詞が主語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(S)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be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動詞が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(V)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be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動詞はあとの名詞が単数なら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is/was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，複数なら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are/were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にする。</a:t>
            </a:r>
            <a:endParaRPr lang="en-US" altLang="ja-JP" sz="2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algn="just">
              <a:buNone/>
            </a:pPr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否定文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There be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動詞のあとに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not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を置く。</a:t>
            </a:r>
            <a:endParaRPr lang="en-US" altLang="ja-JP" sz="2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algn="just">
              <a:buNone/>
            </a:pPr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疑問文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〈be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動詞＋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there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＋主語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?〉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の語順。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EB04A83A-F64D-194E-6ED3-2B4A8EAA4A78}"/>
              </a:ext>
            </a:extLst>
          </p:cNvPr>
          <p:cNvSpPr txBox="1">
            <a:spLocks/>
          </p:cNvSpPr>
          <p:nvPr/>
        </p:nvSpPr>
        <p:spPr>
          <a:xfrm>
            <a:off x="996696" y="1956704"/>
            <a:ext cx="10463212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rgbClr val="00669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Clr>
                <a:srgbClr val="006699"/>
              </a:buClr>
            </a:pPr>
            <a:r>
              <a:rPr lang="ja-JP" altLang="en-US" sz="5400" dirty="0">
                <a:solidFill>
                  <a:srgbClr val="99660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①</a:t>
            </a:r>
            <a:r>
              <a:rPr lang="ja-JP" altLang="en-US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There are </a:t>
            </a:r>
            <a:r>
              <a:rPr lang="en-US" altLang="ja-JP" sz="5400" b="1" dirty="0">
                <a:solidFill>
                  <a:srgbClr val="00B0F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many books 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on</a:t>
            </a:r>
            <a:b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    careers in the library. </a:t>
            </a:r>
            <a:endParaRPr lang="ja-JP" altLang="en-US" sz="5400" dirty="0">
              <a:solidFill>
                <a:schemeClr val="tx1"/>
              </a:solidFill>
              <a:latin typeface="Arial" panose="020B0604020202020204" pitchFamily="34" charset="0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7CFDAC7-659B-C71C-C2B1-5080848CA48C}"/>
              </a:ext>
            </a:extLst>
          </p:cNvPr>
          <p:cNvSpPr txBox="1"/>
          <p:nvPr/>
        </p:nvSpPr>
        <p:spPr>
          <a:xfrm>
            <a:off x="822960" y="1495039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996600"/>
                </a:solidFill>
                <a:latin typeface="+mj-ea"/>
                <a:ea typeface="+mj-ea"/>
              </a:rPr>
              <a:t>A</a:t>
            </a:r>
            <a:r>
              <a:rPr kumimoji="1" lang="ja-JP" altLang="en-US" sz="2400" b="1" dirty="0">
                <a:solidFill>
                  <a:srgbClr val="996600"/>
                </a:solidFill>
                <a:latin typeface="+mj-ea"/>
                <a:ea typeface="+mj-ea"/>
              </a:rPr>
              <a:t>　主語を選択する</a:t>
            </a:r>
          </a:p>
        </p:txBody>
      </p:sp>
      <p:pic>
        <p:nvPicPr>
          <p:cNvPr id="2" name="L01_Example Bank-01">
            <a:hlinkClick r:id="" action="ppaction://media"/>
            <a:extLst>
              <a:ext uri="{FF2B5EF4-FFF2-40B4-BE49-F238E27FC236}">
                <a16:creationId xmlns:a16="http://schemas.microsoft.com/office/drawing/2014/main" id="{BEF685C4-9AD6-734F-418B-CF89D3F887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7859" y="183673"/>
            <a:ext cx="487363" cy="487363"/>
          </a:xfrm>
          <a:prstGeom prst="rect">
            <a:avLst/>
          </a:prstGeom>
        </p:spPr>
      </p:pic>
      <p:sp>
        <p:nvSpPr>
          <p:cNvPr id="17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7662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4D003-451D-77CB-BBC1-EEBBF2F19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068A8A-1949-089B-6CE3-1DD9D8C61581}"/>
              </a:ext>
            </a:extLst>
          </p:cNvPr>
          <p:cNvSpPr txBox="1"/>
          <p:nvPr/>
        </p:nvSpPr>
        <p:spPr>
          <a:xfrm>
            <a:off x="6289040" y="3936767"/>
            <a:ext cx="511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「～がある」 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There is [are] 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～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〉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21BAE9D4-862D-E217-F04C-A9CED3C0B749}"/>
              </a:ext>
            </a:extLst>
          </p:cNvPr>
          <p:cNvSpPr txBox="1">
            <a:spLocks/>
          </p:cNvSpPr>
          <p:nvPr/>
        </p:nvSpPr>
        <p:spPr>
          <a:xfrm>
            <a:off x="996696" y="1956704"/>
            <a:ext cx="10463212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rgbClr val="00669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Clr>
                <a:srgbClr val="006699"/>
              </a:buClr>
            </a:pPr>
            <a:r>
              <a:rPr lang="ja-JP" altLang="en-US" sz="5400" dirty="0">
                <a:solidFill>
                  <a:srgbClr val="99660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①</a:t>
            </a:r>
            <a:r>
              <a:rPr lang="ja-JP" altLang="en-US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There are </a:t>
            </a:r>
            <a:r>
              <a:rPr lang="en-US" altLang="ja-JP" sz="5400" b="1" dirty="0">
                <a:solidFill>
                  <a:srgbClr val="00B0F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many books 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on</a:t>
            </a:r>
            <a:b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    careers in the library. </a:t>
            </a:r>
            <a:endParaRPr lang="ja-JP" altLang="en-US" sz="5400" dirty="0">
              <a:solidFill>
                <a:schemeClr val="tx1"/>
              </a:solidFill>
              <a:latin typeface="Arial" panose="020B0604020202020204" pitchFamily="34" charset="0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FC8C22-E661-5478-4DB2-B2DC96A7C960}"/>
              </a:ext>
            </a:extLst>
          </p:cNvPr>
          <p:cNvSpPr txBox="1"/>
          <p:nvPr/>
        </p:nvSpPr>
        <p:spPr>
          <a:xfrm>
            <a:off x="996696" y="4959235"/>
            <a:ext cx="10355483" cy="1219886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ja-JP" altLang="en-US" sz="3200" dirty="0"/>
              <a:t>図書館には職業についての本がたくさんある。</a:t>
            </a:r>
            <a:endParaRPr kumimoji="1" lang="en-US" altLang="ja-JP" sz="3200" dirty="0"/>
          </a:p>
          <a:p>
            <a:pPr algn="just">
              <a:lnSpc>
                <a:spcPct val="120000"/>
              </a:lnSpc>
            </a:pPr>
            <a:endParaRPr kumimoji="1" lang="ja-JP" altLang="en-US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89E12F-20F8-C2C8-9F54-36EC5E2F7E7D}"/>
              </a:ext>
            </a:extLst>
          </p:cNvPr>
          <p:cNvSpPr txBox="1"/>
          <p:nvPr/>
        </p:nvSpPr>
        <p:spPr>
          <a:xfrm>
            <a:off x="822960" y="1495039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996600"/>
                </a:solidFill>
                <a:latin typeface="+mj-ea"/>
                <a:ea typeface="+mj-ea"/>
              </a:rPr>
              <a:t>A</a:t>
            </a:r>
            <a:r>
              <a:rPr kumimoji="1" lang="ja-JP" altLang="en-US" sz="2400" b="1" dirty="0">
                <a:solidFill>
                  <a:srgbClr val="996600"/>
                </a:solidFill>
                <a:latin typeface="+mj-ea"/>
                <a:ea typeface="+mj-ea"/>
              </a:rPr>
              <a:t>　主語を選択する</a:t>
            </a:r>
          </a:p>
        </p:txBody>
      </p:sp>
      <p:sp>
        <p:nvSpPr>
          <p:cNvPr id="17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00674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31D4F-43A8-31B0-EC41-D9046DF73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F61659-07AF-8047-93AB-37A0282B0892}"/>
              </a:ext>
            </a:extLst>
          </p:cNvPr>
          <p:cNvSpPr txBox="1"/>
          <p:nvPr/>
        </p:nvSpPr>
        <p:spPr>
          <a:xfrm>
            <a:off x="6289040" y="3936767"/>
            <a:ext cx="511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一般の人々を指す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we〉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2" name="字幕 8">
            <a:extLst>
              <a:ext uri="{FF2B5EF4-FFF2-40B4-BE49-F238E27FC236}">
                <a16:creationId xmlns:a16="http://schemas.microsoft.com/office/drawing/2014/main" id="{68C196A7-E41B-262F-2288-A06C3B2B6D08}"/>
              </a:ext>
            </a:extLst>
          </p:cNvPr>
          <p:cNvSpPr txBox="1">
            <a:spLocks/>
          </p:cNvSpPr>
          <p:nvPr/>
        </p:nvSpPr>
        <p:spPr>
          <a:xfrm>
            <a:off x="996696" y="4754880"/>
            <a:ext cx="10463980" cy="1737360"/>
          </a:xfrm>
          <a:prstGeom prst="rect">
            <a:avLst/>
          </a:prstGeom>
          <a:solidFill>
            <a:srgbClr val="9966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「（話し手を含む）一般の人々」を指す。日本語には訳さなくてよい。</a:t>
            </a:r>
          </a:p>
          <a:p>
            <a:pPr marL="0" indent="0" algn="just">
              <a:buNone/>
            </a:pP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ほかに，漠然と「（聞き手を含む）一般の人々」を指す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you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，「（話し手や聞き手を含まない）一般の人々」を指す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they 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もよく使われる。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36E3B06F-554C-7243-C04B-4CD3381E6BDE}"/>
              </a:ext>
            </a:extLst>
          </p:cNvPr>
          <p:cNvSpPr txBox="1">
            <a:spLocks/>
          </p:cNvSpPr>
          <p:nvPr/>
        </p:nvSpPr>
        <p:spPr>
          <a:xfrm>
            <a:off x="996696" y="1956704"/>
            <a:ext cx="10463212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rgbClr val="00669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Clr>
                <a:srgbClr val="006699"/>
              </a:buClr>
            </a:pPr>
            <a:r>
              <a:rPr lang="ja-JP" altLang="en-US" sz="5400" dirty="0">
                <a:solidFill>
                  <a:srgbClr val="99660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②</a:t>
            </a:r>
            <a:r>
              <a:rPr lang="ja-JP" altLang="en-US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5400" b="1" dirty="0">
                <a:solidFill>
                  <a:srgbClr val="00B0F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We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will experience successes </a:t>
            </a:r>
            <a:b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    and failures in our life.</a:t>
            </a:r>
            <a:endParaRPr lang="ja-JP" altLang="en-US" sz="5400" dirty="0">
              <a:solidFill>
                <a:schemeClr val="tx1"/>
              </a:solidFill>
              <a:latin typeface="Arial" panose="020B0604020202020204" pitchFamily="34" charset="0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3E34DD-A515-9886-D081-A600723C9D05}"/>
              </a:ext>
            </a:extLst>
          </p:cNvPr>
          <p:cNvSpPr txBox="1"/>
          <p:nvPr/>
        </p:nvSpPr>
        <p:spPr>
          <a:xfrm>
            <a:off x="822960" y="1495039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996600"/>
                </a:solidFill>
                <a:latin typeface="+mj-ea"/>
                <a:ea typeface="+mj-ea"/>
              </a:rPr>
              <a:t>A</a:t>
            </a:r>
            <a:r>
              <a:rPr kumimoji="1" lang="ja-JP" altLang="en-US" sz="2400" b="1" dirty="0">
                <a:solidFill>
                  <a:srgbClr val="996600"/>
                </a:solidFill>
                <a:latin typeface="+mj-ea"/>
                <a:ea typeface="+mj-ea"/>
              </a:rPr>
              <a:t>　主語を選択する</a:t>
            </a:r>
          </a:p>
        </p:txBody>
      </p:sp>
      <p:pic>
        <p:nvPicPr>
          <p:cNvPr id="5" name="L01_Example Bank-02">
            <a:hlinkClick r:id="" action="ppaction://media"/>
            <a:extLst>
              <a:ext uri="{FF2B5EF4-FFF2-40B4-BE49-F238E27FC236}">
                <a16:creationId xmlns:a16="http://schemas.microsoft.com/office/drawing/2014/main" id="{15C20FCC-87CC-DCF6-4DDE-ADC7AADCC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7859" y="184424"/>
            <a:ext cx="487363" cy="487363"/>
          </a:xfrm>
          <a:prstGeom prst="rect">
            <a:avLst/>
          </a:prstGeom>
        </p:spPr>
      </p:pic>
      <p:sp>
        <p:nvSpPr>
          <p:cNvPr id="17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6306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79190-8B7E-7D0C-E17D-2129AA4DB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70BE1A-8F17-7F07-7C14-26DFDA9361FB}"/>
              </a:ext>
            </a:extLst>
          </p:cNvPr>
          <p:cNvSpPr txBox="1"/>
          <p:nvPr/>
        </p:nvSpPr>
        <p:spPr>
          <a:xfrm>
            <a:off x="822960" y="1495039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996600"/>
                </a:solidFill>
                <a:latin typeface="+mj-ea"/>
                <a:ea typeface="+mj-ea"/>
              </a:rPr>
              <a:t>A</a:t>
            </a:r>
            <a:r>
              <a:rPr kumimoji="1" lang="ja-JP" altLang="en-US" sz="2400" b="1" dirty="0">
                <a:solidFill>
                  <a:srgbClr val="996600"/>
                </a:solidFill>
                <a:latin typeface="+mj-ea"/>
                <a:ea typeface="+mj-ea"/>
              </a:rPr>
              <a:t>　主語を選択する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6F0E3B-BCDE-4597-8DFD-5F4B50512334}"/>
              </a:ext>
            </a:extLst>
          </p:cNvPr>
          <p:cNvSpPr txBox="1"/>
          <p:nvPr/>
        </p:nvSpPr>
        <p:spPr>
          <a:xfrm>
            <a:off x="996696" y="4959235"/>
            <a:ext cx="10355483" cy="1219886"/>
          </a:xfrm>
          <a:prstGeom prst="rect">
            <a:avLst/>
          </a:prstGeom>
          <a:ln>
            <a:solidFill>
              <a:srgbClr val="99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ja-JP" altLang="en-US" sz="3200" dirty="0"/>
              <a:t>私たちは人生において成功と失敗を経験するだろう。</a:t>
            </a:r>
            <a:endParaRPr kumimoji="1" lang="en-US" altLang="ja-JP" sz="3200" dirty="0"/>
          </a:p>
          <a:p>
            <a:pPr algn="just">
              <a:lnSpc>
                <a:spcPct val="120000"/>
              </a:lnSpc>
            </a:pPr>
            <a:endParaRPr kumimoji="1" lang="ja-JP" altLang="en-US" sz="3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DE81BA-6414-49D3-EE7E-0A89226EC3F5}"/>
              </a:ext>
            </a:extLst>
          </p:cNvPr>
          <p:cNvSpPr txBox="1"/>
          <p:nvPr/>
        </p:nvSpPr>
        <p:spPr>
          <a:xfrm>
            <a:off x="6289040" y="3936767"/>
            <a:ext cx="511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一般の人々を指す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we〉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0595BD6-B7AE-A691-599E-91F7425859CB}"/>
              </a:ext>
            </a:extLst>
          </p:cNvPr>
          <p:cNvSpPr txBox="1">
            <a:spLocks/>
          </p:cNvSpPr>
          <p:nvPr/>
        </p:nvSpPr>
        <p:spPr>
          <a:xfrm>
            <a:off x="996696" y="1956704"/>
            <a:ext cx="10463212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rgbClr val="00669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Clr>
                <a:srgbClr val="006699"/>
              </a:buClr>
            </a:pPr>
            <a:r>
              <a:rPr lang="ja-JP" altLang="en-US" sz="5400" dirty="0">
                <a:solidFill>
                  <a:srgbClr val="99660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②</a:t>
            </a:r>
            <a:r>
              <a:rPr lang="ja-JP" altLang="en-US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5400" b="1" dirty="0">
                <a:solidFill>
                  <a:srgbClr val="00B0F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We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will experience successes </a:t>
            </a:r>
            <a:b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    and failures in our life.</a:t>
            </a:r>
            <a:endParaRPr lang="ja-JP" altLang="en-US" sz="5400" dirty="0">
              <a:solidFill>
                <a:schemeClr val="tx1"/>
              </a:solidFill>
              <a:latin typeface="Arial" panose="020B0604020202020204" pitchFamily="34" charset="0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95496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85635-E5F3-E7EC-9BFC-DDCACB558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ED87EB-BDEF-9D20-6D21-8B0387858307}"/>
              </a:ext>
            </a:extLst>
          </p:cNvPr>
          <p:cNvSpPr txBox="1"/>
          <p:nvPr/>
        </p:nvSpPr>
        <p:spPr>
          <a:xfrm>
            <a:off x="7730191" y="3882639"/>
            <a:ext cx="343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受動態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〉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2" name="字幕 8">
            <a:extLst>
              <a:ext uri="{FF2B5EF4-FFF2-40B4-BE49-F238E27FC236}">
                <a16:creationId xmlns:a16="http://schemas.microsoft.com/office/drawing/2014/main" id="{7E97FB9B-8D7C-EDBE-BB69-8E92B6F1F83B}"/>
              </a:ext>
            </a:extLst>
          </p:cNvPr>
          <p:cNvSpPr txBox="1">
            <a:spLocks/>
          </p:cNvSpPr>
          <p:nvPr/>
        </p:nvSpPr>
        <p:spPr>
          <a:xfrm>
            <a:off x="996696" y="4754880"/>
            <a:ext cx="10463980" cy="1737360"/>
          </a:xfrm>
          <a:prstGeom prst="rect">
            <a:avLst/>
          </a:prstGeom>
          <a:solidFill>
            <a:srgbClr val="9966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〈be 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動詞＋過去分詞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の形で，「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 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は～される」という受け身の意味を表す。能動態の目的語（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）が受動態では主語（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）になり，動作主は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by 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以下で表す。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 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のように，動作主が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we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people 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など一般の人々などの場合や表す必要がないときは， </a:t>
            </a:r>
            <a: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by 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以下を省略する。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390259B6-A2C3-7BB8-B2AE-1EAD05369087}"/>
              </a:ext>
            </a:extLst>
          </p:cNvPr>
          <p:cNvSpPr txBox="1">
            <a:spLocks/>
          </p:cNvSpPr>
          <p:nvPr/>
        </p:nvSpPr>
        <p:spPr>
          <a:xfrm>
            <a:off x="996696" y="1956704"/>
            <a:ext cx="10463212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rgbClr val="00669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Clr>
                <a:srgbClr val="006699"/>
              </a:buClr>
            </a:pPr>
            <a:r>
              <a:rPr lang="ja-JP" altLang="en-US" sz="5400" dirty="0">
                <a:solidFill>
                  <a:srgbClr val="99660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③</a:t>
            </a:r>
            <a:r>
              <a:rPr lang="ja-JP" altLang="en-US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5400" b="1" dirty="0">
                <a:solidFill>
                  <a:srgbClr val="00B0F0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Life lessons </a:t>
            </a: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are learned </a:t>
            </a:r>
            <a:b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</a:br>
            <a:r>
              <a:rPr lang="en-US" altLang="ja-JP" sz="5400" dirty="0">
                <a:solidFill>
                  <a:schemeClr val="tx1"/>
                </a:solidFill>
                <a:latin typeface="Arial" panose="020B0604020202020204" pitchFamily="34" charset="0"/>
                <a:ea typeface="BIZ UDPゴシック" panose="020B0400000000000000" pitchFamily="50" charset="-128"/>
                <a:cs typeface="Arial" panose="020B0604020202020204" pitchFamily="34" charset="0"/>
              </a:rPr>
              <a:t>     through experiences.</a:t>
            </a:r>
            <a:endParaRPr lang="ja-JP" altLang="en-US" sz="5400" dirty="0">
              <a:solidFill>
                <a:schemeClr val="tx1"/>
              </a:solidFill>
              <a:latin typeface="Arial" panose="020B0604020202020204" pitchFamily="34" charset="0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22C264-9D7A-07B6-CB15-2311AC6C3E34}"/>
              </a:ext>
            </a:extLst>
          </p:cNvPr>
          <p:cNvSpPr txBox="1"/>
          <p:nvPr/>
        </p:nvSpPr>
        <p:spPr>
          <a:xfrm>
            <a:off x="822960" y="1495039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996600"/>
                </a:solidFill>
                <a:latin typeface="+mj-ea"/>
                <a:ea typeface="+mj-ea"/>
              </a:rPr>
              <a:t>A</a:t>
            </a:r>
            <a:r>
              <a:rPr kumimoji="1" lang="ja-JP" altLang="en-US" sz="2400" b="1" dirty="0">
                <a:solidFill>
                  <a:srgbClr val="996600"/>
                </a:solidFill>
                <a:latin typeface="+mj-ea"/>
                <a:ea typeface="+mj-ea"/>
              </a:rPr>
              <a:t>　主語を選択する</a:t>
            </a:r>
          </a:p>
        </p:txBody>
      </p:sp>
      <p:pic>
        <p:nvPicPr>
          <p:cNvPr id="3" name="L01_Example Bank-03">
            <a:hlinkClick r:id="" action="ppaction://media"/>
            <a:extLst>
              <a:ext uri="{FF2B5EF4-FFF2-40B4-BE49-F238E27FC236}">
                <a16:creationId xmlns:a16="http://schemas.microsoft.com/office/drawing/2014/main" id="{5A8B694F-CBD2-675F-DC7E-4D829846F8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4271" y="191943"/>
            <a:ext cx="487363" cy="487363"/>
          </a:xfrm>
          <a:prstGeom prst="rect">
            <a:avLst/>
          </a:prstGeom>
        </p:spPr>
      </p:pic>
      <p:sp>
        <p:nvSpPr>
          <p:cNvPr id="17" name="内容解説資料_label"/>
          <p:cNvSpPr txBox="1"/>
          <p:nvPr/>
        </p:nvSpPr>
        <p:spPr>
          <a:xfrm>
            <a:off x="9608280" y="252000"/>
            <a:ext cx="2331720" cy="6457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sz="2700" b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62748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">
      <a:majorFont>
        <a:latin typeface="Arial"/>
        <a:ea typeface="BIZ UDPゴシック"/>
        <a:cs typeface=""/>
      </a:majorFont>
      <a:minorFont>
        <a:latin typeface="Arial"/>
        <a:ea typeface="BIZ UD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1831</Words>
  <Application>Microsoft Office PowerPoint</Application>
  <PresentationFormat>ワイド画面</PresentationFormat>
  <Paragraphs>134</Paragraphs>
  <Slides>29</Slides>
  <Notes>0</Notes>
  <HiddenSlides>0</HiddenSlides>
  <MMClips>21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4" baseType="lpstr">
      <vt:lpstr>BIZ UDPゴシック</vt:lpstr>
      <vt:lpstr>Arial</vt:lpstr>
      <vt:lpstr>Arial Rounded MT Bold</vt:lpstr>
      <vt:lpstr>Century Gothic</vt:lpstr>
      <vt:lpstr>1_デザインの設定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横田 佳奈</cp:lastModifiedBy>
  <cp:revision>30</cp:revision>
  <dcterms:created xsi:type="dcterms:W3CDTF">2025-09-08T05:33:22Z</dcterms:created>
  <dcterms:modified xsi:type="dcterms:W3CDTF">2026-04-03T02:26:47Z</dcterms:modified>
</cp:coreProperties>
</file>