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319" r:id="rId2"/>
    <p:sldId id="320" r:id="rId3"/>
    <p:sldId id="335" r:id="rId4"/>
    <p:sldId id="336" r:id="rId5"/>
    <p:sldId id="337" r:id="rId6"/>
    <p:sldId id="338" r:id="rId7"/>
    <p:sldId id="340" r:id="rId8"/>
    <p:sldId id="339" r:id="rId9"/>
    <p:sldId id="341" r:id="rId10"/>
    <p:sldId id="342" r:id="rId11"/>
    <p:sldId id="343" r:id="rId12"/>
    <p:sldId id="344" r:id="rId13"/>
    <p:sldId id="345" r:id="rId14"/>
    <p:sldId id="346" r:id="rId15"/>
    <p:sldId id="347" r:id="rId16"/>
    <p:sldId id="348" r:id="rId17"/>
    <p:sldId id="349" r:id="rId18"/>
    <p:sldId id="350" r:id="rId19"/>
    <p:sldId id="352" r:id="rId20"/>
    <p:sldId id="353" r:id="rId21"/>
  </p:sldIdLst>
  <p:sldSz cx="12192000" cy="6858000"/>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紙本 拓也" initials="紙本" lastIdx="1" clrIdx="0">
    <p:extLst>
      <p:ext uri="{19B8F6BF-5375-455C-9EA6-DF929625EA0E}">
        <p15:presenceInfo xmlns:p15="http://schemas.microsoft.com/office/powerpoint/2012/main" userId="S-1-5-21-3178451276-2870524919-828692511-42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5098"/>
    <a:srgbClr val="AA7B90"/>
    <a:srgbClr val="727171"/>
    <a:srgbClr val="EEEFEF"/>
    <a:srgbClr val="E6E6E6"/>
    <a:srgbClr val="595757"/>
    <a:srgbClr val="CA5E8F"/>
    <a:srgbClr val="21B0A4"/>
    <a:srgbClr val="F39036"/>
    <a:srgbClr val="F370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150" autoAdjust="0"/>
    <p:restoredTop sz="93883" autoAdjust="0"/>
  </p:normalViewPr>
  <p:slideViewPr>
    <p:cSldViewPr snapToGrid="0">
      <p:cViewPr varScale="1">
        <p:scale>
          <a:sx n="111" d="100"/>
          <a:sy n="111" d="100"/>
        </p:scale>
        <p:origin x="906" y="96"/>
      </p:cViewPr>
      <p:guideLst/>
    </p:cSldViewPr>
  </p:slideViewPr>
  <p:notesTextViewPr>
    <p:cViewPr>
      <p:scale>
        <a:sx n="1" d="1"/>
        <a:sy n="1" d="1"/>
      </p:scale>
      <p:origin x="0" y="0"/>
    </p:cViewPr>
  </p:notesTextViewPr>
  <p:notesViewPr>
    <p:cSldViewPr snapToGrid="0">
      <p:cViewPr varScale="1">
        <p:scale>
          <a:sx n="46" d="100"/>
          <a:sy n="46" d="100"/>
        </p:scale>
        <p:origin x="2764"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kumimoji="1" lang="ja-JP" altLang="en-US" dirty="0"/>
          </a:p>
        </p:txBody>
      </p:sp>
      <p:sp>
        <p:nvSpPr>
          <p:cNvPr id="3" name="日付プレースホルダー 2"/>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301A4783-7530-4355-9F25-081B61AD97B1}" type="datetimeFigureOut">
              <a:rPr kumimoji="1" lang="ja-JP" altLang="en-US" smtClean="0"/>
              <a:t>2025/10/7</a:t>
            </a:fld>
            <a:endParaRPr kumimoji="1" lang="ja-JP" altLang="en-US"/>
          </a:p>
        </p:txBody>
      </p:sp>
      <p:sp>
        <p:nvSpPr>
          <p:cNvPr id="4" name="フッター プレースホルダー 3"/>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kumimoji="1" lang="ja-JP" altLang="en-US"/>
          </a:p>
        </p:txBody>
      </p:sp>
      <p:sp>
        <p:nvSpPr>
          <p:cNvPr id="5" name="スライド番号プレースホルダー 4"/>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1EFA4128-D88A-454C-B59A-7ED8C385117E}" type="slidenum">
              <a:rPr kumimoji="1" lang="ja-JP" altLang="en-US" smtClean="0"/>
              <a:t>‹#›</a:t>
            </a:fld>
            <a:endParaRPr kumimoji="1" lang="ja-JP" altLang="en-US"/>
          </a:p>
        </p:txBody>
      </p:sp>
    </p:spTree>
    <p:extLst>
      <p:ext uri="{BB962C8B-B14F-4D97-AF65-F5344CB8AC3E}">
        <p14:creationId xmlns:p14="http://schemas.microsoft.com/office/powerpoint/2010/main" val="1572273219"/>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kumimoji="1" lang="ja-JP" altLang="en-US" dirty="0"/>
          </a:p>
        </p:txBody>
      </p:sp>
      <p:sp>
        <p:nvSpPr>
          <p:cNvPr id="3" name="日付プレースホルダー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ADF55A73-E438-4208-BF63-4A50B1151D98}" type="datetimeFigureOut">
              <a:rPr kumimoji="1" lang="ja-JP" altLang="en-US" smtClean="0"/>
              <a:t>2025/10/7</a:t>
            </a:fld>
            <a:endParaRPr kumimoji="1" lang="ja-JP" altLang="en-US"/>
          </a:p>
        </p:txBody>
      </p:sp>
      <p:sp>
        <p:nvSpPr>
          <p:cNvPr id="4" name="スライド イメージ プレースホルダー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0" anchor="ctr"/>
          <a:lstStyle/>
          <a:p>
            <a:endParaRPr lang="ja-JP" altLang="en-US"/>
          </a:p>
        </p:txBody>
      </p:sp>
      <p:sp>
        <p:nvSpPr>
          <p:cNvPr id="5" name="ノート プレースホルダー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BF550374-6F3F-4C40-927F-627EF3EA8AEC}" type="slidenum">
              <a:rPr kumimoji="1" lang="ja-JP" altLang="en-US" smtClean="0"/>
              <a:t>‹#›</a:t>
            </a:fld>
            <a:endParaRPr kumimoji="1" lang="ja-JP" altLang="en-US"/>
          </a:p>
        </p:txBody>
      </p:sp>
    </p:spTree>
    <p:extLst>
      <p:ext uri="{BB962C8B-B14F-4D97-AF65-F5344CB8AC3E}">
        <p14:creationId xmlns:p14="http://schemas.microsoft.com/office/powerpoint/2010/main" val="3651295282"/>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D1295016-A7A0-4BE1-AB2D-BE71EF100EDA}" type="slidenum">
              <a:rPr kumimoji="1" lang="ja-JP" altLang="en-US" smtClean="0"/>
              <a:t>2</a:t>
            </a:fld>
            <a:endParaRPr kumimoji="1" lang="ja-JP" altLang="en-US"/>
          </a:p>
        </p:txBody>
      </p:sp>
      <p:sp>
        <p:nvSpPr>
          <p:cNvPr id="5" name="ヘッダー プレースホルダー 4"/>
          <p:cNvSpPr>
            <a:spLocks noGrp="1"/>
          </p:cNvSpPr>
          <p:nvPr>
            <p:ph type="hdr" sz="quarter" idx="11"/>
          </p:nvPr>
        </p:nvSpPr>
        <p:spPr/>
        <p:txBody>
          <a:bodyPr/>
          <a:lstStyle/>
          <a:p>
            <a:r>
              <a:rPr kumimoji="1" lang="en-US" altLang="ja-JP"/>
              <a:t>【</a:t>
            </a:r>
            <a:r>
              <a:rPr kumimoji="1" lang="ja-JP" altLang="en-US"/>
              <a:t>サンプル</a:t>
            </a:r>
            <a:r>
              <a:rPr kumimoji="1" lang="en-US" altLang="ja-JP"/>
              <a:t>】</a:t>
            </a:r>
            <a:r>
              <a:rPr kumimoji="1" lang="ja-JP" altLang="en-US"/>
              <a:t>啓林館・ｉ版 化学基礎</a:t>
            </a:r>
            <a:r>
              <a:rPr kumimoji="1" lang="en-US" altLang="ja-JP"/>
              <a:t>_</a:t>
            </a:r>
            <a:r>
              <a:rPr kumimoji="1" lang="ja-JP" altLang="en-US"/>
              <a:t>授業用スライド</a:t>
            </a:r>
          </a:p>
        </p:txBody>
      </p:sp>
    </p:spTree>
    <p:extLst>
      <p:ext uri="{BB962C8B-B14F-4D97-AF65-F5344CB8AC3E}">
        <p14:creationId xmlns:p14="http://schemas.microsoft.com/office/powerpoint/2010/main" val="31177352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D1295016-A7A0-4BE1-AB2D-BE71EF100EDA}" type="slidenum">
              <a:rPr kumimoji="1" lang="ja-JP" altLang="en-US" smtClean="0"/>
              <a:t>11</a:t>
            </a:fld>
            <a:endParaRPr kumimoji="1" lang="ja-JP" altLang="en-US"/>
          </a:p>
        </p:txBody>
      </p:sp>
      <p:sp>
        <p:nvSpPr>
          <p:cNvPr id="5" name="ヘッダー プレースホルダー 4"/>
          <p:cNvSpPr>
            <a:spLocks noGrp="1"/>
          </p:cNvSpPr>
          <p:nvPr>
            <p:ph type="hdr" sz="quarter" idx="11"/>
          </p:nvPr>
        </p:nvSpPr>
        <p:spPr/>
        <p:txBody>
          <a:bodyPr/>
          <a:lstStyle/>
          <a:p>
            <a:r>
              <a:rPr kumimoji="1" lang="en-US" altLang="ja-JP"/>
              <a:t>【</a:t>
            </a:r>
            <a:r>
              <a:rPr kumimoji="1" lang="ja-JP" altLang="en-US"/>
              <a:t>サンプル</a:t>
            </a:r>
            <a:r>
              <a:rPr kumimoji="1" lang="en-US" altLang="ja-JP"/>
              <a:t>】</a:t>
            </a:r>
            <a:r>
              <a:rPr kumimoji="1" lang="ja-JP" altLang="en-US"/>
              <a:t>啓林館・ｉ版 化学基礎</a:t>
            </a:r>
            <a:r>
              <a:rPr kumimoji="1" lang="en-US" altLang="ja-JP"/>
              <a:t>_</a:t>
            </a:r>
            <a:r>
              <a:rPr kumimoji="1" lang="ja-JP" altLang="en-US"/>
              <a:t>授業用スライド</a:t>
            </a:r>
          </a:p>
        </p:txBody>
      </p:sp>
    </p:spTree>
    <p:extLst>
      <p:ext uri="{BB962C8B-B14F-4D97-AF65-F5344CB8AC3E}">
        <p14:creationId xmlns:p14="http://schemas.microsoft.com/office/powerpoint/2010/main" val="5420324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D1295016-A7A0-4BE1-AB2D-BE71EF100EDA}" type="slidenum">
              <a:rPr kumimoji="1" lang="ja-JP" altLang="en-US" smtClean="0"/>
              <a:t>12</a:t>
            </a:fld>
            <a:endParaRPr kumimoji="1" lang="ja-JP" altLang="en-US"/>
          </a:p>
        </p:txBody>
      </p:sp>
      <p:sp>
        <p:nvSpPr>
          <p:cNvPr id="5" name="ヘッダー プレースホルダー 4"/>
          <p:cNvSpPr>
            <a:spLocks noGrp="1"/>
          </p:cNvSpPr>
          <p:nvPr>
            <p:ph type="hdr" sz="quarter" idx="11"/>
          </p:nvPr>
        </p:nvSpPr>
        <p:spPr/>
        <p:txBody>
          <a:bodyPr/>
          <a:lstStyle/>
          <a:p>
            <a:r>
              <a:rPr kumimoji="1" lang="en-US" altLang="ja-JP"/>
              <a:t>【</a:t>
            </a:r>
            <a:r>
              <a:rPr kumimoji="1" lang="ja-JP" altLang="en-US"/>
              <a:t>サンプル</a:t>
            </a:r>
            <a:r>
              <a:rPr kumimoji="1" lang="en-US" altLang="ja-JP"/>
              <a:t>】</a:t>
            </a:r>
            <a:r>
              <a:rPr kumimoji="1" lang="ja-JP" altLang="en-US"/>
              <a:t>啓林館・ｉ版 化学基礎</a:t>
            </a:r>
            <a:r>
              <a:rPr kumimoji="1" lang="en-US" altLang="ja-JP"/>
              <a:t>_</a:t>
            </a:r>
            <a:r>
              <a:rPr kumimoji="1" lang="ja-JP" altLang="en-US"/>
              <a:t>授業用スライド</a:t>
            </a:r>
          </a:p>
        </p:txBody>
      </p:sp>
    </p:spTree>
    <p:extLst>
      <p:ext uri="{BB962C8B-B14F-4D97-AF65-F5344CB8AC3E}">
        <p14:creationId xmlns:p14="http://schemas.microsoft.com/office/powerpoint/2010/main" val="41401058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D1295016-A7A0-4BE1-AB2D-BE71EF100EDA}" type="slidenum">
              <a:rPr kumimoji="1" lang="ja-JP" altLang="en-US" smtClean="0"/>
              <a:t>13</a:t>
            </a:fld>
            <a:endParaRPr kumimoji="1" lang="ja-JP" altLang="en-US"/>
          </a:p>
        </p:txBody>
      </p:sp>
      <p:sp>
        <p:nvSpPr>
          <p:cNvPr id="5" name="ヘッダー プレースホルダー 4"/>
          <p:cNvSpPr>
            <a:spLocks noGrp="1"/>
          </p:cNvSpPr>
          <p:nvPr>
            <p:ph type="hdr" sz="quarter" idx="11"/>
          </p:nvPr>
        </p:nvSpPr>
        <p:spPr/>
        <p:txBody>
          <a:bodyPr/>
          <a:lstStyle/>
          <a:p>
            <a:r>
              <a:rPr kumimoji="1" lang="en-US" altLang="ja-JP"/>
              <a:t>【</a:t>
            </a:r>
            <a:r>
              <a:rPr kumimoji="1" lang="ja-JP" altLang="en-US"/>
              <a:t>サンプル</a:t>
            </a:r>
            <a:r>
              <a:rPr kumimoji="1" lang="en-US" altLang="ja-JP"/>
              <a:t>】</a:t>
            </a:r>
            <a:r>
              <a:rPr kumimoji="1" lang="ja-JP" altLang="en-US"/>
              <a:t>啓林館・ｉ版 化学基礎</a:t>
            </a:r>
            <a:r>
              <a:rPr kumimoji="1" lang="en-US" altLang="ja-JP"/>
              <a:t>_</a:t>
            </a:r>
            <a:r>
              <a:rPr kumimoji="1" lang="ja-JP" altLang="en-US"/>
              <a:t>授業用スライド</a:t>
            </a:r>
          </a:p>
        </p:txBody>
      </p:sp>
    </p:spTree>
    <p:extLst>
      <p:ext uri="{BB962C8B-B14F-4D97-AF65-F5344CB8AC3E}">
        <p14:creationId xmlns:p14="http://schemas.microsoft.com/office/powerpoint/2010/main" val="29250497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D1295016-A7A0-4BE1-AB2D-BE71EF100EDA}" type="slidenum">
              <a:rPr kumimoji="1" lang="ja-JP" altLang="en-US" smtClean="0"/>
              <a:t>14</a:t>
            </a:fld>
            <a:endParaRPr kumimoji="1" lang="ja-JP" altLang="en-US"/>
          </a:p>
        </p:txBody>
      </p:sp>
      <p:sp>
        <p:nvSpPr>
          <p:cNvPr id="5" name="ヘッダー プレースホルダー 4"/>
          <p:cNvSpPr>
            <a:spLocks noGrp="1"/>
          </p:cNvSpPr>
          <p:nvPr>
            <p:ph type="hdr" sz="quarter" idx="11"/>
          </p:nvPr>
        </p:nvSpPr>
        <p:spPr/>
        <p:txBody>
          <a:bodyPr/>
          <a:lstStyle/>
          <a:p>
            <a:r>
              <a:rPr kumimoji="1" lang="en-US" altLang="ja-JP"/>
              <a:t>【</a:t>
            </a:r>
            <a:r>
              <a:rPr kumimoji="1" lang="ja-JP" altLang="en-US"/>
              <a:t>サンプル</a:t>
            </a:r>
            <a:r>
              <a:rPr kumimoji="1" lang="en-US" altLang="ja-JP"/>
              <a:t>】</a:t>
            </a:r>
            <a:r>
              <a:rPr kumimoji="1" lang="ja-JP" altLang="en-US"/>
              <a:t>啓林館・ｉ版 化学基礎</a:t>
            </a:r>
            <a:r>
              <a:rPr kumimoji="1" lang="en-US" altLang="ja-JP"/>
              <a:t>_</a:t>
            </a:r>
            <a:r>
              <a:rPr kumimoji="1" lang="ja-JP" altLang="en-US"/>
              <a:t>授業用スライド</a:t>
            </a:r>
          </a:p>
        </p:txBody>
      </p:sp>
    </p:spTree>
    <p:extLst>
      <p:ext uri="{BB962C8B-B14F-4D97-AF65-F5344CB8AC3E}">
        <p14:creationId xmlns:p14="http://schemas.microsoft.com/office/powerpoint/2010/main" val="20379599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D1295016-A7A0-4BE1-AB2D-BE71EF100EDA}" type="slidenum">
              <a:rPr kumimoji="1" lang="ja-JP" altLang="en-US" smtClean="0"/>
              <a:t>15</a:t>
            </a:fld>
            <a:endParaRPr kumimoji="1" lang="ja-JP" altLang="en-US"/>
          </a:p>
        </p:txBody>
      </p:sp>
      <p:sp>
        <p:nvSpPr>
          <p:cNvPr id="5" name="ヘッダー プレースホルダー 4"/>
          <p:cNvSpPr>
            <a:spLocks noGrp="1"/>
          </p:cNvSpPr>
          <p:nvPr>
            <p:ph type="hdr" sz="quarter" idx="11"/>
          </p:nvPr>
        </p:nvSpPr>
        <p:spPr/>
        <p:txBody>
          <a:bodyPr/>
          <a:lstStyle/>
          <a:p>
            <a:r>
              <a:rPr kumimoji="1" lang="en-US" altLang="ja-JP"/>
              <a:t>【</a:t>
            </a:r>
            <a:r>
              <a:rPr kumimoji="1" lang="ja-JP" altLang="en-US"/>
              <a:t>サンプル</a:t>
            </a:r>
            <a:r>
              <a:rPr kumimoji="1" lang="en-US" altLang="ja-JP"/>
              <a:t>】</a:t>
            </a:r>
            <a:r>
              <a:rPr kumimoji="1" lang="ja-JP" altLang="en-US"/>
              <a:t>啓林館・ｉ版 化学基礎</a:t>
            </a:r>
            <a:r>
              <a:rPr kumimoji="1" lang="en-US" altLang="ja-JP"/>
              <a:t>_</a:t>
            </a:r>
            <a:r>
              <a:rPr kumimoji="1" lang="ja-JP" altLang="en-US"/>
              <a:t>授業用スライド</a:t>
            </a:r>
          </a:p>
        </p:txBody>
      </p:sp>
    </p:spTree>
    <p:extLst>
      <p:ext uri="{BB962C8B-B14F-4D97-AF65-F5344CB8AC3E}">
        <p14:creationId xmlns:p14="http://schemas.microsoft.com/office/powerpoint/2010/main" val="38495553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D1295016-A7A0-4BE1-AB2D-BE71EF100EDA}" type="slidenum">
              <a:rPr kumimoji="1" lang="ja-JP" altLang="en-US" smtClean="0"/>
              <a:t>16</a:t>
            </a:fld>
            <a:endParaRPr kumimoji="1" lang="ja-JP" altLang="en-US"/>
          </a:p>
        </p:txBody>
      </p:sp>
      <p:sp>
        <p:nvSpPr>
          <p:cNvPr id="5" name="ヘッダー プレースホルダー 4"/>
          <p:cNvSpPr>
            <a:spLocks noGrp="1"/>
          </p:cNvSpPr>
          <p:nvPr>
            <p:ph type="hdr" sz="quarter" idx="11"/>
          </p:nvPr>
        </p:nvSpPr>
        <p:spPr/>
        <p:txBody>
          <a:bodyPr/>
          <a:lstStyle/>
          <a:p>
            <a:r>
              <a:rPr kumimoji="1" lang="en-US" altLang="ja-JP"/>
              <a:t>【</a:t>
            </a:r>
            <a:r>
              <a:rPr kumimoji="1" lang="ja-JP" altLang="en-US"/>
              <a:t>サンプル</a:t>
            </a:r>
            <a:r>
              <a:rPr kumimoji="1" lang="en-US" altLang="ja-JP"/>
              <a:t>】</a:t>
            </a:r>
            <a:r>
              <a:rPr kumimoji="1" lang="ja-JP" altLang="en-US"/>
              <a:t>啓林館・ｉ版 化学基礎</a:t>
            </a:r>
            <a:r>
              <a:rPr kumimoji="1" lang="en-US" altLang="ja-JP"/>
              <a:t>_</a:t>
            </a:r>
            <a:r>
              <a:rPr kumimoji="1" lang="ja-JP" altLang="en-US"/>
              <a:t>授業用スライド</a:t>
            </a:r>
          </a:p>
        </p:txBody>
      </p:sp>
    </p:spTree>
    <p:extLst>
      <p:ext uri="{BB962C8B-B14F-4D97-AF65-F5344CB8AC3E}">
        <p14:creationId xmlns:p14="http://schemas.microsoft.com/office/powerpoint/2010/main" val="35658001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D1295016-A7A0-4BE1-AB2D-BE71EF100EDA}" type="slidenum">
              <a:rPr kumimoji="1" lang="ja-JP" altLang="en-US" smtClean="0"/>
              <a:t>17</a:t>
            </a:fld>
            <a:endParaRPr kumimoji="1" lang="ja-JP" altLang="en-US"/>
          </a:p>
        </p:txBody>
      </p:sp>
      <p:sp>
        <p:nvSpPr>
          <p:cNvPr id="5" name="ヘッダー プレースホルダー 4"/>
          <p:cNvSpPr>
            <a:spLocks noGrp="1"/>
          </p:cNvSpPr>
          <p:nvPr>
            <p:ph type="hdr" sz="quarter" idx="11"/>
          </p:nvPr>
        </p:nvSpPr>
        <p:spPr/>
        <p:txBody>
          <a:bodyPr/>
          <a:lstStyle/>
          <a:p>
            <a:r>
              <a:rPr kumimoji="1" lang="en-US" altLang="ja-JP"/>
              <a:t>【</a:t>
            </a:r>
            <a:r>
              <a:rPr kumimoji="1" lang="ja-JP" altLang="en-US"/>
              <a:t>サンプル</a:t>
            </a:r>
            <a:r>
              <a:rPr kumimoji="1" lang="en-US" altLang="ja-JP"/>
              <a:t>】</a:t>
            </a:r>
            <a:r>
              <a:rPr kumimoji="1" lang="ja-JP" altLang="en-US"/>
              <a:t>啓林館・ｉ版 化学基礎</a:t>
            </a:r>
            <a:r>
              <a:rPr kumimoji="1" lang="en-US" altLang="ja-JP"/>
              <a:t>_</a:t>
            </a:r>
            <a:r>
              <a:rPr kumimoji="1" lang="ja-JP" altLang="en-US"/>
              <a:t>授業用スライド</a:t>
            </a:r>
          </a:p>
        </p:txBody>
      </p:sp>
    </p:spTree>
    <p:extLst>
      <p:ext uri="{BB962C8B-B14F-4D97-AF65-F5344CB8AC3E}">
        <p14:creationId xmlns:p14="http://schemas.microsoft.com/office/powerpoint/2010/main" val="42559289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D1295016-A7A0-4BE1-AB2D-BE71EF100EDA}" type="slidenum">
              <a:rPr kumimoji="1" lang="ja-JP" altLang="en-US" smtClean="0"/>
              <a:t>18</a:t>
            </a:fld>
            <a:endParaRPr kumimoji="1" lang="ja-JP" altLang="en-US"/>
          </a:p>
        </p:txBody>
      </p:sp>
      <p:sp>
        <p:nvSpPr>
          <p:cNvPr id="5" name="ヘッダー プレースホルダー 4"/>
          <p:cNvSpPr>
            <a:spLocks noGrp="1"/>
          </p:cNvSpPr>
          <p:nvPr>
            <p:ph type="hdr" sz="quarter" idx="11"/>
          </p:nvPr>
        </p:nvSpPr>
        <p:spPr/>
        <p:txBody>
          <a:bodyPr/>
          <a:lstStyle/>
          <a:p>
            <a:r>
              <a:rPr kumimoji="1" lang="en-US" altLang="ja-JP"/>
              <a:t>【</a:t>
            </a:r>
            <a:r>
              <a:rPr kumimoji="1" lang="ja-JP" altLang="en-US"/>
              <a:t>サンプル</a:t>
            </a:r>
            <a:r>
              <a:rPr kumimoji="1" lang="en-US" altLang="ja-JP"/>
              <a:t>】</a:t>
            </a:r>
            <a:r>
              <a:rPr kumimoji="1" lang="ja-JP" altLang="en-US"/>
              <a:t>啓林館・ｉ版 化学基礎</a:t>
            </a:r>
            <a:r>
              <a:rPr kumimoji="1" lang="en-US" altLang="ja-JP"/>
              <a:t>_</a:t>
            </a:r>
            <a:r>
              <a:rPr kumimoji="1" lang="ja-JP" altLang="en-US"/>
              <a:t>授業用スライド</a:t>
            </a:r>
          </a:p>
        </p:txBody>
      </p:sp>
    </p:spTree>
    <p:extLst>
      <p:ext uri="{BB962C8B-B14F-4D97-AF65-F5344CB8AC3E}">
        <p14:creationId xmlns:p14="http://schemas.microsoft.com/office/powerpoint/2010/main" val="23646356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D1295016-A7A0-4BE1-AB2D-BE71EF100EDA}" type="slidenum">
              <a:rPr kumimoji="1" lang="ja-JP" altLang="en-US" smtClean="0"/>
              <a:t>19</a:t>
            </a:fld>
            <a:endParaRPr kumimoji="1" lang="ja-JP" altLang="en-US"/>
          </a:p>
        </p:txBody>
      </p:sp>
      <p:sp>
        <p:nvSpPr>
          <p:cNvPr id="5" name="ヘッダー プレースホルダー 4"/>
          <p:cNvSpPr>
            <a:spLocks noGrp="1"/>
          </p:cNvSpPr>
          <p:nvPr>
            <p:ph type="hdr" sz="quarter" idx="11"/>
          </p:nvPr>
        </p:nvSpPr>
        <p:spPr/>
        <p:txBody>
          <a:bodyPr/>
          <a:lstStyle/>
          <a:p>
            <a:r>
              <a:rPr kumimoji="1" lang="en-US" altLang="ja-JP"/>
              <a:t>【</a:t>
            </a:r>
            <a:r>
              <a:rPr kumimoji="1" lang="ja-JP" altLang="en-US"/>
              <a:t>サンプル</a:t>
            </a:r>
            <a:r>
              <a:rPr kumimoji="1" lang="en-US" altLang="ja-JP"/>
              <a:t>】</a:t>
            </a:r>
            <a:r>
              <a:rPr kumimoji="1" lang="ja-JP" altLang="en-US"/>
              <a:t>啓林館・ｉ版 化学基礎</a:t>
            </a:r>
            <a:r>
              <a:rPr kumimoji="1" lang="en-US" altLang="ja-JP"/>
              <a:t>_</a:t>
            </a:r>
            <a:r>
              <a:rPr kumimoji="1" lang="ja-JP" altLang="en-US"/>
              <a:t>授業用スライド</a:t>
            </a:r>
          </a:p>
        </p:txBody>
      </p:sp>
    </p:spTree>
    <p:extLst>
      <p:ext uri="{BB962C8B-B14F-4D97-AF65-F5344CB8AC3E}">
        <p14:creationId xmlns:p14="http://schemas.microsoft.com/office/powerpoint/2010/main" val="22735176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D1295016-A7A0-4BE1-AB2D-BE71EF100EDA}" type="slidenum">
              <a:rPr kumimoji="1" lang="ja-JP" altLang="en-US" smtClean="0"/>
              <a:t>20</a:t>
            </a:fld>
            <a:endParaRPr kumimoji="1" lang="ja-JP" altLang="en-US"/>
          </a:p>
        </p:txBody>
      </p:sp>
      <p:sp>
        <p:nvSpPr>
          <p:cNvPr id="5" name="ヘッダー プレースホルダー 4"/>
          <p:cNvSpPr>
            <a:spLocks noGrp="1"/>
          </p:cNvSpPr>
          <p:nvPr>
            <p:ph type="hdr" sz="quarter" idx="11"/>
          </p:nvPr>
        </p:nvSpPr>
        <p:spPr/>
        <p:txBody>
          <a:bodyPr/>
          <a:lstStyle/>
          <a:p>
            <a:r>
              <a:rPr kumimoji="1" lang="en-US" altLang="ja-JP"/>
              <a:t>【</a:t>
            </a:r>
            <a:r>
              <a:rPr kumimoji="1" lang="ja-JP" altLang="en-US"/>
              <a:t>サンプル</a:t>
            </a:r>
            <a:r>
              <a:rPr kumimoji="1" lang="en-US" altLang="ja-JP"/>
              <a:t>】</a:t>
            </a:r>
            <a:r>
              <a:rPr kumimoji="1" lang="ja-JP" altLang="en-US"/>
              <a:t>啓林館・ｉ版 化学基礎</a:t>
            </a:r>
            <a:r>
              <a:rPr kumimoji="1" lang="en-US" altLang="ja-JP"/>
              <a:t>_</a:t>
            </a:r>
            <a:r>
              <a:rPr kumimoji="1" lang="ja-JP" altLang="en-US"/>
              <a:t>授業用スライド</a:t>
            </a:r>
          </a:p>
        </p:txBody>
      </p:sp>
    </p:spTree>
    <p:extLst>
      <p:ext uri="{BB962C8B-B14F-4D97-AF65-F5344CB8AC3E}">
        <p14:creationId xmlns:p14="http://schemas.microsoft.com/office/powerpoint/2010/main" val="920145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D1295016-A7A0-4BE1-AB2D-BE71EF100EDA}" type="slidenum">
              <a:rPr kumimoji="1" lang="ja-JP" altLang="en-US" smtClean="0"/>
              <a:t>3</a:t>
            </a:fld>
            <a:endParaRPr kumimoji="1" lang="ja-JP" altLang="en-US"/>
          </a:p>
        </p:txBody>
      </p:sp>
      <p:sp>
        <p:nvSpPr>
          <p:cNvPr id="5" name="ヘッダー プレースホルダー 4"/>
          <p:cNvSpPr>
            <a:spLocks noGrp="1"/>
          </p:cNvSpPr>
          <p:nvPr>
            <p:ph type="hdr" sz="quarter" idx="11"/>
          </p:nvPr>
        </p:nvSpPr>
        <p:spPr/>
        <p:txBody>
          <a:bodyPr/>
          <a:lstStyle/>
          <a:p>
            <a:r>
              <a:rPr kumimoji="1" lang="en-US" altLang="ja-JP"/>
              <a:t>【</a:t>
            </a:r>
            <a:r>
              <a:rPr kumimoji="1" lang="ja-JP" altLang="en-US"/>
              <a:t>サンプル</a:t>
            </a:r>
            <a:r>
              <a:rPr kumimoji="1" lang="en-US" altLang="ja-JP"/>
              <a:t>】</a:t>
            </a:r>
            <a:r>
              <a:rPr kumimoji="1" lang="ja-JP" altLang="en-US"/>
              <a:t>啓林館・ｉ版 化学基礎</a:t>
            </a:r>
            <a:r>
              <a:rPr kumimoji="1" lang="en-US" altLang="ja-JP"/>
              <a:t>_</a:t>
            </a:r>
            <a:r>
              <a:rPr kumimoji="1" lang="ja-JP" altLang="en-US"/>
              <a:t>授業用スライド</a:t>
            </a:r>
          </a:p>
        </p:txBody>
      </p:sp>
    </p:spTree>
    <p:extLst>
      <p:ext uri="{BB962C8B-B14F-4D97-AF65-F5344CB8AC3E}">
        <p14:creationId xmlns:p14="http://schemas.microsoft.com/office/powerpoint/2010/main" val="27839726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D1295016-A7A0-4BE1-AB2D-BE71EF100EDA}" type="slidenum">
              <a:rPr kumimoji="1" lang="ja-JP" altLang="en-US" smtClean="0"/>
              <a:t>4</a:t>
            </a:fld>
            <a:endParaRPr kumimoji="1" lang="ja-JP" altLang="en-US"/>
          </a:p>
        </p:txBody>
      </p:sp>
      <p:sp>
        <p:nvSpPr>
          <p:cNvPr id="5" name="ヘッダー プレースホルダー 4"/>
          <p:cNvSpPr>
            <a:spLocks noGrp="1"/>
          </p:cNvSpPr>
          <p:nvPr>
            <p:ph type="hdr" sz="quarter" idx="11"/>
          </p:nvPr>
        </p:nvSpPr>
        <p:spPr/>
        <p:txBody>
          <a:bodyPr/>
          <a:lstStyle/>
          <a:p>
            <a:r>
              <a:rPr kumimoji="1" lang="en-US" altLang="ja-JP"/>
              <a:t>【</a:t>
            </a:r>
            <a:r>
              <a:rPr kumimoji="1" lang="ja-JP" altLang="en-US"/>
              <a:t>サンプル</a:t>
            </a:r>
            <a:r>
              <a:rPr kumimoji="1" lang="en-US" altLang="ja-JP"/>
              <a:t>】</a:t>
            </a:r>
            <a:r>
              <a:rPr kumimoji="1" lang="ja-JP" altLang="en-US"/>
              <a:t>啓林館・ｉ版 化学基礎</a:t>
            </a:r>
            <a:r>
              <a:rPr kumimoji="1" lang="en-US" altLang="ja-JP"/>
              <a:t>_</a:t>
            </a:r>
            <a:r>
              <a:rPr kumimoji="1" lang="ja-JP" altLang="en-US"/>
              <a:t>授業用スライド</a:t>
            </a:r>
          </a:p>
        </p:txBody>
      </p:sp>
    </p:spTree>
    <p:extLst>
      <p:ext uri="{BB962C8B-B14F-4D97-AF65-F5344CB8AC3E}">
        <p14:creationId xmlns:p14="http://schemas.microsoft.com/office/powerpoint/2010/main" val="24421841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D1295016-A7A0-4BE1-AB2D-BE71EF100EDA}" type="slidenum">
              <a:rPr kumimoji="1" lang="ja-JP" altLang="en-US" smtClean="0"/>
              <a:t>5</a:t>
            </a:fld>
            <a:endParaRPr kumimoji="1" lang="ja-JP" altLang="en-US"/>
          </a:p>
        </p:txBody>
      </p:sp>
      <p:sp>
        <p:nvSpPr>
          <p:cNvPr id="5" name="ヘッダー プレースホルダー 4"/>
          <p:cNvSpPr>
            <a:spLocks noGrp="1"/>
          </p:cNvSpPr>
          <p:nvPr>
            <p:ph type="hdr" sz="quarter" idx="11"/>
          </p:nvPr>
        </p:nvSpPr>
        <p:spPr/>
        <p:txBody>
          <a:bodyPr/>
          <a:lstStyle/>
          <a:p>
            <a:r>
              <a:rPr kumimoji="1" lang="en-US" altLang="ja-JP"/>
              <a:t>【</a:t>
            </a:r>
            <a:r>
              <a:rPr kumimoji="1" lang="ja-JP" altLang="en-US"/>
              <a:t>サンプル</a:t>
            </a:r>
            <a:r>
              <a:rPr kumimoji="1" lang="en-US" altLang="ja-JP"/>
              <a:t>】</a:t>
            </a:r>
            <a:r>
              <a:rPr kumimoji="1" lang="ja-JP" altLang="en-US"/>
              <a:t>啓林館・ｉ版 化学基礎</a:t>
            </a:r>
            <a:r>
              <a:rPr kumimoji="1" lang="en-US" altLang="ja-JP"/>
              <a:t>_</a:t>
            </a:r>
            <a:r>
              <a:rPr kumimoji="1" lang="ja-JP" altLang="en-US"/>
              <a:t>授業用スライド</a:t>
            </a:r>
          </a:p>
        </p:txBody>
      </p:sp>
    </p:spTree>
    <p:extLst>
      <p:ext uri="{BB962C8B-B14F-4D97-AF65-F5344CB8AC3E}">
        <p14:creationId xmlns:p14="http://schemas.microsoft.com/office/powerpoint/2010/main" val="33432206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D1295016-A7A0-4BE1-AB2D-BE71EF100EDA}" type="slidenum">
              <a:rPr kumimoji="1" lang="ja-JP" altLang="en-US" smtClean="0"/>
              <a:t>6</a:t>
            </a:fld>
            <a:endParaRPr kumimoji="1" lang="ja-JP" altLang="en-US"/>
          </a:p>
        </p:txBody>
      </p:sp>
      <p:sp>
        <p:nvSpPr>
          <p:cNvPr id="5" name="ヘッダー プレースホルダー 4"/>
          <p:cNvSpPr>
            <a:spLocks noGrp="1"/>
          </p:cNvSpPr>
          <p:nvPr>
            <p:ph type="hdr" sz="quarter" idx="11"/>
          </p:nvPr>
        </p:nvSpPr>
        <p:spPr/>
        <p:txBody>
          <a:bodyPr/>
          <a:lstStyle/>
          <a:p>
            <a:r>
              <a:rPr kumimoji="1" lang="en-US" altLang="ja-JP"/>
              <a:t>【</a:t>
            </a:r>
            <a:r>
              <a:rPr kumimoji="1" lang="ja-JP" altLang="en-US"/>
              <a:t>サンプル</a:t>
            </a:r>
            <a:r>
              <a:rPr kumimoji="1" lang="en-US" altLang="ja-JP"/>
              <a:t>】</a:t>
            </a:r>
            <a:r>
              <a:rPr kumimoji="1" lang="ja-JP" altLang="en-US"/>
              <a:t>啓林館・ｉ版 化学基礎</a:t>
            </a:r>
            <a:r>
              <a:rPr kumimoji="1" lang="en-US" altLang="ja-JP"/>
              <a:t>_</a:t>
            </a:r>
            <a:r>
              <a:rPr kumimoji="1" lang="ja-JP" altLang="en-US"/>
              <a:t>授業用スライド</a:t>
            </a:r>
          </a:p>
        </p:txBody>
      </p:sp>
    </p:spTree>
    <p:extLst>
      <p:ext uri="{BB962C8B-B14F-4D97-AF65-F5344CB8AC3E}">
        <p14:creationId xmlns:p14="http://schemas.microsoft.com/office/powerpoint/2010/main" val="33023609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D1295016-A7A0-4BE1-AB2D-BE71EF100EDA}" type="slidenum">
              <a:rPr kumimoji="1" lang="ja-JP" altLang="en-US" smtClean="0"/>
              <a:t>7</a:t>
            </a:fld>
            <a:endParaRPr kumimoji="1" lang="ja-JP" altLang="en-US"/>
          </a:p>
        </p:txBody>
      </p:sp>
      <p:sp>
        <p:nvSpPr>
          <p:cNvPr id="5" name="ヘッダー プレースホルダー 4"/>
          <p:cNvSpPr>
            <a:spLocks noGrp="1"/>
          </p:cNvSpPr>
          <p:nvPr>
            <p:ph type="hdr" sz="quarter" idx="11"/>
          </p:nvPr>
        </p:nvSpPr>
        <p:spPr/>
        <p:txBody>
          <a:bodyPr/>
          <a:lstStyle/>
          <a:p>
            <a:r>
              <a:rPr kumimoji="1" lang="en-US" altLang="ja-JP"/>
              <a:t>【</a:t>
            </a:r>
            <a:r>
              <a:rPr kumimoji="1" lang="ja-JP" altLang="en-US"/>
              <a:t>サンプル</a:t>
            </a:r>
            <a:r>
              <a:rPr kumimoji="1" lang="en-US" altLang="ja-JP"/>
              <a:t>】</a:t>
            </a:r>
            <a:r>
              <a:rPr kumimoji="1" lang="ja-JP" altLang="en-US"/>
              <a:t>啓林館・ｉ版 化学基礎</a:t>
            </a:r>
            <a:r>
              <a:rPr kumimoji="1" lang="en-US" altLang="ja-JP"/>
              <a:t>_</a:t>
            </a:r>
            <a:r>
              <a:rPr kumimoji="1" lang="ja-JP" altLang="en-US"/>
              <a:t>授業用スライド</a:t>
            </a:r>
          </a:p>
        </p:txBody>
      </p:sp>
    </p:spTree>
    <p:extLst>
      <p:ext uri="{BB962C8B-B14F-4D97-AF65-F5344CB8AC3E}">
        <p14:creationId xmlns:p14="http://schemas.microsoft.com/office/powerpoint/2010/main" val="26121189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D1295016-A7A0-4BE1-AB2D-BE71EF100EDA}" type="slidenum">
              <a:rPr kumimoji="1" lang="ja-JP" altLang="en-US" smtClean="0"/>
              <a:t>8</a:t>
            </a:fld>
            <a:endParaRPr kumimoji="1" lang="ja-JP" altLang="en-US"/>
          </a:p>
        </p:txBody>
      </p:sp>
      <p:sp>
        <p:nvSpPr>
          <p:cNvPr id="5" name="ヘッダー プレースホルダー 4"/>
          <p:cNvSpPr>
            <a:spLocks noGrp="1"/>
          </p:cNvSpPr>
          <p:nvPr>
            <p:ph type="hdr" sz="quarter" idx="11"/>
          </p:nvPr>
        </p:nvSpPr>
        <p:spPr/>
        <p:txBody>
          <a:bodyPr/>
          <a:lstStyle/>
          <a:p>
            <a:r>
              <a:rPr kumimoji="1" lang="en-US" altLang="ja-JP"/>
              <a:t>【</a:t>
            </a:r>
            <a:r>
              <a:rPr kumimoji="1" lang="ja-JP" altLang="en-US"/>
              <a:t>サンプル</a:t>
            </a:r>
            <a:r>
              <a:rPr kumimoji="1" lang="en-US" altLang="ja-JP"/>
              <a:t>】</a:t>
            </a:r>
            <a:r>
              <a:rPr kumimoji="1" lang="ja-JP" altLang="en-US"/>
              <a:t>啓林館・ｉ版 化学基礎</a:t>
            </a:r>
            <a:r>
              <a:rPr kumimoji="1" lang="en-US" altLang="ja-JP"/>
              <a:t>_</a:t>
            </a:r>
            <a:r>
              <a:rPr kumimoji="1" lang="ja-JP" altLang="en-US"/>
              <a:t>授業用スライド</a:t>
            </a:r>
          </a:p>
        </p:txBody>
      </p:sp>
    </p:spTree>
    <p:extLst>
      <p:ext uri="{BB962C8B-B14F-4D97-AF65-F5344CB8AC3E}">
        <p14:creationId xmlns:p14="http://schemas.microsoft.com/office/powerpoint/2010/main" val="32743240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D1295016-A7A0-4BE1-AB2D-BE71EF100EDA}" type="slidenum">
              <a:rPr kumimoji="1" lang="ja-JP" altLang="en-US" smtClean="0"/>
              <a:t>9</a:t>
            </a:fld>
            <a:endParaRPr kumimoji="1" lang="ja-JP" altLang="en-US"/>
          </a:p>
        </p:txBody>
      </p:sp>
      <p:sp>
        <p:nvSpPr>
          <p:cNvPr id="5" name="ヘッダー プレースホルダー 4"/>
          <p:cNvSpPr>
            <a:spLocks noGrp="1"/>
          </p:cNvSpPr>
          <p:nvPr>
            <p:ph type="hdr" sz="quarter" idx="11"/>
          </p:nvPr>
        </p:nvSpPr>
        <p:spPr/>
        <p:txBody>
          <a:bodyPr/>
          <a:lstStyle/>
          <a:p>
            <a:r>
              <a:rPr kumimoji="1" lang="en-US" altLang="ja-JP"/>
              <a:t>【</a:t>
            </a:r>
            <a:r>
              <a:rPr kumimoji="1" lang="ja-JP" altLang="en-US"/>
              <a:t>サンプル</a:t>
            </a:r>
            <a:r>
              <a:rPr kumimoji="1" lang="en-US" altLang="ja-JP"/>
              <a:t>】</a:t>
            </a:r>
            <a:r>
              <a:rPr kumimoji="1" lang="ja-JP" altLang="en-US"/>
              <a:t>啓林館・ｉ版 化学基礎</a:t>
            </a:r>
            <a:r>
              <a:rPr kumimoji="1" lang="en-US" altLang="ja-JP"/>
              <a:t>_</a:t>
            </a:r>
            <a:r>
              <a:rPr kumimoji="1" lang="ja-JP" altLang="en-US"/>
              <a:t>授業用スライド</a:t>
            </a:r>
          </a:p>
        </p:txBody>
      </p:sp>
    </p:spTree>
    <p:extLst>
      <p:ext uri="{BB962C8B-B14F-4D97-AF65-F5344CB8AC3E}">
        <p14:creationId xmlns:p14="http://schemas.microsoft.com/office/powerpoint/2010/main" val="33018648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D1295016-A7A0-4BE1-AB2D-BE71EF100EDA}" type="slidenum">
              <a:rPr kumimoji="1" lang="ja-JP" altLang="en-US" smtClean="0"/>
              <a:t>10</a:t>
            </a:fld>
            <a:endParaRPr kumimoji="1" lang="ja-JP" altLang="en-US"/>
          </a:p>
        </p:txBody>
      </p:sp>
      <p:sp>
        <p:nvSpPr>
          <p:cNvPr id="5" name="ヘッダー プレースホルダー 4"/>
          <p:cNvSpPr>
            <a:spLocks noGrp="1"/>
          </p:cNvSpPr>
          <p:nvPr>
            <p:ph type="hdr" sz="quarter" idx="11"/>
          </p:nvPr>
        </p:nvSpPr>
        <p:spPr/>
        <p:txBody>
          <a:bodyPr/>
          <a:lstStyle/>
          <a:p>
            <a:r>
              <a:rPr kumimoji="1" lang="en-US" altLang="ja-JP"/>
              <a:t>【</a:t>
            </a:r>
            <a:r>
              <a:rPr kumimoji="1" lang="ja-JP" altLang="en-US"/>
              <a:t>サンプル</a:t>
            </a:r>
            <a:r>
              <a:rPr kumimoji="1" lang="en-US" altLang="ja-JP"/>
              <a:t>】</a:t>
            </a:r>
            <a:r>
              <a:rPr kumimoji="1" lang="ja-JP" altLang="en-US"/>
              <a:t>啓林館・ｉ版 化学基礎</a:t>
            </a:r>
            <a:r>
              <a:rPr kumimoji="1" lang="en-US" altLang="ja-JP"/>
              <a:t>_</a:t>
            </a:r>
            <a:r>
              <a:rPr kumimoji="1" lang="ja-JP" altLang="en-US"/>
              <a:t>授業用スライド</a:t>
            </a:r>
          </a:p>
        </p:txBody>
      </p:sp>
    </p:spTree>
    <p:extLst>
      <p:ext uri="{BB962C8B-B14F-4D97-AF65-F5344CB8AC3E}">
        <p14:creationId xmlns:p14="http://schemas.microsoft.com/office/powerpoint/2010/main" val="40536442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5" name="フッター プレースホルダー 4"/>
          <p:cNvSpPr>
            <a:spLocks noGrp="1"/>
          </p:cNvSpPr>
          <p:nvPr>
            <p:ph type="ftr" sz="quarter" idx="11"/>
          </p:nvPr>
        </p:nvSpPr>
        <p:spPr/>
        <p:txBody>
          <a:bodyPr/>
          <a:lstStyle/>
          <a:p>
            <a:r>
              <a:rPr lang="en-US" altLang="ja-JP" dirty="0"/>
              <a:t>© 2026  KEIRINKAN  ALL Rights Reserved.</a:t>
            </a:r>
            <a:endParaRPr kumimoji="1" lang="ja-JP" altLang="en-US" dirty="0"/>
          </a:p>
        </p:txBody>
      </p:sp>
      <p:sp>
        <p:nvSpPr>
          <p:cNvPr id="6" name="スライド番号プレースホルダー 5"/>
          <p:cNvSpPr>
            <a:spLocks noGrp="1"/>
          </p:cNvSpPr>
          <p:nvPr>
            <p:ph type="sldNum" sz="quarter" idx="12"/>
          </p:nvPr>
        </p:nvSpPr>
        <p:spPr>
          <a:xfrm>
            <a:off x="9148554" y="6395599"/>
            <a:ext cx="2743200" cy="365125"/>
          </a:xfrm>
        </p:spPr>
        <p:txBody>
          <a:bodyPr/>
          <a:lstStyle>
            <a:lvl1pPr>
              <a:defRPr>
                <a:solidFill>
                  <a:schemeClr val="accent5"/>
                </a:solidFill>
              </a:defRPr>
            </a:lvl1pPr>
          </a:lstStyle>
          <a:p>
            <a:fld id="{F143F85B-3016-4414-A91E-A3EF375872A4}" type="slidenum">
              <a:rPr lang="ja-JP" altLang="en-US" smtClean="0"/>
              <a:pPr/>
              <a:t>‹#›</a:t>
            </a:fld>
            <a:endParaRPr lang="ja-JP" altLang="en-US" dirty="0"/>
          </a:p>
        </p:txBody>
      </p:sp>
      <p:pic>
        <p:nvPicPr>
          <p:cNvPr id="9" name="図 8">
            <a:extLst>
              <a:ext uri="{FF2B5EF4-FFF2-40B4-BE49-F238E27FC236}">
                <a16:creationId xmlns:a16="http://schemas.microsoft.com/office/drawing/2014/main" id="{EA481917-169C-1F41-AC28-2B4DFFFA13C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6457"/>
            <a:ext cx="12183378" cy="6858000"/>
          </a:xfrm>
          <a:prstGeom prst="rect">
            <a:avLst/>
          </a:prstGeom>
        </p:spPr>
      </p:pic>
      <p:sp>
        <p:nvSpPr>
          <p:cNvPr id="7" name="スライド番号プレースホルダー 5">
            <a:extLst>
              <a:ext uri="{FF2B5EF4-FFF2-40B4-BE49-F238E27FC236}">
                <a16:creationId xmlns:a16="http://schemas.microsoft.com/office/drawing/2014/main" id="{D3171A7B-176A-4BD9-BBA9-8B2F2041255E}"/>
              </a:ext>
            </a:extLst>
          </p:cNvPr>
          <p:cNvSpPr txBox="1">
            <a:spLocks/>
          </p:cNvSpPr>
          <p:nvPr userDrawn="1"/>
        </p:nvSpPr>
        <p:spPr>
          <a:xfrm>
            <a:off x="8936644" y="6395599"/>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6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F143F85B-3016-4414-A91E-A3EF375872A4}" type="slidenum">
              <a:rPr lang="ja-JP" altLang="en-US" smtClean="0"/>
              <a:pPr/>
              <a:t>‹#›</a:t>
            </a:fld>
            <a:endParaRPr lang="ja-JP" altLang="en-US" dirty="0"/>
          </a:p>
        </p:txBody>
      </p:sp>
      <p:sp>
        <p:nvSpPr>
          <p:cNvPr id="8" name="スライド番号プレースホルダー 5">
            <a:extLst>
              <a:ext uri="{FF2B5EF4-FFF2-40B4-BE49-F238E27FC236}">
                <a16:creationId xmlns:a16="http://schemas.microsoft.com/office/drawing/2014/main" id="{555CCEB3-CB42-40CF-91B3-189C4E0689F0}"/>
              </a:ext>
            </a:extLst>
          </p:cNvPr>
          <p:cNvSpPr txBox="1">
            <a:spLocks/>
          </p:cNvSpPr>
          <p:nvPr userDrawn="1"/>
        </p:nvSpPr>
        <p:spPr>
          <a:xfrm>
            <a:off x="9294366" y="6421885"/>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6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dirty="0"/>
              <a:t>/20</a:t>
            </a:r>
            <a:endParaRPr lang="ja-JP" altLang="en-US" dirty="0"/>
          </a:p>
        </p:txBody>
      </p:sp>
    </p:spTree>
    <p:extLst>
      <p:ext uri="{BB962C8B-B14F-4D97-AF65-F5344CB8AC3E}">
        <p14:creationId xmlns:p14="http://schemas.microsoft.com/office/powerpoint/2010/main" val="105553201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フッター プレースホルダー 4"/>
          <p:cNvSpPr>
            <a:spLocks noGrp="1"/>
          </p:cNvSpPr>
          <p:nvPr>
            <p:ph type="ftr" sz="quarter" idx="3"/>
          </p:nvPr>
        </p:nvSpPr>
        <p:spPr>
          <a:xfrm>
            <a:off x="4038600" y="6476418"/>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ltLang="ja-JP" dirty="0"/>
              <a:t>© 2026  KEIRINKAN  ALL Rights Reserved.</a:t>
            </a:r>
            <a:endParaRPr kumimoji="1" lang="ja-JP" altLang="en-US" dirty="0"/>
          </a:p>
        </p:txBody>
      </p:sp>
      <p:sp>
        <p:nvSpPr>
          <p:cNvPr id="6" name="スライド番号プレースホルダー 5"/>
          <p:cNvSpPr>
            <a:spLocks noGrp="1"/>
          </p:cNvSpPr>
          <p:nvPr>
            <p:ph type="sldNum" sz="quarter" idx="4"/>
          </p:nvPr>
        </p:nvSpPr>
        <p:spPr>
          <a:xfrm>
            <a:off x="9040784" y="6476417"/>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F143F85B-3016-4414-A91E-A3EF375872A4}" type="slidenum">
              <a:rPr lang="ja-JP" altLang="en-US" smtClean="0"/>
              <a:pPr/>
              <a:t>‹#›</a:t>
            </a:fld>
            <a:endParaRPr lang="ja-JP" altLang="en-US" dirty="0"/>
          </a:p>
        </p:txBody>
      </p:sp>
    </p:spTree>
    <p:extLst>
      <p:ext uri="{BB962C8B-B14F-4D97-AF65-F5344CB8AC3E}">
        <p14:creationId xmlns:p14="http://schemas.microsoft.com/office/powerpoint/2010/main" val="674149954"/>
      </p:ext>
    </p:extLst>
  </p:cSld>
  <p:clrMap bg1="lt1" tx1="dk1" bg2="lt2" tx2="dk2" accent1="accent1" accent2="accent2" accent3="accent3" accent4="accent4" accent5="accent5" accent6="accent6" hlink="hlink" folHlink="folHlink"/>
  <p:sldLayoutIdLst>
    <p:sldLayoutId id="2147483649" r:id="rId1"/>
  </p:sldLayoutIdLst>
  <p:hf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E307BE47-90A2-BC4F-8AC0-7B3586A6FE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11" y="0"/>
            <a:ext cx="12183378" cy="6858000"/>
          </a:xfrm>
          <a:prstGeom prst="rect">
            <a:avLst/>
          </a:prstGeom>
        </p:spPr>
      </p:pic>
      <p:sp>
        <p:nvSpPr>
          <p:cNvPr id="4" name="フッター プレースホルダー 3">
            <a:extLst>
              <a:ext uri="{FF2B5EF4-FFF2-40B4-BE49-F238E27FC236}">
                <a16:creationId xmlns:a16="http://schemas.microsoft.com/office/drawing/2014/main" id="{453030AD-DA1C-408C-A1D5-127CFC63DEE3}"/>
              </a:ext>
            </a:extLst>
          </p:cNvPr>
          <p:cNvSpPr>
            <a:spLocks noGrp="1"/>
          </p:cNvSpPr>
          <p:nvPr>
            <p:ph type="ftr" sz="quarter" idx="11"/>
          </p:nvPr>
        </p:nvSpPr>
        <p:spPr/>
        <p:txBody>
          <a:bodyPr/>
          <a:lstStyle/>
          <a:p>
            <a:r>
              <a:rPr lang="en-US" altLang="ja-JP" dirty="0"/>
              <a:t>© 2026  KEIRINKAN  ALL Rights Reserved.</a:t>
            </a:r>
            <a:endParaRPr kumimoji="1" lang="ja-JP" altLang="en-US" dirty="0"/>
          </a:p>
        </p:txBody>
      </p:sp>
      <p:sp>
        <p:nvSpPr>
          <p:cNvPr id="8" name="タイトル 1">
            <a:extLst>
              <a:ext uri="{FF2B5EF4-FFF2-40B4-BE49-F238E27FC236}">
                <a16:creationId xmlns:a16="http://schemas.microsoft.com/office/drawing/2014/main" id="{D6D9ECD7-D1BC-994F-9DBF-E893C678AB55}"/>
              </a:ext>
            </a:extLst>
          </p:cNvPr>
          <p:cNvSpPr txBox="1">
            <a:spLocks/>
          </p:cNvSpPr>
          <p:nvPr/>
        </p:nvSpPr>
        <p:spPr>
          <a:xfrm>
            <a:off x="745725" y="321297"/>
            <a:ext cx="3409607" cy="956423"/>
          </a:xfrm>
          <a:prstGeom prst="rect">
            <a:avLst/>
          </a:prstGeom>
          <a:noFill/>
          <a:ln>
            <a:noFill/>
          </a:ln>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en-US" altLang="ja-JP" sz="3200" dirty="0">
                <a:latin typeface="Meiryo" panose="020B0604030504040204" pitchFamily="34" charset="-128"/>
                <a:ea typeface="Meiryo" panose="020B0604030504040204" pitchFamily="34" charset="-128"/>
              </a:rPr>
              <a:t>p. 6~11</a:t>
            </a:r>
            <a:endParaRPr lang="ja-JP" altLang="en-US" sz="3200" dirty="0">
              <a:latin typeface="Meiryo" panose="020B0604030504040204" pitchFamily="34" charset="-128"/>
              <a:ea typeface="Meiryo" panose="020B0604030504040204" pitchFamily="34" charset="-128"/>
            </a:endParaRPr>
          </a:p>
        </p:txBody>
      </p:sp>
      <p:sp>
        <p:nvSpPr>
          <p:cNvPr id="9" name="サブタイトル 3">
            <a:extLst>
              <a:ext uri="{FF2B5EF4-FFF2-40B4-BE49-F238E27FC236}">
                <a16:creationId xmlns:a16="http://schemas.microsoft.com/office/drawing/2014/main" id="{B5B95D8E-35C7-7248-9843-65A195DC9C8D}"/>
              </a:ext>
            </a:extLst>
          </p:cNvPr>
          <p:cNvSpPr txBox="1">
            <a:spLocks/>
          </p:cNvSpPr>
          <p:nvPr/>
        </p:nvSpPr>
        <p:spPr>
          <a:xfrm>
            <a:off x="-19455" y="3056141"/>
            <a:ext cx="12207144" cy="2031425"/>
          </a:xfrm>
          <a:prstGeom prst="rect">
            <a:avLst/>
          </a:prstGeom>
        </p:spPr>
        <p:txBody>
          <a:bodyPr vert="horz" lIns="91440" tIns="45720" rIns="91440" bIns="45720" rtlCol="0" anchor="ctr" anchorCtr="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en-US" altLang="ja-JP" sz="6600" b="1" dirty="0">
                <a:solidFill>
                  <a:srgbClr val="21B0A4"/>
                </a:solidFill>
                <a:latin typeface="メイリオ" panose="020B0604030504040204" pitchFamily="50" charset="-128"/>
                <a:ea typeface="メイリオ" panose="020B0604030504040204" pitchFamily="50" charset="-128"/>
              </a:rPr>
              <a:t>PART2 </a:t>
            </a:r>
            <a:r>
              <a:rPr lang="ja-JP" altLang="en-US" sz="6600" dirty="0">
                <a:latin typeface="メイリオ" panose="020B0604030504040204" pitchFamily="50" charset="-128"/>
                <a:ea typeface="メイリオ" panose="020B0604030504040204" pitchFamily="50" charset="-128"/>
              </a:rPr>
              <a:t>純物質と混合物</a:t>
            </a:r>
          </a:p>
        </p:txBody>
      </p:sp>
      <p:cxnSp>
        <p:nvCxnSpPr>
          <p:cNvPr id="10" name="直線コネクタ 9">
            <a:extLst>
              <a:ext uri="{FF2B5EF4-FFF2-40B4-BE49-F238E27FC236}">
                <a16:creationId xmlns:a16="http://schemas.microsoft.com/office/drawing/2014/main" id="{9E556213-C64C-7A4E-90DA-BE4B30DA4B5D}"/>
              </a:ext>
            </a:extLst>
          </p:cNvPr>
          <p:cNvCxnSpPr>
            <a:cxnSpLocks/>
          </p:cNvCxnSpPr>
          <p:nvPr/>
        </p:nvCxnSpPr>
        <p:spPr>
          <a:xfrm>
            <a:off x="1581853" y="3048154"/>
            <a:ext cx="9028295" cy="0"/>
          </a:xfrm>
          <a:prstGeom prst="line">
            <a:avLst/>
          </a:prstGeom>
          <a:ln w="38100">
            <a:solidFill>
              <a:srgbClr val="21B0A4"/>
            </a:solidFill>
          </a:ln>
        </p:spPr>
        <p:style>
          <a:lnRef idx="1">
            <a:schemeClr val="accent1"/>
          </a:lnRef>
          <a:fillRef idx="0">
            <a:schemeClr val="accent1"/>
          </a:fillRef>
          <a:effectRef idx="0">
            <a:schemeClr val="accent1"/>
          </a:effectRef>
          <a:fontRef idx="minor">
            <a:schemeClr val="tx1"/>
          </a:fontRef>
        </p:style>
      </p:cxnSp>
      <p:sp>
        <p:nvSpPr>
          <p:cNvPr id="11" name="円/楕円 10">
            <a:extLst>
              <a:ext uri="{FF2B5EF4-FFF2-40B4-BE49-F238E27FC236}">
                <a16:creationId xmlns:a16="http://schemas.microsoft.com/office/drawing/2014/main" id="{7773945D-4926-F24F-B52C-9A5E2903FDAF}"/>
              </a:ext>
            </a:extLst>
          </p:cNvPr>
          <p:cNvSpPr/>
          <p:nvPr/>
        </p:nvSpPr>
        <p:spPr>
          <a:xfrm>
            <a:off x="416951" y="618938"/>
            <a:ext cx="306590" cy="306590"/>
          </a:xfrm>
          <a:prstGeom prst="ellipse">
            <a:avLst/>
          </a:prstGeom>
          <a:solidFill>
            <a:srgbClr val="21B0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スライド番号プレースホルダー 6">
            <a:extLst>
              <a:ext uri="{FF2B5EF4-FFF2-40B4-BE49-F238E27FC236}">
                <a16:creationId xmlns:a16="http://schemas.microsoft.com/office/drawing/2014/main" id="{605C4472-1C89-3842-95A0-CAACE8D8E1A0}"/>
              </a:ext>
            </a:extLst>
          </p:cNvPr>
          <p:cNvSpPr txBox="1">
            <a:spLocks/>
          </p:cNvSpPr>
          <p:nvPr/>
        </p:nvSpPr>
        <p:spPr>
          <a:xfrm>
            <a:off x="11095454" y="6418049"/>
            <a:ext cx="941619"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600" kern="1200">
                <a:solidFill>
                  <a:schemeClr val="accent5"/>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dirty="0"/>
              <a:t>1/15</a:t>
            </a:r>
            <a:endParaRPr lang="ja-JP" altLang="en-US" dirty="0"/>
          </a:p>
        </p:txBody>
      </p:sp>
      <p:sp>
        <p:nvSpPr>
          <p:cNvPr id="14" name="タイトル 1">
            <a:extLst>
              <a:ext uri="{FF2B5EF4-FFF2-40B4-BE49-F238E27FC236}">
                <a16:creationId xmlns:a16="http://schemas.microsoft.com/office/drawing/2014/main" id="{BA998177-59AD-9B40-B8C2-FB6F172175D8}"/>
              </a:ext>
            </a:extLst>
          </p:cNvPr>
          <p:cNvSpPr txBox="1">
            <a:spLocks/>
          </p:cNvSpPr>
          <p:nvPr/>
        </p:nvSpPr>
        <p:spPr>
          <a:xfrm>
            <a:off x="5809128" y="1725658"/>
            <a:ext cx="6382871" cy="1328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ts val="8000"/>
              </a:lnSpc>
            </a:pPr>
            <a:r>
              <a:rPr lang="ja-JP" altLang="en-US" sz="4800" b="1">
                <a:latin typeface="メイリオ" panose="020B0604030504040204" pitchFamily="50" charset="-128"/>
                <a:ea typeface="メイリオ" panose="020B0604030504040204" pitchFamily="50" charset="-128"/>
              </a:rPr>
              <a:t>物質の構成</a:t>
            </a:r>
            <a:endParaRPr lang="ja-JP" altLang="en-US" sz="4800" b="1" dirty="0">
              <a:latin typeface="メイリオ" panose="020B0604030504040204" pitchFamily="50" charset="-128"/>
              <a:ea typeface="メイリオ" panose="020B0604030504040204" pitchFamily="50" charset="-128"/>
            </a:endParaRPr>
          </a:p>
        </p:txBody>
      </p:sp>
      <p:sp>
        <p:nvSpPr>
          <p:cNvPr id="15" name="正方形/長方形 14">
            <a:extLst>
              <a:ext uri="{FF2B5EF4-FFF2-40B4-BE49-F238E27FC236}">
                <a16:creationId xmlns:a16="http://schemas.microsoft.com/office/drawing/2014/main" id="{1D4841F5-AD49-9242-BE79-117D5F6ACD8E}"/>
              </a:ext>
            </a:extLst>
          </p:cNvPr>
          <p:cNvSpPr/>
          <p:nvPr/>
        </p:nvSpPr>
        <p:spPr>
          <a:xfrm>
            <a:off x="3113880" y="2017715"/>
            <a:ext cx="2492819" cy="770600"/>
          </a:xfrm>
          <a:prstGeom prst="rect">
            <a:avLst/>
          </a:prstGeom>
          <a:solidFill>
            <a:srgbClr val="21B0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タイトル 1">
            <a:extLst>
              <a:ext uri="{FF2B5EF4-FFF2-40B4-BE49-F238E27FC236}">
                <a16:creationId xmlns:a16="http://schemas.microsoft.com/office/drawing/2014/main" id="{9FF38F1C-C2E9-1645-8C93-E92C1559D969}"/>
              </a:ext>
            </a:extLst>
          </p:cNvPr>
          <p:cNvSpPr txBox="1">
            <a:spLocks/>
          </p:cNvSpPr>
          <p:nvPr/>
        </p:nvSpPr>
        <p:spPr>
          <a:xfrm>
            <a:off x="3113879" y="1713348"/>
            <a:ext cx="2492819" cy="132889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8000"/>
              </a:lnSpc>
            </a:pPr>
            <a:r>
              <a:rPr lang="ja-JP" altLang="en-US" sz="4800" dirty="0">
                <a:solidFill>
                  <a:schemeClr val="bg1"/>
                </a:solidFill>
                <a:latin typeface="メイリオ" panose="020B0604030504040204" pitchFamily="50" charset="-128"/>
                <a:ea typeface="メイリオ" panose="020B0604030504040204" pitchFamily="50" charset="-128"/>
              </a:rPr>
              <a:t>第</a:t>
            </a:r>
            <a:r>
              <a:rPr lang="en-US" altLang="ja-JP" sz="4800" dirty="0">
                <a:solidFill>
                  <a:schemeClr val="bg1"/>
                </a:solidFill>
                <a:latin typeface="メイリオ" panose="020B0604030504040204" pitchFamily="50" charset="-128"/>
                <a:ea typeface="メイリオ" panose="020B0604030504040204" pitchFamily="50" charset="-128"/>
              </a:rPr>
              <a:t>1</a:t>
            </a:r>
            <a:r>
              <a:rPr lang="ja-JP" altLang="en-US" sz="4800" dirty="0">
                <a:solidFill>
                  <a:schemeClr val="bg1"/>
                </a:solidFill>
                <a:latin typeface="メイリオ" panose="020B0604030504040204" pitchFamily="50" charset="-128"/>
                <a:ea typeface="メイリオ" panose="020B0604030504040204" pitchFamily="50" charset="-128"/>
              </a:rPr>
              <a:t>部</a:t>
            </a:r>
            <a:endParaRPr lang="ja-JP" altLang="en-US" sz="48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961520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
          <p:cNvSpPr txBox="1">
            <a:spLocks/>
          </p:cNvSpPr>
          <p:nvPr/>
        </p:nvSpPr>
        <p:spPr>
          <a:xfrm>
            <a:off x="0" y="0"/>
            <a:ext cx="6026727" cy="5660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2000" dirty="0">
              <a:latin typeface="+mn-ea"/>
              <a:ea typeface="+mn-ea"/>
            </a:endParaRPr>
          </a:p>
        </p:txBody>
      </p:sp>
      <p:sp>
        <p:nvSpPr>
          <p:cNvPr id="22" name="タイトル 1">
            <a:extLst>
              <a:ext uri="{FF2B5EF4-FFF2-40B4-BE49-F238E27FC236}">
                <a16:creationId xmlns:a16="http://schemas.microsoft.com/office/drawing/2014/main" id="{C0FA5EB3-3EF3-4D95-A310-51F2B49360EC}"/>
              </a:ext>
            </a:extLst>
          </p:cNvPr>
          <p:cNvSpPr txBox="1">
            <a:spLocks/>
          </p:cNvSpPr>
          <p:nvPr/>
        </p:nvSpPr>
        <p:spPr>
          <a:xfrm>
            <a:off x="1775505" y="434961"/>
            <a:ext cx="9319949" cy="821619"/>
          </a:xfrm>
          <a:prstGeom prst="rect">
            <a:avLst/>
          </a:prstGeom>
          <a:solidFill>
            <a:srgbClr val="CA5E8F"/>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600" b="1" dirty="0">
                <a:solidFill>
                  <a:schemeClr val="bg1"/>
                </a:solidFill>
                <a:latin typeface="+mn-ea"/>
                <a:ea typeface="+mn-ea"/>
              </a:rPr>
              <a:t>物質の分離</a:t>
            </a:r>
          </a:p>
        </p:txBody>
      </p:sp>
      <p:sp>
        <p:nvSpPr>
          <p:cNvPr id="11" name="フッター プレースホルダー 2">
            <a:extLst>
              <a:ext uri="{FF2B5EF4-FFF2-40B4-BE49-F238E27FC236}">
                <a16:creationId xmlns:a16="http://schemas.microsoft.com/office/drawing/2014/main" id="{1F61AC96-CA4F-457D-8C63-A9CEEC6158F1}"/>
              </a:ext>
            </a:extLst>
          </p:cNvPr>
          <p:cNvSpPr>
            <a:spLocks noGrp="1"/>
          </p:cNvSpPr>
          <p:nvPr>
            <p:ph type="ftr" sz="quarter" idx="11"/>
          </p:nvPr>
        </p:nvSpPr>
        <p:spPr>
          <a:xfrm>
            <a:off x="4038600" y="6476418"/>
            <a:ext cx="4114800" cy="365125"/>
          </a:xfrm>
        </p:spPr>
        <p:txBody>
          <a:bodyPr/>
          <a:lstStyle/>
          <a:p>
            <a:r>
              <a:rPr kumimoji="1" lang="en-US" altLang="ja-JP" dirty="0"/>
              <a:t>© 2026  KEIRINKAN  ALL Rights Reserved.</a:t>
            </a:r>
            <a:endParaRPr kumimoji="1" lang="ja-JP" altLang="en-US" dirty="0"/>
          </a:p>
        </p:txBody>
      </p:sp>
      <p:cxnSp>
        <p:nvCxnSpPr>
          <p:cNvPr id="13" name="直線コネクタ 12">
            <a:extLst>
              <a:ext uri="{FF2B5EF4-FFF2-40B4-BE49-F238E27FC236}">
                <a16:creationId xmlns:a16="http://schemas.microsoft.com/office/drawing/2014/main" id="{BA58A96E-BD9C-476E-A05A-762FCD625276}"/>
              </a:ext>
            </a:extLst>
          </p:cNvPr>
          <p:cNvCxnSpPr>
            <a:cxnSpLocks/>
          </p:cNvCxnSpPr>
          <p:nvPr/>
        </p:nvCxnSpPr>
        <p:spPr>
          <a:xfrm>
            <a:off x="421826" y="6423038"/>
            <a:ext cx="11209801" cy="0"/>
          </a:xfrm>
          <a:prstGeom prst="line">
            <a:avLst/>
          </a:prstGeom>
          <a:ln w="28575">
            <a:solidFill>
              <a:srgbClr val="3497D2"/>
            </a:solidFill>
          </a:ln>
        </p:spPr>
        <p:style>
          <a:lnRef idx="1">
            <a:schemeClr val="accent1"/>
          </a:lnRef>
          <a:fillRef idx="0">
            <a:schemeClr val="accent1"/>
          </a:fillRef>
          <a:effectRef idx="0">
            <a:schemeClr val="accent1"/>
          </a:effectRef>
          <a:fontRef idx="minor">
            <a:schemeClr val="tx1"/>
          </a:fontRef>
        </p:style>
      </p:cxnSp>
      <p:sp>
        <p:nvSpPr>
          <p:cNvPr id="14" name="タイトル 1">
            <a:extLst>
              <a:ext uri="{FF2B5EF4-FFF2-40B4-BE49-F238E27FC236}">
                <a16:creationId xmlns:a16="http://schemas.microsoft.com/office/drawing/2014/main" id="{3CB0F283-74D2-44B8-966F-6B36ADCFD882}"/>
              </a:ext>
            </a:extLst>
          </p:cNvPr>
          <p:cNvSpPr txBox="1">
            <a:spLocks/>
          </p:cNvSpPr>
          <p:nvPr/>
        </p:nvSpPr>
        <p:spPr>
          <a:xfrm>
            <a:off x="692686" y="434961"/>
            <a:ext cx="932741" cy="821619"/>
          </a:xfrm>
          <a:prstGeom prst="rect">
            <a:avLst/>
          </a:prstGeom>
          <a:solidFill>
            <a:srgbClr val="595757"/>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en-US" altLang="ja-JP" sz="3600" b="1" dirty="0">
                <a:solidFill>
                  <a:schemeClr val="bg1"/>
                </a:solidFill>
                <a:latin typeface="+mn-ea"/>
                <a:ea typeface="+mn-ea"/>
              </a:rPr>
              <a:t>2</a:t>
            </a:r>
            <a:endParaRPr lang="ja-JP" altLang="en-US" sz="3600" b="1" dirty="0">
              <a:solidFill>
                <a:schemeClr val="bg1"/>
              </a:solidFill>
              <a:latin typeface="+mn-ea"/>
              <a:ea typeface="+mn-ea"/>
            </a:endParaRPr>
          </a:p>
        </p:txBody>
      </p:sp>
      <p:pic>
        <p:nvPicPr>
          <p:cNvPr id="5" name="図 4">
            <a:extLst>
              <a:ext uri="{FF2B5EF4-FFF2-40B4-BE49-F238E27FC236}">
                <a16:creationId xmlns:a16="http://schemas.microsoft.com/office/drawing/2014/main" id="{AC08A513-8C1D-496E-970C-DE68ABAEF579}"/>
              </a:ext>
            </a:extLst>
          </p:cNvPr>
          <p:cNvPicPr>
            <a:picLocks noChangeAspect="1"/>
          </p:cNvPicPr>
          <p:nvPr/>
        </p:nvPicPr>
        <p:blipFill>
          <a:blip r:embed="rId3"/>
          <a:stretch>
            <a:fillRect/>
          </a:stretch>
        </p:blipFill>
        <p:spPr>
          <a:xfrm>
            <a:off x="880836" y="1647687"/>
            <a:ext cx="1380952" cy="361905"/>
          </a:xfrm>
          <a:prstGeom prst="rect">
            <a:avLst/>
          </a:prstGeom>
        </p:spPr>
      </p:pic>
      <p:sp>
        <p:nvSpPr>
          <p:cNvPr id="3" name="正方形/長方形 2">
            <a:extLst>
              <a:ext uri="{FF2B5EF4-FFF2-40B4-BE49-F238E27FC236}">
                <a16:creationId xmlns:a16="http://schemas.microsoft.com/office/drawing/2014/main" id="{48569EFC-7D20-411A-AF74-F38DD072DAD6}"/>
              </a:ext>
            </a:extLst>
          </p:cNvPr>
          <p:cNvSpPr/>
          <p:nvPr/>
        </p:nvSpPr>
        <p:spPr>
          <a:xfrm>
            <a:off x="899886" y="1642699"/>
            <a:ext cx="9579428" cy="4496830"/>
          </a:xfrm>
          <a:prstGeom prst="rect">
            <a:avLst/>
          </a:prstGeom>
          <a:noFill/>
          <a:ln w="28575">
            <a:solidFill>
              <a:srgbClr val="72717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pic>
        <p:nvPicPr>
          <p:cNvPr id="4" name="図 3">
            <a:extLst>
              <a:ext uri="{FF2B5EF4-FFF2-40B4-BE49-F238E27FC236}">
                <a16:creationId xmlns:a16="http://schemas.microsoft.com/office/drawing/2014/main" id="{7F1B3CD6-17B8-4907-A16C-4640341B37EA}"/>
              </a:ext>
            </a:extLst>
          </p:cNvPr>
          <p:cNvPicPr>
            <a:picLocks noChangeAspect="1"/>
          </p:cNvPicPr>
          <p:nvPr/>
        </p:nvPicPr>
        <p:blipFill>
          <a:blip r:embed="rId4"/>
          <a:stretch>
            <a:fillRect/>
          </a:stretch>
        </p:blipFill>
        <p:spPr>
          <a:xfrm>
            <a:off x="5377107" y="1662672"/>
            <a:ext cx="3914286" cy="4361905"/>
          </a:xfrm>
          <a:prstGeom prst="rect">
            <a:avLst/>
          </a:prstGeom>
        </p:spPr>
      </p:pic>
      <p:sp>
        <p:nvSpPr>
          <p:cNvPr id="15" name="テキスト ボックス 14">
            <a:extLst>
              <a:ext uri="{FF2B5EF4-FFF2-40B4-BE49-F238E27FC236}">
                <a16:creationId xmlns:a16="http://schemas.microsoft.com/office/drawing/2014/main" id="{ACBC22FC-2104-49A4-B03D-F6DC4B76C6BD}"/>
              </a:ext>
            </a:extLst>
          </p:cNvPr>
          <p:cNvSpPr txBox="1"/>
          <p:nvPr/>
        </p:nvSpPr>
        <p:spPr>
          <a:xfrm>
            <a:off x="742667" y="2293101"/>
            <a:ext cx="4791659" cy="1891095"/>
          </a:xfrm>
          <a:prstGeom prst="rect">
            <a:avLst/>
          </a:prstGeom>
          <a:noFill/>
        </p:spPr>
        <p:txBody>
          <a:bodyPr wrap="square" rtlCol="0">
            <a:spAutoFit/>
          </a:bodyPr>
          <a:lstStyle/>
          <a:p>
            <a:pPr marL="449263" indent="-449263">
              <a:lnSpc>
                <a:spcPts val="3500"/>
              </a:lnSpc>
              <a:spcBef>
                <a:spcPts val="1200"/>
              </a:spcBef>
            </a:pPr>
            <a:r>
              <a:rPr lang="ja-JP" altLang="en-US" sz="3200" kern="100" dirty="0">
                <a:latin typeface="+mn-ea"/>
                <a:cs typeface="Times New Roman" panose="02020603050405020304" pitchFamily="18" charset="0"/>
              </a:rPr>
              <a:t>　ろ過をするとき，</a:t>
            </a:r>
            <a:r>
              <a:rPr lang="ja-JP" altLang="en-US" sz="3200" kern="100" dirty="0" err="1">
                <a:latin typeface="+mn-ea"/>
                <a:cs typeface="Times New Roman" panose="02020603050405020304" pitchFamily="18" charset="0"/>
              </a:rPr>
              <a:t>ろう</a:t>
            </a:r>
            <a:r>
              <a:rPr lang="ja-JP" altLang="en-US" sz="3200" kern="100" dirty="0">
                <a:latin typeface="+mn-ea"/>
                <a:cs typeface="Times New Roman" panose="02020603050405020304" pitchFamily="18" charset="0"/>
              </a:rPr>
              <a:t>との先端のビーカーへのあて方を図にかき込もう。</a:t>
            </a:r>
          </a:p>
        </p:txBody>
      </p:sp>
      <p:sp>
        <p:nvSpPr>
          <p:cNvPr id="18" name="正方形/長方形 17">
            <a:extLst>
              <a:ext uri="{FF2B5EF4-FFF2-40B4-BE49-F238E27FC236}">
                <a16:creationId xmlns:a16="http://schemas.microsoft.com/office/drawing/2014/main" id="{FC349457-C169-4AA1-A83E-7D494F05244D}"/>
              </a:ext>
            </a:extLst>
          </p:cNvPr>
          <p:cNvSpPr/>
          <p:nvPr/>
        </p:nvSpPr>
        <p:spPr>
          <a:xfrm>
            <a:off x="7697365" y="4322075"/>
            <a:ext cx="1458659" cy="123982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44655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
          <p:cNvSpPr txBox="1">
            <a:spLocks/>
          </p:cNvSpPr>
          <p:nvPr/>
        </p:nvSpPr>
        <p:spPr>
          <a:xfrm>
            <a:off x="0" y="0"/>
            <a:ext cx="6026727" cy="5660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2000" dirty="0">
              <a:latin typeface="+mn-ea"/>
              <a:ea typeface="+mn-ea"/>
            </a:endParaRPr>
          </a:p>
        </p:txBody>
      </p:sp>
      <p:sp>
        <p:nvSpPr>
          <p:cNvPr id="22" name="タイトル 1">
            <a:extLst>
              <a:ext uri="{FF2B5EF4-FFF2-40B4-BE49-F238E27FC236}">
                <a16:creationId xmlns:a16="http://schemas.microsoft.com/office/drawing/2014/main" id="{C0FA5EB3-3EF3-4D95-A310-51F2B49360EC}"/>
              </a:ext>
            </a:extLst>
          </p:cNvPr>
          <p:cNvSpPr txBox="1">
            <a:spLocks/>
          </p:cNvSpPr>
          <p:nvPr/>
        </p:nvSpPr>
        <p:spPr>
          <a:xfrm>
            <a:off x="1775505" y="434961"/>
            <a:ext cx="9319949" cy="821619"/>
          </a:xfrm>
          <a:prstGeom prst="rect">
            <a:avLst/>
          </a:prstGeom>
          <a:solidFill>
            <a:srgbClr val="CA5E8F"/>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600" b="1" dirty="0">
                <a:solidFill>
                  <a:schemeClr val="bg1"/>
                </a:solidFill>
                <a:latin typeface="+mn-ea"/>
                <a:ea typeface="+mn-ea"/>
              </a:rPr>
              <a:t>物質の分離</a:t>
            </a:r>
          </a:p>
        </p:txBody>
      </p:sp>
      <p:sp>
        <p:nvSpPr>
          <p:cNvPr id="11" name="フッター プレースホルダー 2">
            <a:extLst>
              <a:ext uri="{FF2B5EF4-FFF2-40B4-BE49-F238E27FC236}">
                <a16:creationId xmlns:a16="http://schemas.microsoft.com/office/drawing/2014/main" id="{1F61AC96-CA4F-457D-8C63-A9CEEC6158F1}"/>
              </a:ext>
            </a:extLst>
          </p:cNvPr>
          <p:cNvSpPr>
            <a:spLocks noGrp="1"/>
          </p:cNvSpPr>
          <p:nvPr>
            <p:ph type="ftr" sz="quarter" idx="11"/>
          </p:nvPr>
        </p:nvSpPr>
        <p:spPr>
          <a:xfrm>
            <a:off x="4038600" y="6476418"/>
            <a:ext cx="4114800" cy="365125"/>
          </a:xfrm>
        </p:spPr>
        <p:txBody>
          <a:bodyPr/>
          <a:lstStyle/>
          <a:p>
            <a:r>
              <a:rPr kumimoji="1" lang="en-US" altLang="ja-JP" dirty="0"/>
              <a:t>© 2026  KEIRINKAN  ALL Rights Reserved.</a:t>
            </a:r>
            <a:endParaRPr kumimoji="1" lang="ja-JP" altLang="en-US" dirty="0"/>
          </a:p>
        </p:txBody>
      </p:sp>
      <p:cxnSp>
        <p:nvCxnSpPr>
          <p:cNvPr id="13" name="直線コネクタ 12">
            <a:extLst>
              <a:ext uri="{FF2B5EF4-FFF2-40B4-BE49-F238E27FC236}">
                <a16:creationId xmlns:a16="http://schemas.microsoft.com/office/drawing/2014/main" id="{BA58A96E-BD9C-476E-A05A-762FCD625276}"/>
              </a:ext>
            </a:extLst>
          </p:cNvPr>
          <p:cNvCxnSpPr>
            <a:cxnSpLocks/>
          </p:cNvCxnSpPr>
          <p:nvPr/>
        </p:nvCxnSpPr>
        <p:spPr>
          <a:xfrm>
            <a:off x="421826" y="6423038"/>
            <a:ext cx="11209801" cy="0"/>
          </a:xfrm>
          <a:prstGeom prst="line">
            <a:avLst/>
          </a:prstGeom>
          <a:ln w="28575">
            <a:solidFill>
              <a:srgbClr val="3497D2"/>
            </a:solidFill>
          </a:ln>
        </p:spPr>
        <p:style>
          <a:lnRef idx="1">
            <a:schemeClr val="accent1"/>
          </a:lnRef>
          <a:fillRef idx="0">
            <a:schemeClr val="accent1"/>
          </a:fillRef>
          <a:effectRef idx="0">
            <a:schemeClr val="accent1"/>
          </a:effectRef>
          <a:fontRef idx="minor">
            <a:schemeClr val="tx1"/>
          </a:fontRef>
        </p:style>
      </p:cxnSp>
      <p:sp>
        <p:nvSpPr>
          <p:cNvPr id="14" name="タイトル 1">
            <a:extLst>
              <a:ext uri="{FF2B5EF4-FFF2-40B4-BE49-F238E27FC236}">
                <a16:creationId xmlns:a16="http://schemas.microsoft.com/office/drawing/2014/main" id="{3CB0F283-74D2-44B8-966F-6B36ADCFD882}"/>
              </a:ext>
            </a:extLst>
          </p:cNvPr>
          <p:cNvSpPr txBox="1">
            <a:spLocks/>
          </p:cNvSpPr>
          <p:nvPr/>
        </p:nvSpPr>
        <p:spPr>
          <a:xfrm>
            <a:off x="692686" y="434961"/>
            <a:ext cx="932741" cy="821619"/>
          </a:xfrm>
          <a:prstGeom prst="rect">
            <a:avLst/>
          </a:prstGeom>
          <a:solidFill>
            <a:srgbClr val="595757"/>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en-US" altLang="ja-JP" sz="3600" b="1" dirty="0">
                <a:solidFill>
                  <a:schemeClr val="bg1"/>
                </a:solidFill>
                <a:latin typeface="+mn-ea"/>
                <a:ea typeface="+mn-ea"/>
              </a:rPr>
              <a:t>2</a:t>
            </a:r>
            <a:endParaRPr lang="ja-JP" altLang="en-US" sz="3600" b="1" dirty="0">
              <a:solidFill>
                <a:schemeClr val="bg1"/>
              </a:solidFill>
              <a:latin typeface="+mn-ea"/>
              <a:ea typeface="+mn-ea"/>
            </a:endParaRPr>
          </a:p>
        </p:txBody>
      </p:sp>
      <p:sp>
        <p:nvSpPr>
          <p:cNvPr id="15" name="テキスト ボックス 14">
            <a:extLst>
              <a:ext uri="{FF2B5EF4-FFF2-40B4-BE49-F238E27FC236}">
                <a16:creationId xmlns:a16="http://schemas.microsoft.com/office/drawing/2014/main" id="{ACBC22FC-2104-49A4-B03D-F6DC4B76C6BD}"/>
              </a:ext>
            </a:extLst>
          </p:cNvPr>
          <p:cNvSpPr txBox="1"/>
          <p:nvPr/>
        </p:nvSpPr>
        <p:spPr>
          <a:xfrm>
            <a:off x="641373" y="2768539"/>
            <a:ext cx="10515883" cy="2239267"/>
          </a:xfrm>
          <a:prstGeom prst="rect">
            <a:avLst/>
          </a:prstGeom>
          <a:noFill/>
        </p:spPr>
        <p:txBody>
          <a:bodyPr wrap="square" rtlCol="0">
            <a:spAutoFit/>
          </a:bodyPr>
          <a:lstStyle/>
          <a:p>
            <a:pPr marL="449263" indent="-449263">
              <a:lnSpc>
                <a:spcPct val="150000"/>
              </a:lnSpc>
              <a:spcBef>
                <a:spcPts val="1200"/>
              </a:spcBef>
            </a:pPr>
            <a:r>
              <a:rPr lang="ja-JP" altLang="en-US" sz="3200" kern="100" dirty="0">
                <a:latin typeface="+mn-ea"/>
                <a:cs typeface="Times New Roman" panose="02020603050405020304" pitchFamily="18" charset="0"/>
              </a:rPr>
              <a:t>　香水などに使われる天然香料は，植物や動物のもつ香りの成分を水や有機溶媒などで抽出して取り出している。</a:t>
            </a:r>
          </a:p>
        </p:txBody>
      </p:sp>
      <p:pic>
        <p:nvPicPr>
          <p:cNvPr id="2" name="図 1">
            <a:extLst>
              <a:ext uri="{FF2B5EF4-FFF2-40B4-BE49-F238E27FC236}">
                <a16:creationId xmlns:a16="http://schemas.microsoft.com/office/drawing/2014/main" id="{2C06764D-4908-4114-B3D6-843BDD2DBC07}"/>
              </a:ext>
            </a:extLst>
          </p:cNvPr>
          <p:cNvPicPr>
            <a:picLocks noChangeAspect="1"/>
          </p:cNvPicPr>
          <p:nvPr/>
        </p:nvPicPr>
        <p:blipFill>
          <a:blip r:embed="rId3"/>
          <a:stretch>
            <a:fillRect/>
          </a:stretch>
        </p:blipFill>
        <p:spPr>
          <a:xfrm>
            <a:off x="838058" y="1931877"/>
            <a:ext cx="2314286" cy="590476"/>
          </a:xfrm>
          <a:prstGeom prst="rect">
            <a:avLst/>
          </a:prstGeom>
        </p:spPr>
      </p:pic>
    </p:spTree>
    <p:extLst>
      <p:ext uri="{BB962C8B-B14F-4D97-AF65-F5344CB8AC3E}">
        <p14:creationId xmlns:p14="http://schemas.microsoft.com/office/powerpoint/2010/main" val="1184680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
          <p:cNvSpPr txBox="1">
            <a:spLocks/>
          </p:cNvSpPr>
          <p:nvPr/>
        </p:nvSpPr>
        <p:spPr>
          <a:xfrm>
            <a:off x="0" y="0"/>
            <a:ext cx="6026727" cy="5660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2000" dirty="0">
              <a:latin typeface="+mn-ea"/>
              <a:ea typeface="+mn-ea"/>
            </a:endParaRPr>
          </a:p>
        </p:txBody>
      </p:sp>
      <p:sp>
        <p:nvSpPr>
          <p:cNvPr id="22" name="タイトル 1">
            <a:extLst>
              <a:ext uri="{FF2B5EF4-FFF2-40B4-BE49-F238E27FC236}">
                <a16:creationId xmlns:a16="http://schemas.microsoft.com/office/drawing/2014/main" id="{C0FA5EB3-3EF3-4D95-A310-51F2B49360EC}"/>
              </a:ext>
            </a:extLst>
          </p:cNvPr>
          <p:cNvSpPr txBox="1">
            <a:spLocks/>
          </p:cNvSpPr>
          <p:nvPr/>
        </p:nvSpPr>
        <p:spPr>
          <a:xfrm>
            <a:off x="1775505" y="434961"/>
            <a:ext cx="9319949" cy="821619"/>
          </a:xfrm>
          <a:prstGeom prst="rect">
            <a:avLst/>
          </a:prstGeom>
          <a:solidFill>
            <a:srgbClr val="CA5E8F"/>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600" b="1" dirty="0">
                <a:solidFill>
                  <a:schemeClr val="bg1"/>
                </a:solidFill>
                <a:latin typeface="+mn-ea"/>
                <a:ea typeface="+mn-ea"/>
              </a:rPr>
              <a:t>物質の分離</a:t>
            </a:r>
          </a:p>
        </p:txBody>
      </p:sp>
      <p:sp>
        <p:nvSpPr>
          <p:cNvPr id="11" name="フッター プレースホルダー 2">
            <a:extLst>
              <a:ext uri="{FF2B5EF4-FFF2-40B4-BE49-F238E27FC236}">
                <a16:creationId xmlns:a16="http://schemas.microsoft.com/office/drawing/2014/main" id="{1F61AC96-CA4F-457D-8C63-A9CEEC6158F1}"/>
              </a:ext>
            </a:extLst>
          </p:cNvPr>
          <p:cNvSpPr>
            <a:spLocks noGrp="1"/>
          </p:cNvSpPr>
          <p:nvPr>
            <p:ph type="ftr" sz="quarter" idx="11"/>
          </p:nvPr>
        </p:nvSpPr>
        <p:spPr>
          <a:xfrm>
            <a:off x="4038600" y="6476418"/>
            <a:ext cx="4114800" cy="365125"/>
          </a:xfrm>
        </p:spPr>
        <p:txBody>
          <a:bodyPr/>
          <a:lstStyle/>
          <a:p>
            <a:r>
              <a:rPr kumimoji="1" lang="en-US" altLang="ja-JP" dirty="0"/>
              <a:t>© 2026  KEIRINKAN  ALL Rights Reserved.</a:t>
            </a:r>
            <a:endParaRPr kumimoji="1" lang="ja-JP" altLang="en-US" dirty="0"/>
          </a:p>
        </p:txBody>
      </p:sp>
      <p:cxnSp>
        <p:nvCxnSpPr>
          <p:cNvPr id="13" name="直線コネクタ 12">
            <a:extLst>
              <a:ext uri="{FF2B5EF4-FFF2-40B4-BE49-F238E27FC236}">
                <a16:creationId xmlns:a16="http://schemas.microsoft.com/office/drawing/2014/main" id="{BA58A96E-BD9C-476E-A05A-762FCD625276}"/>
              </a:ext>
            </a:extLst>
          </p:cNvPr>
          <p:cNvCxnSpPr>
            <a:cxnSpLocks/>
          </p:cNvCxnSpPr>
          <p:nvPr/>
        </p:nvCxnSpPr>
        <p:spPr>
          <a:xfrm>
            <a:off x="421826" y="6423038"/>
            <a:ext cx="11209801" cy="0"/>
          </a:xfrm>
          <a:prstGeom prst="line">
            <a:avLst/>
          </a:prstGeom>
          <a:ln w="28575">
            <a:solidFill>
              <a:srgbClr val="3497D2"/>
            </a:solidFill>
          </a:ln>
        </p:spPr>
        <p:style>
          <a:lnRef idx="1">
            <a:schemeClr val="accent1"/>
          </a:lnRef>
          <a:fillRef idx="0">
            <a:schemeClr val="accent1"/>
          </a:fillRef>
          <a:effectRef idx="0">
            <a:schemeClr val="accent1"/>
          </a:effectRef>
          <a:fontRef idx="minor">
            <a:schemeClr val="tx1"/>
          </a:fontRef>
        </p:style>
      </p:cxnSp>
      <p:sp>
        <p:nvSpPr>
          <p:cNvPr id="14" name="タイトル 1">
            <a:extLst>
              <a:ext uri="{FF2B5EF4-FFF2-40B4-BE49-F238E27FC236}">
                <a16:creationId xmlns:a16="http://schemas.microsoft.com/office/drawing/2014/main" id="{3CB0F283-74D2-44B8-966F-6B36ADCFD882}"/>
              </a:ext>
            </a:extLst>
          </p:cNvPr>
          <p:cNvSpPr txBox="1">
            <a:spLocks/>
          </p:cNvSpPr>
          <p:nvPr/>
        </p:nvSpPr>
        <p:spPr>
          <a:xfrm>
            <a:off x="692686" y="434961"/>
            <a:ext cx="932741" cy="821619"/>
          </a:xfrm>
          <a:prstGeom prst="rect">
            <a:avLst/>
          </a:prstGeom>
          <a:solidFill>
            <a:srgbClr val="595757"/>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en-US" altLang="ja-JP" sz="3600" b="1" dirty="0">
                <a:solidFill>
                  <a:schemeClr val="bg1"/>
                </a:solidFill>
                <a:latin typeface="+mn-ea"/>
                <a:ea typeface="+mn-ea"/>
              </a:rPr>
              <a:t>2</a:t>
            </a:r>
            <a:endParaRPr lang="ja-JP" altLang="en-US" sz="3600" b="1" dirty="0">
              <a:solidFill>
                <a:schemeClr val="bg1"/>
              </a:solidFill>
              <a:latin typeface="+mn-ea"/>
              <a:ea typeface="+mn-ea"/>
            </a:endParaRPr>
          </a:p>
        </p:txBody>
      </p:sp>
      <p:sp>
        <p:nvSpPr>
          <p:cNvPr id="15" name="テキスト ボックス 14">
            <a:extLst>
              <a:ext uri="{FF2B5EF4-FFF2-40B4-BE49-F238E27FC236}">
                <a16:creationId xmlns:a16="http://schemas.microsoft.com/office/drawing/2014/main" id="{ACBC22FC-2104-49A4-B03D-F6DC4B76C6BD}"/>
              </a:ext>
            </a:extLst>
          </p:cNvPr>
          <p:cNvSpPr txBox="1"/>
          <p:nvPr/>
        </p:nvSpPr>
        <p:spPr>
          <a:xfrm>
            <a:off x="579571" y="1390965"/>
            <a:ext cx="10515883" cy="4462760"/>
          </a:xfrm>
          <a:prstGeom prst="rect">
            <a:avLst/>
          </a:prstGeom>
          <a:noFill/>
        </p:spPr>
        <p:txBody>
          <a:bodyPr wrap="square" rtlCol="0">
            <a:spAutoFit/>
          </a:bodyPr>
          <a:lstStyle/>
          <a:p>
            <a:pPr marL="449263" indent="-449263">
              <a:spcBef>
                <a:spcPts val="1200"/>
              </a:spcBef>
            </a:pPr>
            <a:r>
              <a:rPr lang="ja-JP" altLang="en-US" sz="3200" kern="100" dirty="0">
                <a:latin typeface="+mn-ea"/>
                <a:cs typeface="Times New Roman" panose="02020603050405020304" pitchFamily="18" charset="0"/>
              </a:rPr>
              <a:t>⑤ </a:t>
            </a:r>
            <a:r>
              <a:rPr lang="ja-JP" altLang="en-US" sz="3200" b="1" kern="100" dirty="0">
                <a:latin typeface="+mn-ea"/>
                <a:cs typeface="Times New Roman" panose="02020603050405020304" pitchFamily="18" charset="0"/>
              </a:rPr>
              <a:t>塩化ナトリウム水溶液の蒸留の操作</a:t>
            </a:r>
          </a:p>
          <a:p>
            <a:pPr marL="449263" indent="-449263">
              <a:spcBef>
                <a:spcPts val="1200"/>
              </a:spcBef>
            </a:pPr>
            <a:r>
              <a:rPr lang="ja-JP" altLang="en-US" sz="3200" kern="100" dirty="0">
                <a:latin typeface="+mn-ea"/>
                <a:cs typeface="Times New Roman" panose="02020603050405020304" pitchFamily="18" charset="0"/>
              </a:rPr>
              <a:t>　　</a:t>
            </a:r>
            <a:r>
              <a:rPr lang="ja-JP" altLang="en-US" sz="3200" b="1" kern="100" dirty="0">
                <a:latin typeface="+mn-ea"/>
                <a:cs typeface="Times New Roman" panose="02020603050405020304" pitchFamily="18" charset="0"/>
              </a:rPr>
              <a:t>枝付きフラスコ</a:t>
            </a:r>
            <a:r>
              <a:rPr lang="ja-JP" altLang="en-US" sz="3200" kern="100" dirty="0">
                <a:latin typeface="+mn-ea"/>
                <a:cs typeface="Times New Roman" panose="02020603050405020304" pitchFamily="18" charset="0"/>
              </a:rPr>
              <a:t>　液量はフラスコの</a:t>
            </a:r>
            <a:r>
              <a:rPr lang="en-US" altLang="ja-JP" sz="3200" kern="100" dirty="0">
                <a:solidFill>
                  <a:srgbClr val="AA7B90"/>
                </a:solidFill>
                <a:latin typeface="+mn-ea"/>
                <a:cs typeface="Times New Roman" panose="02020603050405020304" pitchFamily="18" charset="0"/>
              </a:rPr>
              <a:t>[</a:t>
            </a:r>
            <a:r>
              <a:rPr lang="en-US" altLang="ja-JP" sz="3200" kern="100" dirty="0">
                <a:latin typeface="+mn-ea"/>
                <a:cs typeface="Times New Roman" panose="02020603050405020304" pitchFamily="18" charset="0"/>
              </a:rPr>
              <a:t>16. </a:t>
            </a:r>
            <a:r>
              <a:rPr lang="ja-JP" altLang="en-US" sz="3200" kern="100" dirty="0">
                <a:solidFill>
                  <a:srgbClr val="FF0000"/>
                </a:solidFill>
                <a:latin typeface="+mn-ea"/>
                <a:cs typeface="Times New Roman" panose="02020603050405020304" pitchFamily="18" charset="0"/>
              </a:rPr>
              <a:t>半分</a:t>
            </a:r>
            <a:r>
              <a:rPr lang="ja-JP" altLang="en-US" sz="3200" kern="100" dirty="0">
                <a:solidFill>
                  <a:srgbClr val="AA7B90"/>
                </a:solidFill>
                <a:latin typeface="+mn-ea"/>
                <a:cs typeface="Times New Roman" panose="02020603050405020304" pitchFamily="18" charset="0"/>
              </a:rPr>
              <a:t>］</a:t>
            </a:r>
            <a:r>
              <a:rPr lang="ja-JP" altLang="en-US" sz="3200" kern="100" dirty="0">
                <a:latin typeface="+mn-ea"/>
                <a:cs typeface="Times New Roman" panose="02020603050405020304" pitchFamily="18" charset="0"/>
              </a:rPr>
              <a:t>以　　</a:t>
            </a:r>
            <a:endParaRPr lang="en-US" altLang="ja-JP" sz="3200" kern="100" dirty="0">
              <a:latin typeface="+mn-ea"/>
              <a:cs typeface="Times New Roman" panose="02020603050405020304" pitchFamily="18" charset="0"/>
            </a:endParaRPr>
          </a:p>
          <a:p>
            <a:pPr marL="449263" indent="-449263">
              <a:spcBef>
                <a:spcPts val="1200"/>
              </a:spcBef>
            </a:pPr>
            <a:r>
              <a:rPr lang="ja-JP" altLang="en-US" sz="3200" kern="100" dirty="0">
                <a:latin typeface="+mn-ea"/>
                <a:cs typeface="Times New Roman" panose="02020603050405020304" pitchFamily="18" charset="0"/>
              </a:rPr>
              <a:t>　　　　　　　　　　下にする。</a:t>
            </a:r>
          </a:p>
          <a:p>
            <a:pPr marL="449263" indent="-449263">
              <a:spcBef>
                <a:spcPts val="1200"/>
              </a:spcBef>
            </a:pPr>
            <a:r>
              <a:rPr lang="ja-JP" altLang="en-US" sz="3200" kern="100" dirty="0">
                <a:latin typeface="+mn-ea"/>
                <a:cs typeface="Times New Roman" panose="02020603050405020304" pitchFamily="18" charset="0"/>
              </a:rPr>
              <a:t>　　 　　　　　　　　突沸を防ぐために</a:t>
            </a:r>
            <a:r>
              <a:rPr lang="en-US" altLang="ja-JP" sz="3200" kern="100" dirty="0">
                <a:solidFill>
                  <a:srgbClr val="AA7B90"/>
                </a:solidFill>
                <a:latin typeface="+mn-ea"/>
                <a:cs typeface="Times New Roman" panose="02020603050405020304" pitchFamily="18" charset="0"/>
              </a:rPr>
              <a:t>[</a:t>
            </a:r>
            <a:r>
              <a:rPr lang="en-US" altLang="ja-JP" sz="3200" kern="100" dirty="0">
                <a:latin typeface="+mn-ea"/>
                <a:cs typeface="Times New Roman" panose="02020603050405020304" pitchFamily="18" charset="0"/>
              </a:rPr>
              <a:t>17. </a:t>
            </a:r>
            <a:r>
              <a:rPr lang="ja-JP" altLang="en-US" sz="3200" kern="100" dirty="0">
                <a:solidFill>
                  <a:srgbClr val="FF0000"/>
                </a:solidFill>
                <a:latin typeface="+mn-ea"/>
                <a:cs typeface="Times New Roman" panose="02020603050405020304" pitchFamily="18" charset="0"/>
              </a:rPr>
              <a:t>沸騰石</a:t>
            </a:r>
            <a:r>
              <a:rPr lang="ja-JP" altLang="en-US" sz="3200" kern="100" dirty="0">
                <a:solidFill>
                  <a:srgbClr val="AA7B90"/>
                </a:solidFill>
                <a:latin typeface="+mn-ea"/>
                <a:cs typeface="Times New Roman" panose="02020603050405020304" pitchFamily="18" charset="0"/>
              </a:rPr>
              <a:t>］　　　</a:t>
            </a:r>
            <a:endParaRPr lang="en-US" altLang="ja-JP" sz="3200" kern="100" dirty="0">
              <a:solidFill>
                <a:srgbClr val="AA7B90"/>
              </a:solidFill>
              <a:latin typeface="+mn-ea"/>
              <a:cs typeface="Times New Roman" panose="02020603050405020304" pitchFamily="18" charset="0"/>
            </a:endParaRPr>
          </a:p>
          <a:p>
            <a:pPr marL="449263" indent="-449263">
              <a:spcBef>
                <a:spcPts val="1200"/>
              </a:spcBef>
            </a:pPr>
            <a:r>
              <a:rPr lang="ja-JP" altLang="en-US" sz="3200" kern="100" dirty="0">
                <a:solidFill>
                  <a:srgbClr val="AA7B90"/>
                </a:solidFill>
                <a:latin typeface="+mn-ea"/>
                <a:cs typeface="Times New Roman" panose="02020603050405020304" pitchFamily="18" charset="0"/>
              </a:rPr>
              <a:t>　　　　　　　　　　</a:t>
            </a:r>
            <a:r>
              <a:rPr lang="ja-JP" altLang="en-US" sz="3200" kern="100" dirty="0">
                <a:latin typeface="+mn-ea"/>
                <a:cs typeface="Times New Roman" panose="02020603050405020304" pitchFamily="18" charset="0"/>
              </a:rPr>
              <a:t>を入れる。</a:t>
            </a:r>
          </a:p>
          <a:p>
            <a:pPr marL="449263" indent="-449263">
              <a:spcBef>
                <a:spcPts val="1200"/>
              </a:spcBef>
            </a:pPr>
            <a:r>
              <a:rPr lang="ja-JP" altLang="en-US" sz="3200" kern="100" dirty="0">
                <a:latin typeface="+mn-ea"/>
                <a:cs typeface="Times New Roman" panose="02020603050405020304" pitchFamily="18" charset="0"/>
              </a:rPr>
              <a:t>　　</a:t>
            </a:r>
            <a:r>
              <a:rPr lang="ja-JP" altLang="en-US" sz="3200" b="1" kern="100" dirty="0">
                <a:latin typeface="+mn-ea"/>
                <a:cs typeface="Times New Roman" panose="02020603050405020304" pitchFamily="18" charset="0"/>
              </a:rPr>
              <a:t>アダプター</a:t>
            </a:r>
            <a:r>
              <a:rPr lang="ja-JP" altLang="en-US" sz="3200" kern="100" dirty="0">
                <a:latin typeface="+mn-ea"/>
                <a:cs typeface="Times New Roman" panose="02020603050405020304" pitchFamily="18" charset="0"/>
              </a:rPr>
              <a:t>　　　受け器（三角フラスコ）との間は，　</a:t>
            </a:r>
            <a:endParaRPr lang="en-US" altLang="ja-JP" sz="3200" kern="100" dirty="0">
              <a:latin typeface="+mn-ea"/>
              <a:cs typeface="Times New Roman" panose="02020603050405020304" pitchFamily="18" charset="0"/>
            </a:endParaRPr>
          </a:p>
          <a:p>
            <a:pPr marL="449263" indent="-449263">
              <a:spcBef>
                <a:spcPts val="1200"/>
              </a:spcBef>
            </a:pPr>
            <a:r>
              <a:rPr lang="ja-JP" altLang="en-US" sz="3200" kern="100" dirty="0">
                <a:latin typeface="+mn-ea"/>
                <a:cs typeface="Times New Roman" panose="02020603050405020304" pitchFamily="18" charset="0"/>
              </a:rPr>
              <a:t>　　　　　　　　　　ゴム栓などで密閉</a:t>
            </a:r>
            <a:r>
              <a:rPr lang="en-US" altLang="ja-JP" sz="3200" kern="100" dirty="0">
                <a:solidFill>
                  <a:srgbClr val="AA7B90"/>
                </a:solidFill>
                <a:latin typeface="+mn-ea"/>
                <a:cs typeface="Times New Roman" panose="02020603050405020304" pitchFamily="18" charset="0"/>
              </a:rPr>
              <a:t>[</a:t>
            </a:r>
            <a:r>
              <a:rPr lang="en-US" altLang="ja-JP" sz="3200" kern="100" dirty="0">
                <a:latin typeface="+mn-ea"/>
                <a:cs typeface="Times New Roman" panose="02020603050405020304" pitchFamily="18" charset="0"/>
              </a:rPr>
              <a:t>18.</a:t>
            </a:r>
            <a:r>
              <a:rPr lang="ja-JP" altLang="en-US" sz="3200" kern="100" dirty="0">
                <a:solidFill>
                  <a:srgbClr val="FF0000"/>
                </a:solidFill>
                <a:latin typeface="+mn-ea"/>
                <a:cs typeface="Times New Roman" panose="02020603050405020304" pitchFamily="18" charset="0"/>
              </a:rPr>
              <a:t>しない</a:t>
            </a:r>
            <a:r>
              <a:rPr lang="en-US" altLang="ja-JP" sz="3200" kern="100" dirty="0">
                <a:latin typeface="+mn-ea"/>
                <a:cs typeface="Times New Roman" panose="02020603050405020304" pitchFamily="18" charset="0"/>
              </a:rPr>
              <a:t> </a:t>
            </a:r>
            <a:r>
              <a:rPr lang="ja-JP" altLang="en-US" sz="3200" kern="100" dirty="0">
                <a:solidFill>
                  <a:srgbClr val="AA7B90"/>
                </a:solidFill>
                <a:latin typeface="+mn-ea"/>
                <a:cs typeface="Times New Roman" panose="02020603050405020304" pitchFamily="18" charset="0"/>
              </a:rPr>
              <a:t>］</a:t>
            </a:r>
            <a:r>
              <a:rPr lang="ja-JP" altLang="en-US" sz="3200" kern="100" dirty="0">
                <a:latin typeface="+mn-ea"/>
                <a:cs typeface="Times New Roman" panose="02020603050405020304" pitchFamily="18" charset="0"/>
              </a:rPr>
              <a:t>。</a:t>
            </a:r>
          </a:p>
        </p:txBody>
      </p:sp>
      <p:pic>
        <p:nvPicPr>
          <p:cNvPr id="9" name="図 8">
            <a:extLst>
              <a:ext uri="{FF2B5EF4-FFF2-40B4-BE49-F238E27FC236}">
                <a16:creationId xmlns:a16="http://schemas.microsoft.com/office/drawing/2014/main" id="{64D9FF19-CB7A-4B31-B35B-F43000869972}"/>
              </a:ext>
            </a:extLst>
          </p:cNvPr>
          <p:cNvPicPr>
            <a:picLocks noChangeAspect="1"/>
          </p:cNvPicPr>
          <p:nvPr/>
        </p:nvPicPr>
        <p:blipFill>
          <a:blip r:embed="rId3"/>
          <a:stretch>
            <a:fillRect/>
          </a:stretch>
        </p:blipFill>
        <p:spPr>
          <a:xfrm>
            <a:off x="826933" y="2114146"/>
            <a:ext cx="533333" cy="390476"/>
          </a:xfrm>
          <a:prstGeom prst="rect">
            <a:avLst/>
          </a:prstGeom>
        </p:spPr>
      </p:pic>
      <p:pic>
        <p:nvPicPr>
          <p:cNvPr id="10" name="図 9">
            <a:extLst>
              <a:ext uri="{FF2B5EF4-FFF2-40B4-BE49-F238E27FC236}">
                <a16:creationId xmlns:a16="http://schemas.microsoft.com/office/drawing/2014/main" id="{F8980797-A662-4E43-984C-6399CDAA57B2}"/>
              </a:ext>
            </a:extLst>
          </p:cNvPr>
          <p:cNvPicPr>
            <a:picLocks noChangeAspect="1"/>
          </p:cNvPicPr>
          <p:nvPr/>
        </p:nvPicPr>
        <p:blipFill>
          <a:blip r:embed="rId3"/>
          <a:stretch>
            <a:fillRect/>
          </a:stretch>
        </p:blipFill>
        <p:spPr>
          <a:xfrm>
            <a:off x="826933" y="4677867"/>
            <a:ext cx="533333" cy="390476"/>
          </a:xfrm>
          <a:prstGeom prst="rect">
            <a:avLst/>
          </a:prstGeom>
        </p:spPr>
      </p:pic>
      <p:sp>
        <p:nvSpPr>
          <p:cNvPr id="12" name="正方形/長方形 11">
            <a:extLst>
              <a:ext uri="{FF2B5EF4-FFF2-40B4-BE49-F238E27FC236}">
                <a16:creationId xmlns:a16="http://schemas.microsoft.com/office/drawing/2014/main" id="{FDE906C1-187A-4685-8A83-79E911BB08C0}"/>
              </a:ext>
            </a:extLst>
          </p:cNvPr>
          <p:cNvSpPr/>
          <p:nvPr/>
        </p:nvSpPr>
        <p:spPr>
          <a:xfrm>
            <a:off x="8716846" y="2019830"/>
            <a:ext cx="958500" cy="54644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4078AF34-CFDD-40A2-841E-8C09ECCE0617}"/>
              </a:ext>
            </a:extLst>
          </p:cNvPr>
          <p:cNvSpPr/>
          <p:nvPr/>
        </p:nvSpPr>
        <p:spPr>
          <a:xfrm>
            <a:off x="8842330" y="3298368"/>
            <a:ext cx="1317636" cy="54644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AEBEDEB2-AB98-4D1F-9F5A-1C7CCA593545}"/>
              </a:ext>
            </a:extLst>
          </p:cNvPr>
          <p:cNvSpPr/>
          <p:nvPr/>
        </p:nvSpPr>
        <p:spPr>
          <a:xfrm>
            <a:off x="8718734" y="5222100"/>
            <a:ext cx="1283189" cy="54644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63781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9"/>
                                          </p:stCondLst>
                                        </p:cTn>
                                        <p:tgtEl>
                                          <p:spTgt spid="1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9"/>
                                          </p:stCondLst>
                                        </p:cTn>
                                        <p:tgtEl>
                                          <p:spTgt spid="17"/>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7" grpId="0" animBg="1"/>
      <p:bldP spid="1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51FEAB73-8525-4282-85D2-8FA250C8394A}"/>
              </a:ext>
            </a:extLst>
          </p:cNvPr>
          <p:cNvPicPr>
            <a:picLocks noChangeAspect="1"/>
          </p:cNvPicPr>
          <p:nvPr/>
        </p:nvPicPr>
        <p:blipFill>
          <a:blip r:embed="rId3"/>
          <a:stretch>
            <a:fillRect/>
          </a:stretch>
        </p:blipFill>
        <p:spPr>
          <a:xfrm>
            <a:off x="3778679" y="1691541"/>
            <a:ext cx="7689288" cy="4160947"/>
          </a:xfrm>
          <a:prstGeom prst="rect">
            <a:avLst/>
          </a:prstGeom>
        </p:spPr>
      </p:pic>
      <p:sp>
        <p:nvSpPr>
          <p:cNvPr id="16" name="タイトル 1"/>
          <p:cNvSpPr txBox="1">
            <a:spLocks/>
          </p:cNvSpPr>
          <p:nvPr/>
        </p:nvSpPr>
        <p:spPr>
          <a:xfrm>
            <a:off x="0" y="0"/>
            <a:ext cx="6026727" cy="5660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2000" dirty="0">
              <a:latin typeface="+mn-ea"/>
              <a:ea typeface="+mn-ea"/>
            </a:endParaRPr>
          </a:p>
        </p:txBody>
      </p:sp>
      <p:sp>
        <p:nvSpPr>
          <p:cNvPr id="22" name="タイトル 1">
            <a:extLst>
              <a:ext uri="{FF2B5EF4-FFF2-40B4-BE49-F238E27FC236}">
                <a16:creationId xmlns:a16="http://schemas.microsoft.com/office/drawing/2014/main" id="{C0FA5EB3-3EF3-4D95-A310-51F2B49360EC}"/>
              </a:ext>
            </a:extLst>
          </p:cNvPr>
          <p:cNvSpPr txBox="1">
            <a:spLocks/>
          </p:cNvSpPr>
          <p:nvPr/>
        </p:nvSpPr>
        <p:spPr>
          <a:xfrm>
            <a:off x="1775505" y="434961"/>
            <a:ext cx="9319949" cy="821619"/>
          </a:xfrm>
          <a:prstGeom prst="rect">
            <a:avLst/>
          </a:prstGeom>
          <a:solidFill>
            <a:srgbClr val="CA5E8F"/>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600" b="1" dirty="0">
                <a:solidFill>
                  <a:schemeClr val="bg1"/>
                </a:solidFill>
                <a:latin typeface="+mn-ea"/>
                <a:ea typeface="+mn-ea"/>
              </a:rPr>
              <a:t>物質の分離</a:t>
            </a:r>
          </a:p>
        </p:txBody>
      </p:sp>
      <p:sp>
        <p:nvSpPr>
          <p:cNvPr id="11" name="フッター プレースホルダー 2">
            <a:extLst>
              <a:ext uri="{FF2B5EF4-FFF2-40B4-BE49-F238E27FC236}">
                <a16:creationId xmlns:a16="http://schemas.microsoft.com/office/drawing/2014/main" id="{1F61AC96-CA4F-457D-8C63-A9CEEC6158F1}"/>
              </a:ext>
            </a:extLst>
          </p:cNvPr>
          <p:cNvSpPr>
            <a:spLocks noGrp="1"/>
          </p:cNvSpPr>
          <p:nvPr>
            <p:ph type="ftr" sz="quarter" idx="11"/>
          </p:nvPr>
        </p:nvSpPr>
        <p:spPr>
          <a:xfrm>
            <a:off x="4038600" y="6476418"/>
            <a:ext cx="4114800" cy="365125"/>
          </a:xfrm>
        </p:spPr>
        <p:txBody>
          <a:bodyPr/>
          <a:lstStyle/>
          <a:p>
            <a:r>
              <a:rPr kumimoji="1" lang="en-US" altLang="ja-JP" dirty="0"/>
              <a:t>© 2026  KEIRINKAN  ALL Rights Reserved.</a:t>
            </a:r>
            <a:endParaRPr kumimoji="1" lang="ja-JP" altLang="en-US" dirty="0"/>
          </a:p>
        </p:txBody>
      </p:sp>
      <p:cxnSp>
        <p:nvCxnSpPr>
          <p:cNvPr id="13" name="直線コネクタ 12">
            <a:extLst>
              <a:ext uri="{FF2B5EF4-FFF2-40B4-BE49-F238E27FC236}">
                <a16:creationId xmlns:a16="http://schemas.microsoft.com/office/drawing/2014/main" id="{BA58A96E-BD9C-476E-A05A-762FCD625276}"/>
              </a:ext>
            </a:extLst>
          </p:cNvPr>
          <p:cNvCxnSpPr>
            <a:cxnSpLocks/>
          </p:cNvCxnSpPr>
          <p:nvPr/>
        </p:nvCxnSpPr>
        <p:spPr>
          <a:xfrm>
            <a:off x="421826" y="6423038"/>
            <a:ext cx="11209801" cy="0"/>
          </a:xfrm>
          <a:prstGeom prst="line">
            <a:avLst/>
          </a:prstGeom>
          <a:ln w="28575">
            <a:solidFill>
              <a:srgbClr val="3497D2"/>
            </a:solidFill>
          </a:ln>
        </p:spPr>
        <p:style>
          <a:lnRef idx="1">
            <a:schemeClr val="accent1"/>
          </a:lnRef>
          <a:fillRef idx="0">
            <a:schemeClr val="accent1"/>
          </a:fillRef>
          <a:effectRef idx="0">
            <a:schemeClr val="accent1"/>
          </a:effectRef>
          <a:fontRef idx="minor">
            <a:schemeClr val="tx1"/>
          </a:fontRef>
        </p:style>
      </p:cxnSp>
      <p:sp>
        <p:nvSpPr>
          <p:cNvPr id="14" name="タイトル 1">
            <a:extLst>
              <a:ext uri="{FF2B5EF4-FFF2-40B4-BE49-F238E27FC236}">
                <a16:creationId xmlns:a16="http://schemas.microsoft.com/office/drawing/2014/main" id="{3CB0F283-74D2-44B8-966F-6B36ADCFD882}"/>
              </a:ext>
            </a:extLst>
          </p:cNvPr>
          <p:cNvSpPr txBox="1">
            <a:spLocks/>
          </p:cNvSpPr>
          <p:nvPr/>
        </p:nvSpPr>
        <p:spPr>
          <a:xfrm>
            <a:off x="692686" y="434961"/>
            <a:ext cx="932741" cy="821619"/>
          </a:xfrm>
          <a:prstGeom prst="rect">
            <a:avLst/>
          </a:prstGeom>
          <a:solidFill>
            <a:srgbClr val="595757"/>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en-US" altLang="ja-JP" sz="3600" b="1" dirty="0">
                <a:solidFill>
                  <a:schemeClr val="bg1"/>
                </a:solidFill>
                <a:latin typeface="+mn-ea"/>
                <a:ea typeface="+mn-ea"/>
              </a:rPr>
              <a:t>2</a:t>
            </a:r>
            <a:endParaRPr lang="ja-JP" altLang="en-US" sz="3600" b="1" dirty="0">
              <a:solidFill>
                <a:schemeClr val="bg1"/>
              </a:solidFill>
              <a:latin typeface="+mn-ea"/>
              <a:ea typeface="+mn-ea"/>
            </a:endParaRPr>
          </a:p>
        </p:txBody>
      </p:sp>
      <p:sp>
        <p:nvSpPr>
          <p:cNvPr id="3" name="正方形/長方形 2">
            <a:extLst>
              <a:ext uri="{FF2B5EF4-FFF2-40B4-BE49-F238E27FC236}">
                <a16:creationId xmlns:a16="http://schemas.microsoft.com/office/drawing/2014/main" id="{48569EFC-7D20-411A-AF74-F38DD072DAD6}"/>
              </a:ext>
            </a:extLst>
          </p:cNvPr>
          <p:cNvSpPr/>
          <p:nvPr/>
        </p:nvSpPr>
        <p:spPr>
          <a:xfrm>
            <a:off x="421826" y="1642699"/>
            <a:ext cx="11065324" cy="4496830"/>
          </a:xfrm>
          <a:prstGeom prst="rect">
            <a:avLst/>
          </a:prstGeom>
          <a:noFill/>
          <a:ln w="28575">
            <a:solidFill>
              <a:srgbClr val="72717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5" name="テキスト ボックス 14">
            <a:extLst>
              <a:ext uri="{FF2B5EF4-FFF2-40B4-BE49-F238E27FC236}">
                <a16:creationId xmlns:a16="http://schemas.microsoft.com/office/drawing/2014/main" id="{ACBC22FC-2104-49A4-B03D-F6DC4B76C6BD}"/>
              </a:ext>
            </a:extLst>
          </p:cNvPr>
          <p:cNvSpPr txBox="1"/>
          <p:nvPr/>
        </p:nvSpPr>
        <p:spPr>
          <a:xfrm>
            <a:off x="421826" y="2021630"/>
            <a:ext cx="4791659" cy="4132093"/>
          </a:xfrm>
          <a:prstGeom prst="rect">
            <a:avLst/>
          </a:prstGeom>
          <a:noFill/>
        </p:spPr>
        <p:txBody>
          <a:bodyPr wrap="square" rtlCol="0">
            <a:spAutoFit/>
          </a:bodyPr>
          <a:lstStyle/>
          <a:p>
            <a:pPr marL="449263" indent="-449263">
              <a:lnSpc>
                <a:spcPts val="3500"/>
              </a:lnSpc>
              <a:spcBef>
                <a:spcPts val="1200"/>
              </a:spcBef>
            </a:pPr>
            <a:r>
              <a:rPr lang="ja-JP" altLang="en-US" sz="2400" kern="100" dirty="0">
                <a:latin typeface="+mn-ea"/>
                <a:cs typeface="Times New Roman" panose="02020603050405020304" pitchFamily="18" charset="0"/>
              </a:rPr>
              <a:t>塩化ナトリウム水溶液</a:t>
            </a:r>
          </a:p>
          <a:p>
            <a:pPr marL="449263" indent="-449263">
              <a:lnSpc>
                <a:spcPts val="3500"/>
              </a:lnSpc>
              <a:spcBef>
                <a:spcPts val="1200"/>
              </a:spcBef>
            </a:pPr>
            <a:r>
              <a:rPr lang="ja-JP" altLang="en-US" sz="2400" kern="100" dirty="0">
                <a:latin typeface="+mn-ea"/>
                <a:cs typeface="Times New Roman" panose="02020603050405020304" pitchFamily="18" charset="0"/>
              </a:rPr>
              <a:t>を蒸留するときの，温</a:t>
            </a:r>
          </a:p>
          <a:p>
            <a:pPr marL="449263" indent="-449263">
              <a:lnSpc>
                <a:spcPts val="3500"/>
              </a:lnSpc>
              <a:spcBef>
                <a:spcPts val="1200"/>
              </a:spcBef>
            </a:pPr>
            <a:r>
              <a:rPr lang="ja-JP" altLang="en-US" sz="2400" kern="100" dirty="0">
                <a:latin typeface="+mn-ea"/>
                <a:cs typeface="Times New Roman" panose="02020603050405020304" pitchFamily="18" charset="0"/>
              </a:rPr>
              <a:t>度計の球部の位置を</a:t>
            </a:r>
            <a:r>
              <a:rPr lang="ja-JP" altLang="en-US" sz="2400" kern="100" dirty="0" err="1">
                <a:latin typeface="+mn-ea"/>
                <a:cs typeface="Times New Roman" panose="02020603050405020304" pitchFamily="18" charset="0"/>
              </a:rPr>
              <a:t>か</a:t>
            </a:r>
            <a:endParaRPr lang="ja-JP" altLang="en-US" sz="2400" kern="100" dirty="0">
              <a:latin typeface="+mn-ea"/>
              <a:cs typeface="Times New Roman" panose="02020603050405020304" pitchFamily="18" charset="0"/>
            </a:endParaRPr>
          </a:p>
          <a:p>
            <a:pPr marL="449263" indent="-449263">
              <a:lnSpc>
                <a:spcPts val="3500"/>
              </a:lnSpc>
              <a:spcBef>
                <a:spcPts val="1200"/>
              </a:spcBef>
            </a:pPr>
            <a:r>
              <a:rPr lang="ja-JP" altLang="en-US" sz="2400" kern="100" dirty="0">
                <a:latin typeface="+mn-ea"/>
                <a:cs typeface="Times New Roman" panose="02020603050405020304" pitchFamily="18" charset="0"/>
              </a:rPr>
              <a:t>き入れよう。また，</a:t>
            </a:r>
            <a:endParaRPr lang="en-US" altLang="ja-JP" sz="2400" kern="100" dirty="0">
              <a:latin typeface="+mn-ea"/>
              <a:cs typeface="Times New Roman" panose="02020603050405020304" pitchFamily="18" charset="0"/>
            </a:endParaRPr>
          </a:p>
          <a:p>
            <a:pPr marL="449263" indent="-449263">
              <a:lnSpc>
                <a:spcPts val="3500"/>
              </a:lnSpc>
              <a:spcBef>
                <a:spcPts val="1200"/>
              </a:spcBef>
            </a:pPr>
            <a:r>
              <a:rPr lang="ja-JP" altLang="en-US" sz="2400" kern="100" dirty="0">
                <a:latin typeface="+mn-ea"/>
                <a:cs typeface="Times New Roman" panose="02020603050405020304" pitchFamily="18" charset="0"/>
              </a:rPr>
              <a:t>リービッヒ冷却器に入</a:t>
            </a:r>
            <a:endParaRPr lang="en-US" altLang="ja-JP" sz="2400" kern="100" dirty="0">
              <a:latin typeface="+mn-ea"/>
              <a:cs typeface="Times New Roman" panose="02020603050405020304" pitchFamily="18" charset="0"/>
            </a:endParaRPr>
          </a:p>
          <a:p>
            <a:pPr marL="449263" indent="-449263">
              <a:lnSpc>
                <a:spcPts val="3500"/>
              </a:lnSpc>
              <a:spcBef>
                <a:spcPts val="1200"/>
              </a:spcBef>
            </a:pPr>
            <a:r>
              <a:rPr lang="ja-JP" altLang="en-US" sz="2400" kern="100" dirty="0" err="1">
                <a:latin typeface="+mn-ea"/>
                <a:cs typeface="Times New Roman" panose="02020603050405020304" pitchFamily="18" charset="0"/>
              </a:rPr>
              <a:t>れる</a:t>
            </a:r>
            <a:r>
              <a:rPr lang="ja-JP" altLang="en-US" sz="2400" kern="100" dirty="0">
                <a:latin typeface="+mn-ea"/>
                <a:cs typeface="Times New Roman" panose="02020603050405020304" pitchFamily="18" charset="0"/>
              </a:rPr>
              <a:t>冷却水の向きを矢印</a:t>
            </a:r>
            <a:endParaRPr lang="en-US" altLang="ja-JP" sz="2400" kern="100" dirty="0">
              <a:latin typeface="+mn-ea"/>
              <a:cs typeface="Times New Roman" panose="02020603050405020304" pitchFamily="18" charset="0"/>
            </a:endParaRPr>
          </a:p>
          <a:p>
            <a:pPr marL="449263" indent="-449263">
              <a:lnSpc>
                <a:spcPts val="3500"/>
              </a:lnSpc>
              <a:spcBef>
                <a:spcPts val="1200"/>
              </a:spcBef>
            </a:pPr>
            <a:r>
              <a:rPr lang="ja-JP" altLang="en-US" sz="2400" kern="100" dirty="0" err="1">
                <a:latin typeface="+mn-ea"/>
                <a:cs typeface="Times New Roman" panose="02020603050405020304" pitchFamily="18" charset="0"/>
              </a:rPr>
              <a:t>でかき入れよう</a:t>
            </a:r>
            <a:r>
              <a:rPr lang="ja-JP" altLang="en-US" sz="2400" kern="100" dirty="0">
                <a:latin typeface="+mn-ea"/>
                <a:cs typeface="Times New Roman" panose="02020603050405020304" pitchFamily="18" charset="0"/>
              </a:rPr>
              <a:t>。</a:t>
            </a:r>
          </a:p>
        </p:txBody>
      </p:sp>
      <p:pic>
        <p:nvPicPr>
          <p:cNvPr id="2" name="図 1">
            <a:extLst>
              <a:ext uri="{FF2B5EF4-FFF2-40B4-BE49-F238E27FC236}">
                <a16:creationId xmlns:a16="http://schemas.microsoft.com/office/drawing/2014/main" id="{CDEDFBD9-EA82-48F7-BDDD-8D287AF5F7A7}"/>
              </a:ext>
            </a:extLst>
          </p:cNvPr>
          <p:cNvPicPr>
            <a:picLocks noChangeAspect="1"/>
          </p:cNvPicPr>
          <p:nvPr/>
        </p:nvPicPr>
        <p:blipFill>
          <a:blip r:embed="rId4"/>
          <a:stretch>
            <a:fillRect/>
          </a:stretch>
        </p:blipFill>
        <p:spPr>
          <a:xfrm>
            <a:off x="396158" y="1627753"/>
            <a:ext cx="1428571" cy="380952"/>
          </a:xfrm>
          <a:prstGeom prst="rect">
            <a:avLst/>
          </a:prstGeom>
        </p:spPr>
      </p:pic>
      <p:sp>
        <p:nvSpPr>
          <p:cNvPr id="17" name="正方形/長方形 16">
            <a:extLst>
              <a:ext uri="{FF2B5EF4-FFF2-40B4-BE49-F238E27FC236}">
                <a16:creationId xmlns:a16="http://schemas.microsoft.com/office/drawing/2014/main" id="{BC10C93B-34B4-4669-B96F-258F5A181070}"/>
              </a:ext>
            </a:extLst>
          </p:cNvPr>
          <p:cNvSpPr/>
          <p:nvPr/>
        </p:nvSpPr>
        <p:spPr>
          <a:xfrm>
            <a:off x="6020377" y="2501900"/>
            <a:ext cx="418524" cy="104868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479D9E52-1A1B-44A6-86EB-E34035676820}"/>
              </a:ext>
            </a:extLst>
          </p:cNvPr>
          <p:cNvSpPr/>
          <p:nvPr/>
        </p:nvSpPr>
        <p:spPr>
          <a:xfrm>
            <a:off x="7447385" y="2438400"/>
            <a:ext cx="577836" cy="3175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8A5D135C-1455-4EAB-A590-307C43F1041E}"/>
              </a:ext>
            </a:extLst>
          </p:cNvPr>
          <p:cNvSpPr/>
          <p:nvPr/>
        </p:nvSpPr>
        <p:spPr>
          <a:xfrm>
            <a:off x="9210471" y="3956051"/>
            <a:ext cx="577836" cy="3048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1ECDFA31-7020-4B3B-99CB-913037C03B0A}"/>
              </a:ext>
            </a:extLst>
          </p:cNvPr>
          <p:cNvSpPr txBox="1"/>
          <p:nvPr/>
        </p:nvSpPr>
        <p:spPr>
          <a:xfrm>
            <a:off x="6380541" y="1677347"/>
            <a:ext cx="1195952" cy="515719"/>
          </a:xfrm>
          <a:prstGeom prst="rect">
            <a:avLst/>
          </a:prstGeom>
          <a:noFill/>
        </p:spPr>
        <p:txBody>
          <a:bodyPr wrap="square" rtlCol="0">
            <a:spAutoFit/>
          </a:bodyPr>
          <a:lstStyle/>
          <a:p>
            <a:pPr marL="449263" indent="-449263">
              <a:lnSpc>
                <a:spcPts val="3500"/>
              </a:lnSpc>
              <a:spcBef>
                <a:spcPts val="1200"/>
              </a:spcBef>
            </a:pPr>
            <a:r>
              <a:rPr lang="ja-JP" altLang="en-US" sz="2400" kern="100" dirty="0">
                <a:latin typeface="+mn-ea"/>
                <a:cs typeface="Times New Roman" panose="02020603050405020304" pitchFamily="18" charset="0"/>
              </a:rPr>
              <a:t>温度計</a:t>
            </a:r>
          </a:p>
        </p:txBody>
      </p:sp>
      <p:sp>
        <p:nvSpPr>
          <p:cNvPr id="21" name="テキスト ボックス 20">
            <a:extLst>
              <a:ext uri="{FF2B5EF4-FFF2-40B4-BE49-F238E27FC236}">
                <a16:creationId xmlns:a16="http://schemas.microsoft.com/office/drawing/2014/main" id="{48897FC6-3109-45EA-913D-20B1F420C466}"/>
              </a:ext>
            </a:extLst>
          </p:cNvPr>
          <p:cNvSpPr txBox="1"/>
          <p:nvPr/>
        </p:nvSpPr>
        <p:spPr>
          <a:xfrm>
            <a:off x="8356333" y="2339290"/>
            <a:ext cx="2653164" cy="515719"/>
          </a:xfrm>
          <a:prstGeom prst="rect">
            <a:avLst/>
          </a:prstGeom>
          <a:noFill/>
        </p:spPr>
        <p:txBody>
          <a:bodyPr wrap="square" rtlCol="0">
            <a:spAutoFit/>
          </a:bodyPr>
          <a:lstStyle/>
          <a:p>
            <a:pPr marL="449263" indent="-449263">
              <a:lnSpc>
                <a:spcPts val="3500"/>
              </a:lnSpc>
              <a:spcBef>
                <a:spcPts val="1200"/>
              </a:spcBef>
            </a:pPr>
            <a:r>
              <a:rPr lang="ja-JP" altLang="en-US" sz="2400" kern="100" dirty="0">
                <a:latin typeface="+mn-ea"/>
                <a:cs typeface="Times New Roman" panose="02020603050405020304" pitchFamily="18" charset="0"/>
              </a:rPr>
              <a:t>リービッヒ冷却器</a:t>
            </a:r>
          </a:p>
        </p:txBody>
      </p:sp>
      <p:sp>
        <p:nvSpPr>
          <p:cNvPr id="23" name="テキスト ボックス 22">
            <a:extLst>
              <a:ext uri="{FF2B5EF4-FFF2-40B4-BE49-F238E27FC236}">
                <a16:creationId xmlns:a16="http://schemas.microsoft.com/office/drawing/2014/main" id="{A0012F65-8F0F-4BB1-A6D5-A3554A01068C}"/>
              </a:ext>
            </a:extLst>
          </p:cNvPr>
          <p:cNvSpPr txBox="1"/>
          <p:nvPr/>
        </p:nvSpPr>
        <p:spPr>
          <a:xfrm>
            <a:off x="9720970" y="3019072"/>
            <a:ext cx="1775771" cy="515719"/>
          </a:xfrm>
          <a:prstGeom prst="rect">
            <a:avLst/>
          </a:prstGeom>
          <a:noFill/>
        </p:spPr>
        <p:txBody>
          <a:bodyPr wrap="square" rtlCol="0">
            <a:spAutoFit/>
          </a:bodyPr>
          <a:lstStyle/>
          <a:p>
            <a:pPr marL="449263" indent="-449263">
              <a:lnSpc>
                <a:spcPts val="3500"/>
              </a:lnSpc>
              <a:spcBef>
                <a:spcPts val="1200"/>
              </a:spcBef>
            </a:pPr>
            <a:r>
              <a:rPr lang="ja-JP" altLang="en-US" sz="2400" kern="100" dirty="0">
                <a:latin typeface="+mn-ea"/>
                <a:cs typeface="Times New Roman" panose="02020603050405020304" pitchFamily="18" charset="0"/>
              </a:rPr>
              <a:t>アダプター</a:t>
            </a:r>
          </a:p>
        </p:txBody>
      </p:sp>
      <p:sp>
        <p:nvSpPr>
          <p:cNvPr id="24" name="テキスト ボックス 23">
            <a:extLst>
              <a:ext uri="{FF2B5EF4-FFF2-40B4-BE49-F238E27FC236}">
                <a16:creationId xmlns:a16="http://schemas.microsoft.com/office/drawing/2014/main" id="{E0522387-4786-498C-8249-785F676CB090}"/>
              </a:ext>
            </a:extLst>
          </p:cNvPr>
          <p:cNvSpPr txBox="1"/>
          <p:nvPr/>
        </p:nvSpPr>
        <p:spPr>
          <a:xfrm>
            <a:off x="8003009" y="5547399"/>
            <a:ext cx="3628618" cy="515719"/>
          </a:xfrm>
          <a:prstGeom prst="rect">
            <a:avLst/>
          </a:prstGeom>
          <a:noFill/>
        </p:spPr>
        <p:txBody>
          <a:bodyPr wrap="square" rtlCol="0">
            <a:spAutoFit/>
          </a:bodyPr>
          <a:lstStyle/>
          <a:p>
            <a:pPr marL="449263" indent="-449263">
              <a:lnSpc>
                <a:spcPts val="3500"/>
              </a:lnSpc>
              <a:spcBef>
                <a:spcPts val="1200"/>
              </a:spcBef>
            </a:pPr>
            <a:r>
              <a:rPr lang="ja-JP" altLang="en-US" sz="2400" kern="100" dirty="0">
                <a:latin typeface="+mn-ea"/>
                <a:cs typeface="Times New Roman" panose="02020603050405020304" pitchFamily="18" charset="0"/>
              </a:rPr>
              <a:t>受け器（三角フラスコ）</a:t>
            </a:r>
          </a:p>
        </p:txBody>
      </p:sp>
      <p:sp>
        <p:nvSpPr>
          <p:cNvPr id="25" name="テキスト ボックス 24">
            <a:extLst>
              <a:ext uri="{FF2B5EF4-FFF2-40B4-BE49-F238E27FC236}">
                <a16:creationId xmlns:a16="http://schemas.microsoft.com/office/drawing/2014/main" id="{3573B054-9134-4A03-9ACD-BCB87B01447F}"/>
              </a:ext>
            </a:extLst>
          </p:cNvPr>
          <p:cNvSpPr txBox="1"/>
          <p:nvPr/>
        </p:nvSpPr>
        <p:spPr>
          <a:xfrm>
            <a:off x="6745202" y="3372841"/>
            <a:ext cx="1611131" cy="669607"/>
          </a:xfrm>
          <a:prstGeom prst="rect">
            <a:avLst/>
          </a:prstGeom>
          <a:noFill/>
        </p:spPr>
        <p:txBody>
          <a:bodyPr wrap="square" rtlCol="0">
            <a:spAutoFit/>
          </a:bodyPr>
          <a:lstStyle/>
          <a:p>
            <a:pPr marL="449263" indent="-449263">
              <a:lnSpc>
                <a:spcPts val="1500"/>
              </a:lnSpc>
              <a:spcBef>
                <a:spcPts val="1200"/>
              </a:spcBef>
            </a:pPr>
            <a:r>
              <a:rPr lang="ja-JP" altLang="en-US" sz="2400" kern="100" dirty="0">
                <a:latin typeface="+mn-ea"/>
                <a:cs typeface="Times New Roman" panose="02020603050405020304" pitchFamily="18" charset="0"/>
              </a:rPr>
              <a:t>枝付き</a:t>
            </a:r>
            <a:endParaRPr lang="en-US" altLang="ja-JP" sz="2400" kern="100" dirty="0">
              <a:latin typeface="+mn-ea"/>
              <a:cs typeface="Times New Roman" panose="02020603050405020304" pitchFamily="18" charset="0"/>
            </a:endParaRPr>
          </a:p>
          <a:p>
            <a:pPr marL="449263" indent="-449263">
              <a:lnSpc>
                <a:spcPts val="1500"/>
              </a:lnSpc>
              <a:spcBef>
                <a:spcPts val="1200"/>
              </a:spcBef>
            </a:pPr>
            <a:r>
              <a:rPr lang="ja-JP" altLang="en-US" sz="2400" kern="100" dirty="0">
                <a:latin typeface="+mn-ea"/>
                <a:cs typeface="Times New Roman" panose="02020603050405020304" pitchFamily="18" charset="0"/>
              </a:rPr>
              <a:t>フラスコ</a:t>
            </a:r>
          </a:p>
        </p:txBody>
      </p:sp>
      <p:sp>
        <p:nvSpPr>
          <p:cNvPr id="26" name="テキスト ボックス 25">
            <a:extLst>
              <a:ext uri="{FF2B5EF4-FFF2-40B4-BE49-F238E27FC236}">
                <a16:creationId xmlns:a16="http://schemas.microsoft.com/office/drawing/2014/main" id="{6CA2D459-FE0F-4FDC-B798-46C84025DFDC}"/>
              </a:ext>
            </a:extLst>
          </p:cNvPr>
          <p:cNvSpPr txBox="1"/>
          <p:nvPr/>
        </p:nvSpPr>
        <p:spPr>
          <a:xfrm>
            <a:off x="6745202" y="4398601"/>
            <a:ext cx="1195952" cy="323358"/>
          </a:xfrm>
          <a:prstGeom prst="rect">
            <a:avLst/>
          </a:prstGeom>
          <a:noFill/>
        </p:spPr>
        <p:txBody>
          <a:bodyPr wrap="square" rtlCol="0">
            <a:spAutoFit/>
          </a:bodyPr>
          <a:lstStyle/>
          <a:p>
            <a:pPr marL="449263" indent="-449263">
              <a:lnSpc>
                <a:spcPts val="1500"/>
              </a:lnSpc>
              <a:spcBef>
                <a:spcPts val="1200"/>
              </a:spcBef>
            </a:pPr>
            <a:r>
              <a:rPr lang="ja-JP" altLang="en-US" sz="2400" kern="100" dirty="0">
                <a:latin typeface="+mn-ea"/>
                <a:cs typeface="Times New Roman" panose="02020603050405020304" pitchFamily="18" charset="0"/>
              </a:rPr>
              <a:t>沸騰石</a:t>
            </a:r>
          </a:p>
        </p:txBody>
      </p:sp>
      <p:sp>
        <p:nvSpPr>
          <p:cNvPr id="27" name="テキスト ボックス 26">
            <a:extLst>
              <a:ext uri="{FF2B5EF4-FFF2-40B4-BE49-F238E27FC236}">
                <a16:creationId xmlns:a16="http://schemas.microsoft.com/office/drawing/2014/main" id="{10F1413F-221C-4152-86DE-AE3FC2F25B78}"/>
              </a:ext>
            </a:extLst>
          </p:cNvPr>
          <p:cNvSpPr txBox="1"/>
          <p:nvPr/>
        </p:nvSpPr>
        <p:spPr>
          <a:xfrm>
            <a:off x="3821776" y="3913659"/>
            <a:ext cx="2407863" cy="1015856"/>
          </a:xfrm>
          <a:prstGeom prst="rect">
            <a:avLst/>
          </a:prstGeom>
          <a:noFill/>
        </p:spPr>
        <p:txBody>
          <a:bodyPr wrap="square" rtlCol="0">
            <a:spAutoFit/>
          </a:bodyPr>
          <a:lstStyle/>
          <a:p>
            <a:pPr marL="449263" indent="-449263">
              <a:lnSpc>
                <a:spcPts val="1500"/>
              </a:lnSpc>
              <a:spcBef>
                <a:spcPts val="1200"/>
              </a:spcBef>
            </a:pPr>
            <a:r>
              <a:rPr lang="ja-JP" altLang="en-US" sz="2400" kern="100" dirty="0">
                <a:latin typeface="+mn-ea"/>
                <a:cs typeface="Times New Roman" panose="02020603050405020304" pitchFamily="18" charset="0"/>
              </a:rPr>
              <a:t>塩化</a:t>
            </a:r>
            <a:endParaRPr lang="en-US" altLang="ja-JP" sz="2400" kern="100" dirty="0">
              <a:latin typeface="+mn-ea"/>
              <a:cs typeface="Times New Roman" panose="02020603050405020304" pitchFamily="18" charset="0"/>
            </a:endParaRPr>
          </a:p>
          <a:p>
            <a:pPr marL="449263" indent="-449263">
              <a:lnSpc>
                <a:spcPts val="1500"/>
              </a:lnSpc>
              <a:spcBef>
                <a:spcPts val="1200"/>
              </a:spcBef>
            </a:pPr>
            <a:r>
              <a:rPr lang="ja-JP" altLang="en-US" sz="2400" kern="100" dirty="0">
                <a:latin typeface="+mn-ea"/>
                <a:cs typeface="Times New Roman" panose="02020603050405020304" pitchFamily="18" charset="0"/>
              </a:rPr>
              <a:t>ナトリウム</a:t>
            </a:r>
            <a:endParaRPr lang="en-US" altLang="ja-JP" sz="2400" kern="100" dirty="0">
              <a:latin typeface="+mn-ea"/>
              <a:cs typeface="Times New Roman" panose="02020603050405020304" pitchFamily="18" charset="0"/>
            </a:endParaRPr>
          </a:p>
          <a:p>
            <a:pPr marL="449263" indent="-449263">
              <a:lnSpc>
                <a:spcPts val="1500"/>
              </a:lnSpc>
              <a:spcBef>
                <a:spcPts val="1200"/>
              </a:spcBef>
            </a:pPr>
            <a:r>
              <a:rPr lang="ja-JP" altLang="en-US" sz="2400" kern="100" dirty="0">
                <a:latin typeface="+mn-ea"/>
                <a:cs typeface="Times New Roman" panose="02020603050405020304" pitchFamily="18" charset="0"/>
              </a:rPr>
              <a:t>水溶液</a:t>
            </a:r>
          </a:p>
        </p:txBody>
      </p:sp>
    </p:spTree>
    <p:extLst>
      <p:ext uri="{BB962C8B-B14F-4D97-AF65-F5344CB8AC3E}">
        <p14:creationId xmlns:p14="http://schemas.microsoft.com/office/powerpoint/2010/main" val="559729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9"/>
                                          </p:stCondLst>
                                        </p:cTn>
                                        <p:tgtEl>
                                          <p:spTgt spid="17"/>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9"/>
                                          </p:stCondLst>
                                        </p:cTn>
                                        <p:tgtEl>
                                          <p:spTgt spid="18"/>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9"/>
                                          </p:stCondLst>
                                        </p:cTn>
                                        <p:tgtEl>
                                          <p:spTgt spid="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
          <p:cNvSpPr txBox="1">
            <a:spLocks/>
          </p:cNvSpPr>
          <p:nvPr/>
        </p:nvSpPr>
        <p:spPr>
          <a:xfrm>
            <a:off x="0" y="0"/>
            <a:ext cx="6026727" cy="5660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2000" dirty="0">
              <a:latin typeface="+mn-ea"/>
              <a:ea typeface="+mn-ea"/>
            </a:endParaRPr>
          </a:p>
        </p:txBody>
      </p:sp>
      <p:sp>
        <p:nvSpPr>
          <p:cNvPr id="22" name="タイトル 1">
            <a:extLst>
              <a:ext uri="{FF2B5EF4-FFF2-40B4-BE49-F238E27FC236}">
                <a16:creationId xmlns:a16="http://schemas.microsoft.com/office/drawing/2014/main" id="{C0FA5EB3-3EF3-4D95-A310-51F2B49360EC}"/>
              </a:ext>
            </a:extLst>
          </p:cNvPr>
          <p:cNvSpPr txBox="1">
            <a:spLocks/>
          </p:cNvSpPr>
          <p:nvPr/>
        </p:nvSpPr>
        <p:spPr>
          <a:xfrm>
            <a:off x="1775505" y="434961"/>
            <a:ext cx="9319949" cy="821619"/>
          </a:xfrm>
          <a:prstGeom prst="rect">
            <a:avLst/>
          </a:prstGeom>
          <a:solidFill>
            <a:srgbClr val="CA5E8F"/>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600" b="1" dirty="0">
                <a:solidFill>
                  <a:schemeClr val="bg1"/>
                </a:solidFill>
                <a:latin typeface="+mn-ea"/>
                <a:ea typeface="+mn-ea"/>
              </a:rPr>
              <a:t>物質の分離</a:t>
            </a:r>
          </a:p>
        </p:txBody>
      </p:sp>
      <p:sp>
        <p:nvSpPr>
          <p:cNvPr id="11" name="フッター プレースホルダー 2">
            <a:extLst>
              <a:ext uri="{FF2B5EF4-FFF2-40B4-BE49-F238E27FC236}">
                <a16:creationId xmlns:a16="http://schemas.microsoft.com/office/drawing/2014/main" id="{1F61AC96-CA4F-457D-8C63-A9CEEC6158F1}"/>
              </a:ext>
            </a:extLst>
          </p:cNvPr>
          <p:cNvSpPr>
            <a:spLocks noGrp="1"/>
          </p:cNvSpPr>
          <p:nvPr>
            <p:ph type="ftr" sz="quarter" idx="11"/>
          </p:nvPr>
        </p:nvSpPr>
        <p:spPr>
          <a:xfrm>
            <a:off x="4038600" y="6476418"/>
            <a:ext cx="4114800" cy="365125"/>
          </a:xfrm>
        </p:spPr>
        <p:txBody>
          <a:bodyPr/>
          <a:lstStyle/>
          <a:p>
            <a:r>
              <a:rPr kumimoji="1" lang="en-US" altLang="ja-JP" dirty="0"/>
              <a:t>© 2026  KEIRINKAN  ALL Rights Reserved.</a:t>
            </a:r>
            <a:endParaRPr kumimoji="1" lang="ja-JP" altLang="en-US" dirty="0"/>
          </a:p>
        </p:txBody>
      </p:sp>
      <p:cxnSp>
        <p:nvCxnSpPr>
          <p:cNvPr id="13" name="直線コネクタ 12">
            <a:extLst>
              <a:ext uri="{FF2B5EF4-FFF2-40B4-BE49-F238E27FC236}">
                <a16:creationId xmlns:a16="http://schemas.microsoft.com/office/drawing/2014/main" id="{BA58A96E-BD9C-476E-A05A-762FCD625276}"/>
              </a:ext>
            </a:extLst>
          </p:cNvPr>
          <p:cNvCxnSpPr>
            <a:cxnSpLocks/>
          </p:cNvCxnSpPr>
          <p:nvPr/>
        </p:nvCxnSpPr>
        <p:spPr>
          <a:xfrm>
            <a:off x="421826" y="6423038"/>
            <a:ext cx="11209801" cy="0"/>
          </a:xfrm>
          <a:prstGeom prst="line">
            <a:avLst/>
          </a:prstGeom>
          <a:ln w="28575">
            <a:solidFill>
              <a:srgbClr val="3497D2"/>
            </a:solidFill>
          </a:ln>
        </p:spPr>
        <p:style>
          <a:lnRef idx="1">
            <a:schemeClr val="accent1"/>
          </a:lnRef>
          <a:fillRef idx="0">
            <a:schemeClr val="accent1"/>
          </a:fillRef>
          <a:effectRef idx="0">
            <a:schemeClr val="accent1"/>
          </a:effectRef>
          <a:fontRef idx="minor">
            <a:schemeClr val="tx1"/>
          </a:fontRef>
        </p:style>
      </p:cxnSp>
      <p:sp>
        <p:nvSpPr>
          <p:cNvPr id="14" name="タイトル 1">
            <a:extLst>
              <a:ext uri="{FF2B5EF4-FFF2-40B4-BE49-F238E27FC236}">
                <a16:creationId xmlns:a16="http://schemas.microsoft.com/office/drawing/2014/main" id="{3CB0F283-74D2-44B8-966F-6B36ADCFD882}"/>
              </a:ext>
            </a:extLst>
          </p:cNvPr>
          <p:cNvSpPr txBox="1">
            <a:spLocks/>
          </p:cNvSpPr>
          <p:nvPr/>
        </p:nvSpPr>
        <p:spPr>
          <a:xfrm>
            <a:off x="692686" y="434961"/>
            <a:ext cx="932741" cy="821619"/>
          </a:xfrm>
          <a:prstGeom prst="rect">
            <a:avLst/>
          </a:prstGeom>
          <a:solidFill>
            <a:srgbClr val="595757"/>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en-US" altLang="ja-JP" sz="3600" b="1" dirty="0">
                <a:solidFill>
                  <a:schemeClr val="bg1"/>
                </a:solidFill>
                <a:latin typeface="+mn-ea"/>
                <a:ea typeface="+mn-ea"/>
              </a:rPr>
              <a:t>2</a:t>
            </a:r>
            <a:endParaRPr lang="ja-JP" altLang="en-US" sz="3600" b="1" dirty="0">
              <a:solidFill>
                <a:schemeClr val="bg1"/>
              </a:solidFill>
              <a:latin typeface="+mn-ea"/>
              <a:ea typeface="+mn-ea"/>
            </a:endParaRPr>
          </a:p>
        </p:txBody>
      </p:sp>
      <p:sp>
        <p:nvSpPr>
          <p:cNvPr id="15" name="テキスト ボックス 14">
            <a:extLst>
              <a:ext uri="{FF2B5EF4-FFF2-40B4-BE49-F238E27FC236}">
                <a16:creationId xmlns:a16="http://schemas.microsoft.com/office/drawing/2014/main" id="{ACBC22FC-2104-49A4-B03D-F6DC4B76C6BD}"/>
              </a:ext>
            </a:extLst>
          </p:cNvPr>
          <p:cNvSpPr txBox="1"/>
          <p:nvPr/>
        </p:nvSpPr>
        <p:spPr>
          <a:xfrm>
            <a:off x="579571" y="1554255"/>
            <a:ext cx="10515883" cy="4024371"/>
          </a:xfrm>
          <a:prstGeom prst="rect">
            <a:avLst/>
          </a:prstGeom>
          <a:noFill/>
        </p:spPr>
        <p:txBody>
          <a:bodyPr wrap="square" rtlCol="0">
            <a:spAutoFit/>
          </a:bodyPr>
          <a:lstStyle/>
          <a:p>
            <a:pPr marL="449263" indent="-449263">
              <a:lnSpc>
                <a:spcPct val="150000"/>
              </a:lnSpc>
              <a:spcBef>
                <a:spcPts val="1200"/>
              </a:spcBef>
            </a:pPr>
            <a:r>
              <a:rPr lang="ja-JP" altLang="en-US" sz="3200" kern="100" dirty="0">
                <a:latin typeface="+mn-ea"/>
                <a:cs typeface="Times New Roman" panose="02020603050405020304" pitchFamily="18" charset="0"/>
              </a:rPr>
              <a:t>⑥ </a:t>
            </a:r>
            <a:r>
              <a:rPr lang="ja-JP" altLang="en-US" sz="3200" b="1" kern="100" dirty="0">
                <a:latin typeface="+mn-ea"/>
                <a:cs typeface="Times New Roman" panose="02020603050405020304" pitchFamily="18" charset="0"/>
              </a:rPr>
              <a:t>昇華法</a:t>
            </a:r>
            <a:r>
              <a:rPr lang="ja-JP" altLang="en-US" sz="3200" kern="100" dirty="0">
                <a:latin typeface="+mn-ea"/>
                <a:cs typeface="Times New Roman" panose="02020603050405020304" pitchFamily="18" charset="0"/>
              </a:rPr>
              <a:t>　固体が液体を経ずに直接気体になる状態変化を</a:t>
            </a:r>
            <a:r>
              <a:rPr lang="ja-JP" altLang="en-US" sz="3200" kern="100" dirty="0">
                <a:solidFill>
                  <a:srgbClr val="AA7B90"/>
                </a:solidFill>
                <a:latin typeface="+mn-ea"/>
                <a:cs typeface="Times New Roman" panose="02020603050405020304" pitchFamily="18" charset="0"/>
              </a:rPr>
              <a:t>［</a:t>
            </a:r>
            <a:r>
              <a:rPr lang="en-US" altLang="ja-JP" sz="3200" kern="100" dirty="0">
                <a:latin typeface="+mn-ea"/>
                <a:cs typeface="Times New Roman" panose="02020603050405020304" pitchFamily="18" charset="0"/>
              </a:rPr>
              <a:t>19. </a:t>
            </a:r>
            <a:r>
              <a:rPr lang="ja-JP" altLang="en-US" sz="3200" kern="100" dirty="0">
                <a:solidFill>
                  <a:srgbClr val="FF0000"/>
                </a:solidFill>
                <a:latin typeface="+mn-ea"/>
                <a:cs typeface="Times New Roman" panose="02020603050405020304" pitchFamily="18" charset="0"/>
              </a:rPr>
              <a:t>昇華</a:t>
            </a:r>
            <a:r>
              <a:rPr lang="ja-JP" altLang="en-US" sz="3200" kern="100" dirty="0">
                <a:latin typeface="+mn-ea"/>
                <a:cs typeface="Times New Roman" panose="02020603050405020304" pitchFamily="18" charset="0"/>
              </a:rPr>
              <a:t> </a:t>
            </a:r>
            <a:r>
              <a:rPr lang="ja-JP" altLang="en-US" sz="3200" kern="100" dirty="0">
                <a:solidFill>
                  <a:srgbClr val="AA7B90"/>
                </a:solidFill>
                <a:latin typeface="+mn-ea"/>
                <a:cs typeface="Times New Roman" panose="02020603050405020304" pitchFamily="18" charset="0"/>
              </a:rPr>
              <a:t>］</a:t>
            </a:r>
            <a:r>
              <a:rPr lang="ja-JP" altLang="en-US" sz="3200" kern="100" dirty="0">
                <a:latin typeface="+mn-ea"/>
                <a:cs typeface="Times New Roman" panose="02020603050405020304" pitchFamily="18" charset="0"/>
              </a:rPr>
              <a:t>という。この現象を利用して分離する方法を昇華法という。</a:t>
            </a:r>
          </a:p>
          <a:p>
            <a:pPr marL="449263" indent="-449263">
              <a:lnSpc>
                <a:spcPct val="150000"/>
              </a:lnSpc>
              <a:spcBef>
                <a:spcPts val="1200"/>
              </a:spcBef>
            </a:pPr>
            <a:r>
              <a:rPr lang="ja-JP" altLang="en-US" sz="3200" kern="100" dirty="0">
                <a:latin typeface="+mn-ea"/>
                <a:cs typeface="Times New Roman" panose="02020603050405020304" pitchFamily="18" charset="0"/>
              </a:rPr>
              <a:t>⑦ </a:t>
            </a:r>
            <a:r>
              <a:rPr lang="ja-JP" altLang="en-US" sz="3200" b="1" kern="100" dirty="0">
                <a:latin typeface="+mn-ea"/>
                <a:cs typeface="Times New Roman" panose="02020603050405020304" pitchFamily="18" charset="0"/>
              </a:rPr>
              <a:t>抽出</a:t>
            </a:r>
            <a:r>
              <a:rPr lang="ja-JP" altLang="en-US" sz="3200" kern="100" dirty="0">
                <a:latin typeface="+mn-ea"/>
                <a:cs typeface="Times New Roman" panose="02020603050405020304" pitchFamily="18" charset="0"/>
              </a:rPr>
              <a:t>　溶媒に対する溶解度の違いを利用し，混合物中の目的物質を溶媒に溶かして分離する操作。　</a:t>
            </a:r>
          </a:p>
        </p:txBody>
      </p:sp>
      <p:sp>
        <p:nvSpPr>
          <p:cNvPr id="12" name="正方形/長方形 11">
            <a:extLst>
              <a:ext uri="{FF2B5EF4-FFF2-40B4-BE49-F238E27FC236}">
                <a16:creationId xmlns:a16="http://schemas.microsoft.com/office/drawing/2014/main" id="{5E6B4ACE-8AAF-43D4-A007-A259E75F4B57}"/>
              </a:ext>
            </a:extLst>
          </p:cNvPr>
          <p:cNvSpPr/>
          <p:nvPr/>
        </p:nvSpPr>
        <p:spPr>
          <a:xfrm>
            <a:off x="2617366" y="2476497"/>
            <a:ext cx="922788" cy="4848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30506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
          <p:cNvSpPr txBox="1">
            <a:spLocks/>
          </p:cNvSpPr>
          <p:nvPr/>
        </p:nvSpPr>
        <p:spPr>
          <a:xfrm>
            <a:off x="0" y="0"/>
            <a:ext cx="6026727" cy="5660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2000" dirty="0">
              <a:latin typeface="+mn-ea"/>
              <a:ea typeface="+mn-ea"/>
            </a:endParaRPr>
          </a:p>
        </p:txBody>
      </p:sp>
      <p:sp>
        <p:nvSpPr>
          <p:cNvPr id="22" name="タイトル 1">
            <a:extLst>
              <a:ext uri="{FF2B5EF4-FFF2-40B4-BE49-F238E27FC236}">
                <a16:creationId xmlns:a16="http://schemas.microsoft.com/office/drawing/2014/main" id="{C0FA5EB3-3EF3-4D95-A310-51F2B49360EC}"/>
              </a:ext>
            </a:extLst>
          </p:cNvPr>
          <p:cNvSpPr txBox="1">
            <a:spLocks/>
          </p:cNvSpPr>
          <p:nvPr/>
        </p:nvSpPr>
        <p:spPr>
          <a:xfrm>
            <a:off x="1775505" y="434961"/>
            <a:ext cx="9319949" cy="821619"/>
          </a:xfrm>
          <a:prstGeom prst="rect">
            <a:avLst/>
          </a:prstGeom>
          <a:solidFill>
            <a:srgbClr val="CA5E8F"/>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600" b="1" dirty="0">
                <a:solidFill>
                  <a:schemeClr val="bg1"/>
                </a:solidFill>
                <a:latin typeface="+mn-ea"/>
                <a:ea typeface="+mn-ea"/>
              </a:rPr>
              <a:t>物質の分離</a:t>
            </a:r>
          </a:p>
        </p:txBody>
      </p:sp>
      <p:sp>
        <p:nvSpPr>
          <p:cNvPr id="11" name="フッター プレースホルダー 2">
            <a:extLst>
              <a:ext uri="{FF2B5EF4-FFF2-40B4-BE49-F238E27FC236}">
                <a16:creationId xmlns:a16="http://schemas.microsoft.com/office/drawing/2014/main" id="{1F61AC96-CA4F-457D-8C63-A9CEEC6158F1}"/>
              </a:ext>
            </a:extLst>
          </p:cNvPr>
          <p:cNvSpPr>
            <a:spLocks noGrp="1"/>
          </p:cNvSpPr>
          <p:nvPr>
            <p:ph type="ftr" sz="quarter" idx="11"/>
          </p:nvPr>
        </p:nvSpPr>
        <p:spPr>
          <a:xfrm>
            <a:off x="4038600" y="6476418"/>
            <a:ext cx="4114800" cy="365125"/>
          </a:xfrm>
        </p:spPr>
        <p:txBody>
          <a:bodyPr/>
          <a:lstStyle/>
          <a:p>
            <a:r>
              <a:rPr kumimoji="1" lang="en-US" altLang="ja-JP" dirty="0"/>
              <a:t>© 2026  KEIRINKAN  ALL Rights Reserved.</a:t>
            </a:r>
            <a:endParaRPr kumimoji="1" lang="ja-JP" altLang="en-US" dirty="0"/>
          </a:p>
        </p:txBody>
      </p:sp>
      <p:cxnSp>
        <p:nvCxnSpPr>
          <p:cNvPr id="13" name="直線コネクタ 12">
            <a:extLst>
              <a:ext uri="{FF2B5EF4-FFF2-40B4-BE49-F238E27FC236}">
                <a16:creationId xmlns:a16="http://schemas.microsoft.com/office/drawing/2014/main" id="{BA58A96E-BD9C-476E-A05A-762FCD625276}"/>
              </a:ext>
            </a:extLst>
          </p:cNvPr>
          <p:cNvCxnSpPr>
            <a:cxnSpLocks/>
          </p:cNvCxnSpPr>
          <p:nvPr/>
        </p:nvCxnSpPr>
        <p:spPr>
          <a:xfrm>
            <a:off x="421826" y="6423038"/>
            <a:ext cx="11209801" cy="0"/>
          </a:xfrm>
          <a:prstGeom prst="line">
            <a:avLst/>
          </a:prstGeom>
          <a:ln w="28575">
            <a:solidFill>
              <a:srgbClr val="3497D2"/>
            </a:solidFill>
          </a:ln>
        </p:spPr>
        <p:style>
          <a:lnRef idx="1">
            <a:schemeClr val="accent1"/>
          </a:lnRef>
          <a:fillRef idx="0">
            <a:schemeClr val="accent1"/>
          </a:fillRef>
          <a:effectRef idx="0">
            <a:schemeClr val="accent1"/>
          </a:effectRef>
          <a:fontRef idx="minor">
            <a:schemeClr val="tx1"/>
          </a:fontRef>
        </p:style>
      </p:cxnSp>
      <p:sp>
        <p:nvSpPr>
          <p:cNvPr id="14" name="タイトル 1">
            <a:extLst>
              <a:ext uri="{FF2B5EF4-FFF2-40B4-BE49-F238E27FC236}">
                <a16:creationId xmlns:a16="http://schemas.microsoft.com/office/drawing/2014/main" id="{3CB0F283-74D2-44B8-966F-6B36ADCFD882}"/>
              </a:ext>
            </a:extLst>
          </p:cNvPr>
          <p:cNvSpPr txBox="1">
            <a:spLocks/>
          </p:cNvSpPr>
          <p:nvPr/>
        </p:nvSpPr>
        <p:spPr>
          <a:xfrm>
            <a:off x="692686" y="434961"/>
            <a:ext cx="932741" cy="821619"/>
          </a:xfrm>
          <a:prstGeom prst="rect">
            <a:avLst/>
          </a:prstGeom>
          <a:solidFill>
            <a:srgbClr val="595757"/>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en-US" altLang="ja-JP" sz="3600" b="1" dirty="0">
                <a:solidFill>
                  <a:schemeClr val="bg1"/>
                </a:solidFill>
                <a:latin typeface="+mn-ea"/>
                <a:ea typeface="+mn-ea"/>
              </a:rPr>
              <a:t>2</a:t>
            </a:r>
            <a:endParaRPr lang="ja-JP" altLang="en-US" sz="3600" b="1" dirty="0">
              <a:solidFill>
                <a:schemeClr val="bg1"/>
              </a:solidFill>
              <a:latin typeface="+mn-ea"/>
              <a:ea typeface="+mn-ea"/>
            </a:endParaRPr>
          </a:p>
        </p:txBody>
      </p:sp>
      <p:sp>
        <p:nvSpPr>
          <p:cNvPr id="15" name="テキスト ボックス 14">
            <a:extLst>
              <a:ext uri="{FF2B5EF4-FFF2-40B4-BE49-F238E27FC236}">
                <a16:creationId xmlns:a16="http://schemas.microsoft.com/office/drawing/2014/main" id="{ACBC22FC-2104-49A4-B03D-F6DC4B76C6BD}"/>
              </a:ext>
            </a:extLst>
          </p:cNvPr>
          <p:cNvSpPr txBox="1"/>
          <p:nvPr/>
        </p:nvSpPr>
        <p:spPr>
          <a:xfrm>
            <a:off x="579571" y="1554255"/>
            <a:ext cx="10515883" cy="4332148"/>
          </a:xfrm>
          <a:prstGeom prst="rect">
            <a:avLst/>
          </a:prstGeom>
          <a:noFill/>
        </p:spPr>
        <p:txBody>
          <a:bodyPr wrap="square" rtlCol="0">
            <a:spAutoFit/>
          </a:bodyPr>
          <a:lstStyle/>
          <a:p>
            <a:pPr marL="449263" indent="-449263">
              <a:lnSpc>
                <a:spcPct val="150000"/>
              </a:lnSpc>
              <a:spcBef>
                <a:spcPts val="1200"/>
              </a:spcBef>
            </a:pPr>
            <a:r>
              <a:rPr lang="ja-JP" altLang="en-US" sz="3200" kern="100" dirty="0">
                <a:latin typeface="+mn-ea"/>
                <a:cs typeface="Times New Roman" panose="02020603050405020304" pitchFamily="18" charset="0"/>
              </a:rPr>
              <a:t>⑧ </a:t>
            </a:r>
            <a:r>
              <a:rPr lang="ja-JP" altLang="en-US" sz="3200" b="1" kern="100" dirty="0">
                <a:latin typeface="+mn-ea"/>
                <a:cs typeface="Times New Roman" panose="02020603050405020304" pitchFamily="18" charset="0"/>
              </a:rPr>
              <a:t>クロマトグラフィー</a:t>
            </a:r>
            <a:r>
              <a:rPr lang="ja-JP" altLang="en-US" sz="3200" kern="100" dirty="0">
                <a:latin typeface="+mn-ea"/>
                <a:cs typeface="Times New Roman" panose="02020603050405020304" pitchFamily="18" charset="0"/>
              </a:rPr>
              <a:t>　物質ごとの吸着力の違いから　　　</a:t>
            </a:r>
            <a:endParaRPr lang="en-US" altLang="ja-JP" sz="3200" kern="100" dirty="0">
              <a:latin typeface="+mn-ea"/>
              <a:cs typeface="Times New Roman" panose="02020603050405020304" pitchFamily="18" charset="0"/>
            </a:endParaRPr>
          </a:p>
          <a:p>
            <a:pPr marL="449263" indent="-449263">
              <a:lnSpc>
                <a:spcPct val="150000"/>
              </a:lnSpc>
              <a:spcBef>
                <a:spcPts val="1200"/>
              </a:spcBef>
            </a:pPr>
            <a:r>
              <a:rPr lang="ja-JP" altLang="en-US" sz="3200" kern="100" dirty="0">
                <a:latin typeface="+mn-ea"/>
                <a:cs typeface="Times New Roman" panose="02020603050405020304" pitchFamily="18" charset="0"/>
              </a:rPr>
              <a:t>　生まれる，物質の移動速度の違いを利用して，分離す</a:t>
            </a:r>
            <a:endParaRPr lang="en-US" altLang="ja-JP" sz="3200" kern="100" dirty="0">
              <a:latin typeface="+mn-ea"/>
              <a:cs typeface="Times New Roman" panose="02020603050405020304" pitchFamily="18" charset="0"/>
            </a:endParaRPr>
          </a:p>
          <a:p>
            <a:pPr marL="449263" indent="-449263">
              <a:lnSpc>
                <a:spcPct val="150000"/>
              </a:lnSpc>
              <a:spcBef>
                <a:spcPts val="1200"/>
              </a:spcBef>
            </a:pPr>
            <a:r>
              <a:rPr lang="ja-JP" altLang="en-US" sz="3200" kern="100" dirty="0">
                <a:latin typeface="+mn-ea"/>
                <a:cs typeface="Times New Roman" panose="02020603050405020304" pitchFamily="18" charset="0"/>
              </a:rPr>
              <a:t>　</a:t>
            </a:r>
            <a:r>
              <a:rPr lang="ja-JP" altLang="en-US" sz="3200" kern="100" dirty="0" err="1">
                <a:latin typeface="+mn-ea"/>
                <a:cs typeface="Times New Roman" panose="02020603050405020304" pitchFamily="18" charset="0"/>
              </a:rPr>
              <a:t>る</a:t>
            </a:r>
            <a:r>
              <a:rPr lang="ja-JP" altLang="en-US" sz="3200" kern="100" dirty="0">
                <a:latin typeface="+mn-ea"/>
                <a:cs typeface="Times New Roman" panose="02020603050405020304" pitchFamily="18" charset="0"/>
              </a:rPr>
              <a:t>操作。</a:t>
            </a:r>
          </a:p>
          <a:p>
            <a:pPr marL="449263" indent="-449263">
              <a:lnSpc>
                <a:spcPct val="150000"/>
              </a:lnSpc>
              <a:spcBef>
                <a:spcPts val="1200"/>
              </a:spcBef>
            </a:pPr>
            <a:r>
              <a:rPr lang="ja-JP" altLang="en-US" sz="3200" kern="100" dirty="0">
                <a:latin typeface="+mn-ea"/>
                <a:cs typeface="Times New Roman" panose="02020603050405020304" pitchFamily="18" charset="0"/>
              </a:rPr>
              <a:t>　　</a:t>
            </a:r>
            <a:r>
              <a:rPr lang="ja-JP" altLang="en-US" sz="3200" b="1" kern="100" dirty="0">
                <a:latin typeface="+mn-ea"/>
                <a:cs typeface="Times New Roman" panose="02020603050405020304" pitchFamily="18" charset="0"/>
              </a:rPr>
              <a:t>ペーパークロマトグラフィー</a:t>
            </a:r>
            <a:r>
              <a:rPr lang="ja-JP" altLang="en-US" sz="3200" kern="100" dirty="0">
                <a:latin typeface="+mn-ea"/>
                <a:cs typeface="Times New Roman" panose="02020603050405020304" pitchFamily="18" charset="0"/>
              </a:rPr>
              <a:t>　</a:t>
            </a:r>
            <a:r>
              <a:rPr lang="ja-JP" altLang="en-US" sz="3200" kern="100" dirty="0" err="1">
                <a:latin typeface="+mn-ea"/>
                <a:cs typeface="Times New Roman" panose="02020603050405020304" pitchFamily="18" charset="0"/>
              </a:rPr>
              <a:t>ろ</a:t>
            </a:r>
            <a:r>
              <a:rPr lang="ja-JP" altLang="en-US" sz="3200" kern="100" dirty="0">
                <a:latin typeface="+mn-ea"/>
                <a:cs typeface="Times New Roman" panose="02020603050405020304" pitchFamily="18" charset="0"/>
              </a:rPr>
              <a:t>紙などを用いて　</a:t>
            </a:r>
            <a:endParaRPr lang="en-US" altLang="ja-JP" sz="3200" kern="100" dirty="0">
              <a:latin typeface="+mn-ea"/>
              <a:cs typeface="Times New Roman" panose="02020603050405020304" pitchFamily="18" charset="0"/>
            </a:endParaRPr>
          </a:p>
          <a:p>
            <a:pPr marL="449263" indent="-449263">
              <a:lnSpc>
                <a:spcPct val="150000"/>
              </a:lnSpc>
              <a:spcBef>
                <a:spcPts val="1200"/>
              </a:spcBef>
            </a:pPr>
            <a:r>
              <a:rPr lang="ja-JP" altLang="en-US" sz="3200" kern="100" dirty="0">
                <a:latin typeface="+mn-ea"/>
                <a:cs typeface="Times New Roman" panose="02020603050405020304" pitchFamily="18" charset="0"/>
              </a:rPr>
              <a:t>　　行うクロマトグラフィー。</a:t>
            </a:r>
          </a:p>
        </p:txBody>
      </p:sp>
      <p:pic>
        <p:nvPicPr>
          <p:cNvPr id="10" name="図 9">
            <a:extLst>
              <a:ext uri="{FF2B5EF4-FFF2-40B4-BE49-F238E27FC236}">
                <a16:creationId xmlns:a16="http://schemas.microsoft.com/office/drawing/2014/main" id="{F8980797-A662-4E43-984C-6399CDAA57B2}"/>
              </a:ext>
            </a:extLst>
          </p:cNvPr>
          <p:cNvPicPr>
            <a:picLocks noChangeAspect="1"/>
          </p:cNvPicPr>
          <p:nvPr/>
        </p:nvPicPr>
        <p:blipFill>
          <a:blip r:embed="rId3"/>
          <a:stretch>
            <a:fillRect/>
          </a:stretch>
        </p:blipFill>
        <p:spPr>
          <a:xfrm>
            <a:off x="745438" y="4425686"/>
            <a:ext cx="533333" cy="390476"/>
          </a:xfrm>
          <a:prstGeom prst="rect">
            <a:avLst/>
          </a:prstGeom>
        </p:spPr>
      </p:pic>
    </p:spTree>
    <p:extLst>
      <p:ext uri="{BB962C8B-B14F-4D97-AF65-F5344CB8AC3E}">
        <p14:creationId xmlns:p14="http://schemas.microsoft.com/office/powerpoint/2010/main" val="5699292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
          <p:cNvSpPr txBox="1">
            <a:spLocks/>
          </p:cNvSpPr>
          <p:nvPr/>
        </p:nvSpPr>
        <p:spPr>
          <a:xfrm>
            <a:off x="0" y="0"/>
            <a:ext cx="6026727" cy="5660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2000" dirty="0">
              <a:latin typeface="+mn-ea"/>
              <a:ea typeface="+mn-ea"/>
            </a:endParaRPr>
          </a:p>
        </p:txBody>
      </p:sp>
      <p:sp>
        <p:nvSpPr>
          <p:cNvPr id="11" name="フッター プレースホルダー 2">
            <a:extLst>
              <a:ext uri="{FF2B5EF4-FFF2-40B4-BE49-F238E27FC236}">
                <a16:creationId xmlns:a16="http://schemas.microsoft.com/office/drawing/2014/main" id="{1F61AC96-CA4F-457D-8C63-A9CEEC6158F1}"/>
              </a:ext>
            </a:extLst>
          </p:cNvPr>
          <p:cNvSpPr>
            <a:spLocks noGrp="1"/>
          </p:cNvSpPr>
          <p:nvPr>
            <p:ph type="ftr" sz="quarter" idx="11"/>
          </p:nvPr>
        </p:nvSpPr>
        <p:spPr>
          <a:xfrm>
            <a:off x="4038600" y="6476418"/>
            <a:ext cx="4114800" cy="365125"/>
          </a:xfrm>
        </p:spPr>
        <p:txBody>
          <a:bodyPr/>
          <a:lstStyle/>
          <a:p>
            <a:r>
              <a:rPr kumimoji="1" lang="en-US" altLang="ja-JP" dirty="0"/>
              <a:t>© 2026  KEIRINKAN  ALL Rights Reserved.</a:t>
            </a:r>
            <a:endParaRPr kumimoji="1" lang="ja-JP" altLang="en-US" dirty="0"/>
          </a:p>
        </p:txBody>
      </p:sp>
      <p:cxnSp>
        <p:nvCxnSpPr>
          <p:cNvPr id="13" name="直線コネクタ 12">
            <a:extLst>
              <a:ext uri="{FF2B5EF4-FFF2-40B4-BE49-F238E27FC236}">
                <a16:creationId xmlns:a16="http://schemas.microsoft.com/office/drawing/2014/main" id="{BA58A96E-BD9C-476E-A05A-762FCD625276}"/>
              </a:ext>
            </a:extLst>
          </p:cNvPr>
          <p:cNvCxnSpPr>
            <a:cxnSpLocks/>
          </p:cNvCxnSpPr>
          <p:nvPr/>
        </p:nvCxnSpPr>
        <p:spPr>
          <a:xfrm>
            <a:off x="421826" y="6423038"/>
            <a:ext cx="11209801" cy="0"/>
          </a:xfrm>
          <a:prstGeom prst="line">
            <a:avLst/>
          </a:prstGeom>
          <a:ln w="28575">
            <a:solidFill>
              <a:srgbClr val="3497D2"/>
            </a:solidFill>
          </a:ln>
        </p:spPr>
        <p:style>
          <a:lnRef idx="1">
            <a:schemeClr val="accent1"/>
          </a:lnRef>
          <a:fillRef idx="0">
            <a:schemeClr val="accent1"/>
          </a:fillRef>
          <a:effectRef idx="0">
            <a:schemeClr val="accent1"/>
          </a:effectRef>
          <a:fontRef idx="minor">
            <a:schemeClr val="tx1"/>
          </a:fontRef>
        </p:style>
      </p:cxnSp>
      <p:grpSp>
        <p:nvGrpSpPr>
          <p:cNvPr id="4" name="グループ化 3">
            <a:extLst>
              <a:ext uri="{FF2B5EF4-FFF2-40B4-BE49-F238E27FC236}">
                <a16:creationId xmlns:a16="http://schemas.microsoft.com/office/drawing/2014/main" id="{9AD2D1E9-9A29-4DD1-AA7D-F547CC5F4E83}"/>
              </a:ext>
            </a:extLst>
          </p:cNvPr>
          <p:cNvGrpSpPr/>
          <p:nvPr/>
        </p:nvGrpSpPr>
        <p:grpSpPr>
          <a:xfrm>
            <a:off x="513636" y="283028"/>
            <a:ext cx="11026179" cy="1075095"/>
            <a:chOff x="513636" y="283028"/>
            <a:chExt cx="11026179" cy="1075095"/>
          </a:xfrm>
        </p:grpSpPr>
        <p:pic>
          <p:nvPicPr>
            <p:cNvPr id="2" name="図 1">
              <a:extLst>
                <a:ext uri="{FF2B5EF4-FFF2-40B4-BE49-F238E27FC236}">
                  <a16:creationId xmlns:a16="http://schemas.microsoft.com/office/drawing/2014/main" id="{61ED316E-2AE5-42AD-B630-C04137F52D5C}"/>
                </a:ext>
              </a:extLst>
            </p:cNvPr>
            <p:cNvPicPr>
              <a:picLocks noChangeAspect="1"/>
            </p:cNvPicPr>
            <p:nvPr/>
          </p:nvPicPr>
          <p:blipFill>
            <a:blip r:embed="rId3"/>
            <a:stretch>
              <a:fillRect/>
            </a:stretch>
          </p:blipFill>
          <p:spPr>
            <a:xfrm>
              <a:off x="513636" y="283028"/>
              <a:ext cx="11026179" cy="1075095"/>
            </a:xfrm>
            <a:prstGeom prst="rect">
              <a:avLst/>
            </a:prstGeom>
          </p:spPr>
        </p:pic>
        <p:sp>
          <p:nvSpPr>
            <p:cNvPr id="3" name="正方形/長方形 2">
              <a:extLst>
                <a:ext uri="{FF2B5EF4-FFF2-40B4-BE49-F238E27FC236}">
                  <a16:creationId xmlns:a16="http://schemas.microsoft.com/office/drawing/2014/main" id="{24D2AB46-4CDD-46C0-9CD3-B09A85EE1BD8}"/>
                </a:ext>
              </a:extLst>
            </p:cNvPr>
            <p:cNvSpPr/>
            <p:nvPr/>
          </p:nvSpPr>
          <p:spPr>
            <a:xfrm>
              <a:off x="9588500" y="522609"/>
              <a:ext cx="1714500" cy="566050"/>
            </a:xfrm>
            <a:prstGeom prst="rect">
              <a:avLst/>
            </a:prstGeom>
            <a:solidFill>
              <a:srgbClr val="E9509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grpSp>
      <p:sp>
        <p:nvSpPr>
          <p:cNvPr id="12" name="テキスト ボックス 11">
            <a:extLst>
              <a:ext uri="{FF2B5EF4-FFF2-40B4-BE49-F238E27FC236}">
                <a16:creationId xmlns:a16="http://schemas.microsoft.com/office/drawing/2014/main" id="{06B97831-B609-493C-A029-A9C640A87409}"/>
              </a:ext>
            </a:extLst>
          </p:cNvPr>
          <p:cNvSpPr txBox="1"/>
          <p:nvPr/>
        </p:nvSpPr>
        <p:spPr>
          <a:xfrm>
            <a:off x="579571" y="1554255"/>
            <a:ext cx="10515883" cy="4916923"/>
          </a:xfrm>
          <a:prstGeom prst="rect">
            <a:avLst/>
          </a:prstGeom>
          <a:noFill/>
        </p:spPr>
        <p:txBody>
          <a:bodyPr wrap="square" rtlCol="0">
            <a:spAutoFit/>
          </a:bodyPr>
          <a:lstStyle/>
          <a:p>
            <a:pPr marL="449263" indent="-449263">
              <a:lnSpc>
                <a:spcPct val="150000"/>
              </a:lnSpc>
              <a:spcBef>
                <a:spcPts val="1200"/>
              </a:spcBef>
            </a:pPr>
            <a:r>
              <a:rPr lang="ja-JP" altLang="en-US" sz="3200" kern="100" dirty="0">
                <a:latin typeface="+mn-ea"/>
                <a:cs typeface="Times New Roman" panose="02020603050405020304" pitchFamily="18" charset="0"/>
              </a:rPr>
              <a:t>⑴ </a:t>
            </a:r>
            <a:r>
              <a:rPr lang="en-US" altLang="ja-JP" sz="3200" kern="100" dirty="0">
                <a:latin typeface="+mn-ea"/>
                <a:cs typeface="Times New Roman" panose="02020603050405020304" pitchFamily="18" charset="0"/>
              </a:rPr>
              <a:t>2 </a:t>
            </a:r>
            <a:r>
              <a:rPr lang="ja-JP" altLang="en-US" sz="3200" kern="100" dirty="0">
                <a:latin typeface="+mn-ea"/>
                <a:cs typeface="Times New Roman" panose="02020603050405020304" pitchFamily="18" charset="0"/>
              </a:rPr>
              <a:t>種類以上の純物質が混じってできている物質を何というか。</a:t>
            </a:r>
            <a:r>
              <a:rPr lang="ja-JP" altLang="en-US" sz="3200" kern="100" dirty="0">
                <a:solidFill>
                  <a:srgbClr val="AA7B90"/>
                </a:solidFill>
                <a:latin typeface="+mn-ea"/>
                <a:cs typeface="Times New Roman" panose="02020603050405020304" pitchFamily="18" charset="0"/>
              </a:rPr>
              <a:t> 　　　　　　　　　　　　　</a:t>
            </a:r>
            <a:endParaRPr lang="en-US" altLang="ja-JP" sz="3200" kern="100" dirty="0">
              <a:solidFill>
                <a:srgbClr val="AA7B90"/>
              </a:solidFill>
              <a:latin typeface="+mn-ea"/>
              <a:cs typeface="Times New Roman" panose="02020603050405020304" pitchFamily="18" charset="0"/>
            </a:endParaRPr>
          </a:p>
          <a:p>
            <a:pPr marL="449263" indent="-449263" algn="r">
              <a:lnSpc>
                <a:spcPct val="150000"/>
              </a:lnSpc>
              <a:spcBef>
                <a:spcPts val="1200"/>
              </a:spcBef>
            </a:pPr>
            <a:r>
              <a:rPr lang="ja-JP" altLang="en-US" sz="3200" kern="100" dirty="0">
                <a:solidFill>
                  <a:srgbClr val="AA7B90"/>
                </a:solidFill>
                <a:latin typeface="+mn-ea"/>
                <a:cs typeface="Times New Roman" panose="02020603050405020304" pitchFamily="18" charset="0"/>
              </a:rPr>
              <a:t>　［</a:t>
            </a:r>
            <a:r>
              <a:rPr lang="en-US" altLang="ja-JP" sz="3200" kern="100" dirty="0">
                <a:latin typeface="+mn-ea"/>
                <a:cs typeface="Times New Roman" panose="02020603050405020304" pitchFamily="18" charset="0"/>
              </a:rPr>
              <a:t>1. </a:t>
            </a:r>
            <a:r>
              <a:rPr lang="ja-JP" altLang="en-US" sz="3200" kern="100" dirty="0">
                <a:solidFill>
                  <a:srgbClr val="FF0000"/>
                </a:solidFill>
                <a:latin typeface="+mn-ea"/>
                <a:cs typeface="Times New Roman" panose="02020603050405020304" pitchFamily="18" charset="0"/>
              </a:rPr>
              <a:t>混合物</a:t>
            </a:r>
            <a:r>
              <a:rPr lang="ja-JP" altLang="en-US" sz="3200" kern="100" dirty="0">
                <a:latin typeface="+mn-ea"/>
                <a:cs typeface="Times New Roman" panose="02020603050405020304" pitchFamily="18" charset="0"/>
              </a:rPr>
              <a:t> </a:t>
            </a:r>
            <a:r>
              <a:rPr lang="ja-JP" altLang="en-US" sz="3200" kern="100" dirty="0">
                <a:solidFill>
                  <a:srgbClr val="AA7B90"/>
                </a:solidFill>
                <a:latin typeface="+mn-ea"/>
                <a:cs typeface="Times New Roman" panose="02020603050405020304" pitchFamily="18" charset="0"/>
              </a:rPr>
              <a:t>］</a:t>
            </a:r>
            <a:endParaRPr lang="en-US" altLang="ja-JP" sz="3200" kern="100" dirty="0">
              <a:latin typeface="+mn-ea"/>
              <a:cs typeface="Times New Roman" panose="02020603050405020304" pitchFamily="18" charset="0"/>
            </a:endParaRPr>
          </a:p>
          <a:p>
            <a:pPr marL="449263" indent="-449263">
              <a:lnSpc>
                <a:spcPct val="150000"/>
              </a:lnSpc>
              <a:spcBef>
                <a:spcPts val="1200"/>
              </a:spcBef>
            </a:pPr>
            <a:r>
              <a:rPr lang="en-US" altLang="ja-JP" sz="3200" kern="100" dirty="0">
                <a:latin typeface="+mn-ea"/>
                <a:cs typeface="Times New Roman" panose="02020603050405020304" pitchFamily="18" charset="0"/>
              </a:rPr>
              <a:t>⑵ 1 </a:t>
            </a:r>
            <a:r>
              <a:rPr lang="ja-JP" altLang="en-US" sz="3200" kern="100" dirty="0">
                <a:latin typeface="+mn-ea"/>
                <a:cs typeface="Times New Roman" panose="02020603050405020304" pitchFamily="18" charset="0"/>
              </a:rPr>
              <a:t>種類の物質のみでできていて，ほかの物質に分けることができないものを何というか。</a:t>
            </a:r>
            <a:endParaRPr lang="en-US" altLang="ja-JP" sz="3200" kern="100" dirty="0">
              <a:latin typeface="+mn-ea"/>
              <a:cs typeface="Times New Roman" panose="02020603050405020304" pitchFamily="18" charset="0"/>
            </a:endParaRPr>
          </a:p>
          <a:p>
            <a:pPr marL="449263" indent="-449263" algn="r">
              <a:lnSpc>
                <a:spcPct val="150000"/>
              </a:lnSpc>
              <a:spcBef>
                <a:spcPts val="1200"/>
              </a:spcBef>
            </a:pPr>
            <a:r>
              <a:rPr lang="ja-JP" altLang="en-US" sz="3200" kern="100" dirty="0">
                <a:solidFill>
                  <a:srgbClr val="AA7B90"/>
                </a:solidFill>
                <a:latin typeface="+mn-ea"/>
                <a:cs typeface="Times New Roman" panose="02020603050405020304" pitchFamily="18" charset="0"/>
              </a:rPr>
              <a:t>［</a:t>
            </a:r>
            <a:r>
              <a:rPr lang="en-US" altLang="ja-JP" sz="3200" kern="100" dirty="0">
                <a:latin typeface="+mn-ea"/>
                <a:cs typeface="Times New Roman" panose="02020603050405020304" pitchFamily="18" charset="0"/>
              </a:rPr>
              <a:t>2. </a:t>
            </a:r>
            <a:r>
              <a:rPr lang="ja-JP" altLang="en-US" sz="3200" kern="100" dirty="0">
                <a:solidFill>
                  <a:srgbClr val="FF0000"/>
                </a:solidFill>
                <a:latin typeface="+mn-ea"/>
                <a:cs typeface="Times New Roman" panose="02020603050405020304" pitchFamily="18" charset="0"/>
              </a:rPr>
              <a:t>純物質</a:t>
            </a:r>
            <a:r>
              <a:rPr lang="ja-JP" altLang="en-US" sz="3200" kern="100" dirty="0">
                <a:latin typeface="+mn-ea"/>
                <a:cs typeface="Times New Roman" panose="02020603050405020304" pitchFamily="18" charset="0"/>
              </a:rPr>
              <a:t> </a:t>
            </a:r>
            <a:r>
              <a:rPr lang="ja-JP" altLang="en-US" sz="3200" kern="100" dirty="0">
                <a:solidFill>
                  <a:srgbClr val="AA7B90"/>
                </a:solidFill>
                <a:latin typeface="+mn-ea"/>
                <a:cs typeface="Times New Roman" panose="02020603050405020304" pitchFamily="18" charset="0"/>
              </a:rPr>
              <a:t>］</a:t>
            </a:r>
            <a:endParaRPr lang="en-US" altLang="ja-JP" sz="3200" kern="100" dirty="0">
              <a:latin typeface="+mn-ea"/>
              <a:cs typeface="Times New Roman" panose="02020603050405020304" pitchFamily="18" charset="0"/>
            </a:endParaRPr>
          </a:p>
        </p:txBody>
      </p:sp>
      <p:sp>
        <p:nvSpPr>
          <p:cNvPr id="17" name="正方形/長方形 16">
            <a:extLst>
              <a:ext uri="{FF2B5EF4-FFF2-40B4-BE49-F238E27FC236}">
                <a16:creationId xmlns:a16="http://schemas.microsoft.com/office/drawing/2014/main" id="{1390FA2F-D71D-40F1-9968-E251E77E58D3}"/>
              </a:ext>
            </a:extLst>
          </p:cNvPr>
          <p:cNvSpPr/>
          <p:nvPr/>
        </p:nvSpPr>
        <p:spPr>
          <a:xfrm>
            <a:off x="9168669" y="3262381"/>
            <a:ext cx="1415512" cy="7000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A5AA81DE-6693-4BFA-B628-344D79A6E940}"/>
              </a:ext>
            </a:extLst>
          </p:cNvPr>
          <p:cNvSpPr/>
          <p:nvPr/>
        </p:nvSpPr>
        <p:spPr>
          <a:xfrm>
            <a:off x="9168669" y="5635380"/>
            <a:ext cx="1415512" cy="7000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74366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9"/>
                                          </p:stCondLst>
                                        </p:cTn>
                                        <p:tgtEl>
                                          <p:spTgt spid="17"/>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
          <p:cNvSpPr txBox="1">
            <a:spLocks/>
          </p:cNvSpPr>
          <p:nvPr/>
        </p:nvSpPr>
        <p:spPr>
          <a:xfrm>
            <a:off x="0" y="0"/>
            <a:ext cx="6026727" cy="5660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2000" dirty="0">
              <a:latin typeface="+mn-ea"/>
              <a:ea typeface="+mn-ea"/>
            </a:endParaRPr>
          </a:p>
        </p:txBody>
      </p:sp>
      <p:sp>
        <p:nvSpPr>
          <p:cNvPr id="11" name="フッター プレースホルダー 2">
            <a:extLst>
              <a:ext uri="{FF2B5EF4-FFF2-40B4-BE49-F238E27FC236}">
                <a16:creationId xmlns:a16="http://schemas.microsoft.com/office/drawing/2014/main" id="{1F61AC96-CA4F-457D-8C63-A9CEEC6158F1}"/>
              </a:ext>
            </a:extLst>
          </p:cNvPr>
          <p:cNvSpPr>
            <a:spLocks noGrp="1"/>
          </p:cNvSpPr>
          <p:nvPr>
            <p:ph type="ftr" sz="quarter" idx="11"/>
          </p:nvPr>
        </p:nvSpPr>
        <p:spPr>
          <a:xfrm>
            <a:off x="4038600" y="6476418"/>
            <a:ext cx="4114800" cy="365125"/>
          </a:xfrm>
        </p:spPr>
        <p:txBody>
          <a:bodyPr/>
          <a:lstStyle/>
          <a:p>
            <a:r>
              <a:rPr kumimoji="1" lang="en-US" altLang="ja-JP" dirty="0"/>
              <a:t>© 2026  KEIRINKAN  ALL Rights Reserved.</a:t>
            </a:r>
            <a:endParaRPr kumimoji="1" lang="ja-JP" altLang="en-US" dirty="0"/>
          </a:p>
        </p:txBody>
      </p:sp>
      <p:cxnSp>
        <p:nvCxnSpPr>
          <p:cNvPr id="13" name="直線コネクタ 12">
            <a:extLst>
              <a:ext uri="{FF2B5EF4-FFF2-40B4-BE49-F238E27FC236}">
                <a16:creationId xmlns:a16="http://schemas.microsoft.com/office/drawing/2014/main" id="{BA58A96E-BD9C-476E-A05A-762FCD625276}"/>
              </a:ext>
            </a:extLst>
          </p:cNvPr>
          <p:cNvCxnSpPr>
            <a:cxnSpLocks/>
          </p:cNvCxnSpPr>
          <p:nvPr/>
        </p:nvCxnSpPr>
        <p:spPr>
          <a:xfrm>
            <a:off x="421826" y="6423038"/>
            <a:ext cx="11209801" cy="0"/>
          </a:xfrm>
          <a:prstGeom prst="line">
            <a:avLst/>
          </a:prstGeom>
          <a:ln w="28575">
            <a:solidFill>
              <a:srgbClr val="3497D2"/>
            </a:solidFill>
          </a:ln>
        </p:spPr>
        <p:style>
          <a:lnRef idx="1">
            <a:schemeClr val="accent1"/>
          </a:lnRef>
          <a:fillRef idx="0">
            <a:schemeClr val="accent1"/>
          </a:fillRef>
          <a:effectRef idx="0">
            <a:schemeClr val="accent1"/>
          </a:effectRef>
          <a:fontRef idx="minor">
            <a:schemeClr val="tx1"/>
          </a:fontRef>
        </p:style>
      </p:cxnSp>
      <p:grpSp>
        <p:nvGrpSpPr>
          <p:cNvPr id="4" name="グループ化 3">
            <a:extLst>
              <a:ext uri="{FF2B5EF4-FFF2-40B4-BE49-F238E27FC236}">
                <a16:creationId xmlns:a16="http://schemas.microsoft.com/office/drawing/2014/main" id="{9AD2D1E9-9A29-4DD1-AA7D-F547CC5F4E83}"/>
              </a:ext>
            </a:extLst>
          </p:cNvPr>
          <p:cNvGrpSpPr/>
          <p:nvPr/>
        </p:nvGrpSpPr>
        <p:grpSpPr>
          <a:xfrm>
            <a:off x="513636" y="283028"/>
            <a:ext cx="11026179" cy="1075095"/>
            <a:chOff x="513636" y="283028"/>
            <a:chExt cx="11026179" cy="1075095"/>
          </a:xfrm>
        </p:grpSpPr>
        <p:pic>
          <p:nvPicPr>
            <p:cNvPr id="2" name="図 1">
              <a:extLst>
                <a:ext uri="{FF2B5EF4-FFF2-40B4-BE49-F238E27FC236}">
                  <a16:creationId xmlns:a16="http://schemas.microsoft.com/office/drawing/2014/main" id="{61ED316E-2AE5-42AD-B630-C04137F52D5C}"/>
                </a:ext>
              </a:extLst>
            </p:cNvPr>
            <p:cNvPicPr>
              <a:picLocks noChangeAspect="1"/>
            </p:cNvPicPr>
            <p:nvPr/>
          </p:nvPicPr>
          <p:blipFill>
            <a:blip r:embed="rId3"/>
            <a:stretch>
              <a:fillRect/>
            </a:stretch>
          </p:blipFill>
          <p:spPr>
            <a:xfrm>
              <a:off x="513636" y="283028"/>
              <a:ext cx="11026179" cy="1075095"/>
            </a:xfrm>
            <a:prstGeom prst="rect">
              <a:avLst/>
            </a:prstGeom>
          </p:spPr>
        </p:pic>
        <p:sp>
          <p:nvSpPr>
            <p:cNvPr id="3" name="正方形/長方形 2">
              <a:extLst>
                <a:ext uri="{FF2B5EF4-FFF2-40B4-BE49-F238E27FC236}">
                  <a16:creationId xmlns:a16="http://schemas.microsoft.com/office/drawing/2014/main" id="{24D2AB46-4CDD-46C0-9CD3-B09A85EE1BD8}"/>
                </a:ext>
              </a:extLst>
            </p:cNvPr>
            <p:cNvSpPr/>
            <p:nvPr/>
          </p:nvSpPr>
          <p:spPr>
            <a:xfrm>
              <a:off x="9588500" y="522609"/>
              <a:ext cx="1714500" cy="566050"/>
            </a:xfrm>
            <a:prstGeom prst="rect">
              <a:avLst/>
            </a:prstGeom>
            <a:solidFill>
              <a:srgbClr val="E9509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grpSp>
      <p:sp>
        <p:nvSpPr>
          <p:cNvPr id="12" name="テキスト ボックス 11">
            <a:extLst>
              <a:ext uri="{FF2B5EF4-FFF2-40B4-BE49-F238E27FC236}">
                <a16:creationId xmlns:a16="http://schemas.microsoft.com/office/drawing/2014/main" id="{06B97831-B609-493C-A029-A9C640A87409}"/>
              </a:ext>
            </a:extLst>
          </p:cNvPr>
          <p:cNvSpPr txBox="1"/>
          <p:nvPr/>
        </p:nvSpPr>
        <p:spPr>
          <a:xfrm>
            <a:off x="579571" y="1554255"/>
            <a:ext cx="10515883" cy="4178260"/>
          </a:xfrm>
          <a:prstGeom prst="rect">
            <a:avLst/>
          </a:prstGeom>
          <a:noFill/>
        </p:spPr>
        <p:txBody>
          <a:bodyPr wrap="square" rtlCol="0">
            <a:spAutoFit/>
          </a:bodyPr>
          <a:lstStyle/>
          <a:p>
            <a:pPr marL="449263" indent="-449263">
              <a:lnSpc>
                <a:spcPct val="150000"/>
              </a:lnSpc>
              <a:spcBef>
                <a:spcPts val="1200"/>
              </a:spcBef>
            </a:pPr>
            <a:r>
              <a:rPr lang="en-US" altLang="ja-JP" sz="3200" kern="100" dirty="0">
                <a:latin typeface="+mn-ea"/>
                <a:cs typeface="Times New Roman" panose="02020603050405020304" pitchFamily="18" charset="0"/>
              </a:rPr>
              <a:t>⑶ </a:t>
            </a:r>
            <a:r>
              <a:rPr lang="ja-JP" altLang="en-US" sz="3200" kern="100" dirty="0">
                <a:latin typeface="+mn-ea"/>
                <a:cs typeface="Times New Roman" panose="02020603050405020304" pitchFamily="18" charset="0"/>
              </a:rPr>
              <a:t>混合物から成分物質を取り出す操作を何というか。</a:t>
            </a:r>
            <a:endParaRPr lang="en-US" altLang="ja-JP" sz="3200" kern="100" dirty="0">
              <a:latin typeface="+mn-ea"/>
              <a:cs typeface="Times New Roman" panose="02020603050405020304" pitchFamily="18" charset="0"/>
            </a:endParaRPr>
          </a:p>
          <a:p>
            <a:pPr marL="449263" indent="-449263" algn="r">
              <a:lnSpc>
                <a:spcPct val="150000"/>
              </a:lnSpc>
              <a:spcBef>
                <a:spcPts val="1200"/>
              </a:spcBef>
            </a:pPr>
            <a:r>
              <a:rPr lang="en-US" altLang="ja-JP" sz="3200" kern="100" dirty="0">
                <a:latin typeface="+mn-ea"/>
                <a:cs typeface="Times New Roman" panose="02020603050405020304" pitchFamily="18" charset="0"/>
              </a:rPr>
              <a:t> </a:t>
            </a:r>
            <a:r>
              <a:rPr lang="ja-JP" altLang="en-US" sz="3200" kern="100" dirty="0">
                <a:solidFill>
                  <a:srgbClr val="AA7B90"/>
                </a:solidFill>
                <a:latin typeface="+mn-ea"/>
                <a:cs typeface="Times New Roman" panose="02020603050405020304" pitchFamily="18" charset="0"/>
              </a:rPr>
              <a:t>［</a:t>
            </a:r>
            <a:r>
              <a:rPr lang="en-US" altLang="ja-JP" sz="3200" kern="100" dirty="0">
                <a:latin typeface="+mn-ea"/>
                <a:cs typeface="Times New Roman" panose="02020603050405020304" pitchFamily="18" charset="0"/>
              </a:rPr>
              <a:t>3. </a:t>
            </a:r>
            <a:r>
              <a:rPr lang="ja-JP" altLang="en-US" sz="3200" kern="100" dirty="0">
                <a:solidFill>
                  <a:srgbClr val="FF0000"/>
                </a:solidFill>
                <a:latin typeface="+mn-ea"/>
                <a:cs typeface="Times New Roman" panose="02020603050405020304" pitchFamily="18" charset="0"/>
              </a:rPr>
              <a:t>分離</a:t>
            </a:r>
            <a:r>
              <a:rPr lang="ja-JP" altLang="en-US" sz="3200" kern="100" dirty="0">
                <a:latin typeface="+mn-ea"/>
                <a:cs typeface="Times New Roman" panose="02020603050405020304" pitchFamily="18" charset="0"/>
              </a:rPr>
              <a:t> </a:t>
            </a:r>
            <a:r>
              <a:rPr lang="ja-JP" altLang="en-US" sz="3200" kern="100" dirty="0">
                <a:solidFill>
                  <a:srgbClr val="AA7B90"/>
                </a:solidFill>
                <a:latin typeface="+mn-ea"/>
                <a:cs typeface="Times New Roman" panose="02020603050405020304" pitchFamily="18" charset="0"/>
              </a:rPr>
              <a:t>］</a:t>
            </a:r>
            <a:r>
              <a:rPr lang="ja-JP" altLang="en-US" sz="3200" kern="100" dirty="0">
                <a:latin typeface="+mn-ea"/>
                <a:cs typeface="Times New Roman" panose="02020603050405020304" pitchFamily="18" charset="0"/>
              </a:rPr>
              <a:t> </a:t>
            </a:r>
            <a:endParaRPr lang="en-US" altLang="ja-JP" sz="3200" kern="100" dirty="0">
              <a:latin typeface="+mn-ea"/>
              <a:cs typeface="Times New Roman" panose="02020603050405020304" pitchFamily="18" charset="0"/>
            </a:endParaRPr>
          </a:p>
          <a:p>
            <a:pPr marL="449263" indent="-449263">
              <a:lnSpc>
                <a:spcPct val="150000"/>
              </a:lnSpc>
              <a:spcBef>
                <a:spcPts val="1200"/>
              </a:spcBef>
            </a:pPr>
            <a:r>
              <a:rPr lang="en-US" altLang="ja-JP" sz="3200" kern="100" dirty="0">
                <a:latin typeface="+mn-ea"/>
                <a:cs typeface="Times New Roman" panose="02020603050405020304" pitchFamily="18" charset="0"/>
              </a:rPr>
              <a:t>⑷ </a:t>
            </a:r>
            <a:r>
              <a:rPr lang="ja-JP" altLang="en-US" sz="3200" kern="100" dirty="0">
                <a:latin typeface="+mn-ea"/>
                <a:cs typeface="Times New Roman" panose="02020603050405020304" pitchFamily="18" charset="0"/>
              </a:rPr>
              <a:t>粒子の大きさの違いを利用して，</a:t>
            </a:r>
            <a:r>
              <a:rPr lang="ja-JP" altLang="en-US" sz="3200" kern="100" dirty="0" err="1">
                <a:latin typeface="+mn-ea"/>
                <a:cs typeface="Times New Roman" panose="02020603050405020304" pitchFamily="18" charset="0"/>
              </a:rPr>
              <a:t>ろ</a:t>
            </a:r>
            <a:r>
              <a:rPr lang="ja-JP" altLang="en-US" sz="3200" kern="100" dirty="0">
                <a:latin typeface="+mn-ea"/>
                <a:cs typeface="Times New Roman" panose="02020603050405020304" pitchFamily="18" charset="0"/>
              </a:rPr>
              <a:t>紙などを用いて分離する操作を何というか。</a:t>
            </a:r>
            <a:endParaRPr lang="en-US" altLang="ja-JP" sz="3200" kern="100" dirty="0">
              <a:latin typeface="+mn-ea"/>
              <a:cs typeface="Times New Roman" panose="02020603050405020304" pitchFamily="18" charset="0"/>
            </a:endParaRPr>
          </a:p>
          <a:p>
            <a:pPr marL="449263" indent="-449263" algn="r">
              <a:lnSpc>
                <a:spcPct val="150000"/>
              </a:lnSpc>
              <a:spcBef>
                <a:spcPts val="1200"/>
              </a:spcBef>
            </a:pPr>
            <a:r>
              <a:rPr lang="ja-JP" altLang="en-US" sz="3200" kern="100" dirty="0">
                <a:solidFill>
                  <a:srgbClr val="AA7B90"/>
                </a:solidFill>
                <a:latin typeface="+mn-ea"/>
                <a:cs typeface="Times New Roman" panose="02020603050405020304" pitchFamily="18" charset="0"/>
              </a:rPr>
              <a:t>［</a:t>
            </a:r>
            <a:r>
              <a:rPr lang="en-US" altLang="ja-JP" sz="3200" kern="100" dirty="0">
                <a:latin typeface="+mn-ea"/>
                <a:cs typeface="Times New Roman" panose="02020603050405020304" pitchFamily="18" charset="0"/>
              </a:rPr>
              <a:t>4. </a:t>
            </a:r>
            <a:r>
              <a:rPr lang="ja-JP" altLang="en-US" sz="3200" kern="100" dirty="0">
                <a:solidFill>
                  <a:srgbClr val="FF0000"/>
                </a:solidFill>
                <a:latin typeface="+mn-ea"/>
                <a:cs typeface="Times New Roman" panose="02020603050405020304" pitchFamily="18" charset="0"/>
              </a:rPr>
              <a:t>ろ過</a:t>
            </a:r>
            <a:r>
              <a:rPr lang="ja-JP" altLang="en-US" sz="3200" kern="100" dirty="0">
                <a:latin typeface="+mn-ea"/>
                <a:cs typeface="Times New Roman" panose="02020603050405020304" pitchFamily="18" charset="0"/>
              </a:rPr>
              <a:t> </a:t>
            </a:r>
            <a:r>
              <a:rPr lang="ja-JP" altLang="en-US" sz="3200" kern="100" dirty="0">
                <a:solidFill>
                  <a:srgbClr val="AA7B90"/>
                </a:solidFill>
                <a:latin typeface="+mn-ea"/>
                <a:cs typeface="Times New Roman" panose="02020603050405020304" pitchFamily="18" charset="0"/>
              </a:rPr>
              <a:t>］</a:t>
            </a:r>
            <a:endParaRPr lang="ja-JP" altLang="en-US" sz="3200" kern="100" dirty="0">
              <a:latin typeface="+mn-ea"/>
              <a:cs typeface="Times New Roman" panose="02020603050405020304" pitchFamily="18" charset="0"/>
            </a:endParaRPr>
          </a:p>
        </p:txBody>
      </p:sp>
      <p:sp>
        <p:nvSpPr>
          <p:cNvPr id="9" name="正方形/長方形 8">
            <a:extLst>
              <a:ext uri="{FF2B5EF4-FFF2-40B4-BE49-F238E27FC236}">
                <a16:creationId xmlns:a16="http://schemas.microsoft.com/office/drawing/2014/main" id="{0DE38D3A-3577-4C18-A074-D4F166B1FEBA}"/>
              </a:ext>
            </a:extLst>
          </p:cNvPr>
          <p:cNvSpPr/>
          <p:nvPr/>
        </p:nvSpPr>
        <p:spPr>
          <a:xfrm>
            <a:off x="9588500" y="2444531"/>
            <a:ext cx="1031962" cy="7000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09FB9FB7-CF65-46D2-9641-E084B0710C99}"/>
              </a:ext>
            </a:extLst>
          </p:cNvPr>
          <p:cNvSpPr/>
          <p:nvPr/>
        </p:nvSpPr>
        <p:spPr>
          <a:xfrm>
            <a:off x="9588500" y="4953739"/>
            <a:ext cx="1031962" cy="7000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071661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9"/>
                                          </p:stCondLst>
                                        </p:cTn>
                                        <p:tgtEl>
                                          <p:spTgt spid="9"/>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
          <p:cNvSpPr txBox="1">
            <a:spLocks/>
          </p:cNvSpPr>
          <p:nvPr/>
        </p:nvSpPr>
        <p:spPr>
          <a:xfrm>
            <a:off x="0" y="0"/>
            <a:ext cx="6026727" cy="5660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2000" dirty="0">
              <a:latin typeface="+mn-ea"/>
              <a:ea typeface="+mn-ea"/>
            </a:endParaRPr>
          </a:p>
        </p:txBody>
      </p:sp>
      <p:sp>
        <p:nvSpPr>
          <p:cNvPr id="11" name="フッター プレースホルダー 2">
            <a:extLst>
              <a:ext uri="{FF2B5EF4-FFF2-40B4-BE49-F238E27FC236}">
                <a16:creationId xmlns:a16="http://schemas.microsoft.com/office/drawing/2014/main" id="{1F61AC96-CA4F-457D-8C63-A9CEEC6158F1}"/>
              </a:ext>
            </a:extLst>
          </p:cNvPr>
          <p:cNvSpPr>
            <a:spLocks noGrp="1"/>
          </p:cNvSpPr>
          <p:nvPr>
            <p:ph type="ftr" sz="quarter" idx="11"/>
          </p:nvPr>
        </p:nvSpPr>
        <p:spPr>
          <a:xfrm>
            <a:off x="4038600" y="6476418"/>
            <a:ext cx="4114800" cy="365125"/>
          </a:xfrm>
        </p:spPr>
        <p:txBody>
          <a:bodyPr/>
          <a:lstStyle/>
          <a:p>
            <a:r>
              <a:rPr kumimoji="1" lang="en-US" altLang="ja-JP" dirty="0"/>
              <a:t>© 2026  KEIRINKAN  ALL Rights Reserved.</a:t>
            </a:r>
            <a:endParaRPr kumimoji="1" lang="ja-JP" altLang="en-US" dirty="0"/>
          </a:p>
        </p:txBody>
      </p:sp>
      <p:cxnSp>
        <p:nvCxnSpPr>
          <p:cNvPr id="13" name="直線コネクタ 12">
            <a:extLst>
              <a:ext uri="{FF2B5EF4-FFF2-40B4-BE49-F238E27FC236}">
                <a16:creationId xmlns:a16="http://schemas.microsoft.com/office/drawing/2014/main" id="{BA58A96E-BD9C-476E-A05A-762FCD625276}"/>
              </a:ext>
            </a:extLst>
          </p:cNvPr>
          <p:cNvCxnSpPr>
            <a:cxnSpLocks/>
          </p:cNvCxnSpPr>
          <p:nvPr/>
        </p:nvCxnSpPr>
        <p:spPr>
          <a:xfrm>
            <a:off x="421826" y="6423038"/>
            <a:ext cx="11209801" cy="0"/>
          </a:xfrm>
          <a:prstGeom prst="line">
            <a:avLst/>
          </a:prstGeom>
          <a:ln w="28575">
            <a:solidFill>
              <a:srgbClr val="3497D2"/>
            </a:solidFill>
          </a:ln>
        </p:spPr>
        <p:style>
          <a:lnRef idx="1">
            <a:schemeClr val="accent1"/>
          </a:lnRef>
          <a:fillRef idx="0">
            <a:schemeClr val="accent1"/>
          </a:fillRef>
          <a:effectRef idx="0">
            <a:schemeClr val="accent1"/>
          </a:effectRef>
          <a:fontRef idx="minor">
            <a:schemeClr val="tx1"/>
          </a:fontRef>
        </p:style>
      </p:cxnSp>
      <p:grpSp>
        <p:nvGrpSpPr>
          <p:cNvPr id="4" name="グループ化 3">
            <a:extLst>
              <a:ext uri="{FF2B5EF4-FFF2-40B4-BE49-F238E27FC236}">
                <a16:creationId xmlns:a16="http://schemas.microsoft.com/office/drawing/2014/main" id="{9AD2D1E9-9A29-4DD1-AA7D-F547CC5F4E83}"/>
              </a:ext>
            </a:extLst>
          </p:cNvPr>
          <p:cNvGrpSpPr/>
          <p:nvPr/>
        </p:nvGrpSpPr>
        <p:grpSpPr>
          <a:xfrm>
            <a:off x="513636" y="283028"/>
            <a:ext cx="11026179" cy="1075095"/>
            <a:chOff x="513636" y="283028"/>
            <a:chExt cx="11026179" cy="1075095"/>
          </a:xfrm>
        </p:grpSpPr>
        <p:pic>
          <p:nvPicPr>
            <p:cNvPr id="2" name="図 1">
              <a:extLst>
                <a:ext uri="{FF2B5EF4-FFF2-40B4-BE49-F238E27FC236}">
                  <a16:creationId xmlns:a16="http://schemas.microsoft.com/office/drawing/2014/main" id="{61ED316E-2AE5-42AD-B630-C04137F52D5C}"/>
                </a:ext>
              </a:extLst>
            </p:cNvPr>
            <p:cNvPicPr>
              <a:picLocks noChangeAspect="1"/>
            </p:cNvPicPr>
            <p:nvPr/>
          </p:nvPicPr>
          <p:blipFill>
            <a:blip r:embed="rId3"/>
            <a:stretch>
              <a:fillRect/>
            </a:stretch>
          </p:blipFill>
          <p:spPr>
            <a:xfrm>
              <a:off x="513636" y="283028"/>
              <a:ext cx="11026179" cy="1075095"/>
            </a:xfrm>
            <a:prstGeom prst="rect">
              <a:avLst/>
            </a:prstGeom>
          </p:spPr>
        </p:pic>
        <p:sp>
          <p:nvSpPr>
            <p:cNvPr id="3" name="正方形/長方形 2">
              <a:extLst>
                <a:ext uri="{FF2B5EF4-FFF2-40B4-BE49-F238E27FC236}">
                  <a16:creationId xmlns:a16="http://schemas.microsoft.com/office/drawing/2014/main" id="{24D2AB46-4CDD-46C0-9CD3-B09A85EE1BD8}"/>
                </a:ext>
              </a:extLst>
            </p:cNvPr>
            <p:cNvSpPr/>
            <p:nvPr/>
          </p:nvSpPr>
          <p:spPr>
            <a:xfrm>
              <a:off x="9588500" y="522609"/>
              <a:ext cx="1714500" cy="566050"/>
            </a:xfrm>
            <a:prstGeom prst="rect">
              <a:avLst/>
            </a:prstGeom>
            <a:solidFill>
              <a:srgbClr val="E9509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grpSp>
      <p:sp>
        <p:nvSpPr>
          <p:cNvPr id="12" name="テキスト ボックス 11">
            <a:extLst>
              <a:ext uri="{FF2B5EF4-FFF2-40B4-BE49-F238E27FC236}">
                <a16:creationId xmlns:a16="http://schemas.microsoft.com/office/drawing/2014/main" id="{06B97831-B609-493C-A029-A9C640A87409}"/>
              </a:ext>
            </a:extLst>
          </p:cNvPr>
          <p:cNvSpPr txBox="1"/>
          <p:nvPr/>
        </p:nvSpPr>
        <p:spPr>
          <a:xfrm>
            <a:off x="579571" y="1554255"/>
            <a:ext cx="10515883" cy="4916923"/>
          </a:xfrm>
          <a:prstGeom prst="rect">
            <a:avLst/>
          </a:prstGeom>
          <a:noFill/>
        </p:spPr>
        <p:txBody>
          <a:bodyPr wrap="square" rtlCol="0">
            <a:spAutoFit/>
          </a:bodyPr>
          <a:lstStyle/>
          <a:p>
            <a:pPr marL="449263" indent="-449263">
              <a:lnSpc>
                <a:spcPct val="150000"/>
              </a:lnSpc>
              <a:spcBef>
                <a:spcPts val="1200"/>
              </a:spcBef>
            </a:pPr>
            <a:r>
              <a:rPr lang="en-US" altLang="ja-JP" sz="3200" kern="100" dirty="0">
                <a:latin typeface="+mn-ea"/>
                <a:cs typeface="Times New Roman" panose="02020603050405020304" pitchFamily="18" charset="0"/>
              </a:rPr>
              <a:t>⑸ </a:t>
            </a:r>
            <a:r>
              <a:rPr lang="ja-JP" altLang="en-US" sz="3200" kern="100" dirty="0">
                <a:latin typeface="+mn-ea"/>
                <a:cs typeface="Times New Roman" panose="02020603050405020304" pitchFamily="18" charset="0"/>
              </a:rPr>
              <a:t>沸点の差を利用して，固体が溶けた液体や液体の混合物から物質を分離する操作を何というか。</a:t>
            </a:r>
            <a:endParaRPr lang="en-US" altLang="ja-JP" sz="3200" kern="100" dirty="0">
              <a:latin typeface="+mn-ea"/>
              <a:cs typeface="Times New Roman" panose="02020603050405020304" pitchFamily="18" charset="0"/>
            </a:endParaRPr>
          </a:p>
          <a:p>
            <a:pPr marL="449263" indent="-449263" algn="r">
              <a:lnSpc>
                <a:spcPct val="150000"/>
              </a:lnSpc>
              <a:spcBef>
                <a:spcPts val="1200"/>
              </a:spcBef>
            </a:pPr>
            <a:r>
              <a:rPr lang="ja-JP" altLang="en-US" sz="3200" kern="100" dirty="0">
                <a:solidFill>
                  <a:srgbClr val="AA7B90"/>
                </a:solidFill>
                <a:latin typeface="+mn-ea"/>
                <a:cs typeface="Times New Roman" panose="02020603050405020304" pitchFamily="18" charset="0"/>
              </a:rPr>
              <a:t>［</a:t>
            </a:r>
            <a:r>
              <a:rPr lang="en-US" altLang="ja-JP" sz="3200" kern="100" dirty="0">
                <a:latin typeface="+mn-ea"/>
                <a:cs typeface="Times New Roman" panose="02020603050405020304" pitchFamily="18" charset="0"/>
              </a:rPr>
              <a:t>5. </a:t>
            </a:r>
            <a:r>
              <a:rPr lang="ja-JP" altLang="en-US" sz="3200" kern="100" dirty="0">
                <a:solidFill>
                  <a:srgbClr val="FF0000"/>
                </a:solidFill>
                <a:latin typeface="+mn-ea"/>
                <a:cs typeface="Times New Roman" panose="02020603050405020304" pitchFamily="18" charset="0"/>
              </a:rPr>
              <a:t>蒸留</a:t>
            </a:r>
            <a:r>
              <a:rPr lang="ja-JP" altLang="en-US" sz="3200" kern="100" dirty="0">
                <a:latin typeface="+mn-ea"/>
                <a:cs typeface="Times New Roman" panose="02020603050405020304" pitchFamily="18" charset="0"/>
              </a:rPr>
              <a:t> </a:t>
            </a:r>
            <a:r>
              <a:rPr lang="ja-JP" altLang="en-US" sz="3200" kern="100" dirty="0">
                <a:solidFill>
                  <a:srgbClr val="AA7B90"/>
                </a:solidFill>
                <a:latin typeface="+mn-ea"/>
                <a:cs typeface="Times New Roman" panose="02020603050405020304" pitchFamily="18" charset="0"/>
              </a:rPr>
              <a:t>］</a:t>
            </a:r>
            <a:endParaRPr lang="ja-JP" altLang="en-US" sz="3200" kern="100" dirty="0">
              <a:latin typeface="+mn-ea"/>
              <a:cs typeface="Times New Roman" panose="02020603050405020304" pitchFamily="18" charset="0"/>
            </a:endParaRPr>
          </a:p>
          <a:p>
            <a:pPr marL="449263" indent="-449263">
              <a:lnSpc>
                <a:spcPct val="150000"/>
              </a:lnSpc>
              <a:spcBef>
                <a:spcPts val="1200"/>
              </a:spcBef>
            </a:pPr>
            <a:r>
              <a:rPr lang="en-US" altLang="ja-JP" sz="3200" kern="100" dirty="0">
                <a:latin typeface="+mn-ea"/>
                <a:cs typeface="Times New Roman" panose="02020603050405020304" pitchFamily="18" charset="0"/>
              </a:rPr>
              <a:t>⑹ </a:t>
            </a:r>
            <a:r>
              <a:rPr lang="ja-JP" altLang="en-US" sz="3200" kern="100" dirty="0">
                <a:latin typeface="+mn-ea"/>
                <a:cs typeface="Times New Roman" panose="02020603050405020304" pitchFamily="18" charset="0"/>
              </a:rPr>
              <a:t>温度などによる溶解度の差を利用して，結晶として取り出し，分離する操作を何というか。</a:t>
            </a:r>
            <a:endParaRPr lang="en-US" altLang="ja-JP" sz="3200" kern="100" dirty="0">
              <a:latin typeface="+mn-ea"/>
              <a:cs typeface="Times New Roman" panose="02020603050405020304" pitchFamily="18" charset="0"/>
            </a:endParaRPr>
          </a:p>
          <a:p>
            <a:pPr marL="449263" indent="-449263" algn="r">
              <a:lnSpc>
                <a:spcPct val="150000"/>
              </a:lnSpc>
              <a:spcBef>
                <a:spcPts val="1200"/>
              </a:spcBef>
            </a:pPr>
            <a:r>
              <a:rPr lang="ja-JP" altLang="en-US" sz="3200" kern="100" dirty="0">
                <a:solidFill>
                  <a:srgbClr val="AA7B90"/>
                </a:solidFill>
                <a:latin typeface="+mn-ea"/>
                <a:cs typeface="Times New Roman" panose="02020603050405020304" pitchFamily="18" charset="0"/>
              </a:rPr>
              <a:t>［</a:t>
            </a:r>
            <a:r>
              <a:rPr lang="ja-JP" altLang="en-US" sz="3200" kern="100" dirty="0">
                <a:latin typeface="+mn-ea"/>
                <a:cs typeface="Times New Roman" panose="02020603050405020304" pitchFamily="18" charset="0"/>
              </a:rPr>
              <a:t>６</a:t>
            </a:r>
            <a:r>
              <a:rPr lang="en-US" altLang="ja-JP" sz="3200" kern="100" dirty="0">
                <a:latin typeface="+mn-ea"/>
                <a:cs typeface="Times New Roman" panose="02020603050405020304" pitchFamily="18" charset="0"/>
              </a:rPr>
              <a:t>. </a:t>
            </a:r>
            <a:r>
              <a:rPr lang="ja-JP" altLang="en-US" sz="3200" kern="100" dirty="0">
                <a:solidFill>
                  <a:srgbClr val="FF0000"/>
                </a:solidFill>
                <a:latin typeface="+mn-ea"/>
                <a:cs typeface="Times New Roman" panose="02020603050405020304" pitchFamily="18" charset="0"/>
              </a:rPr>
              <a:t>再結晶</a:t>
            </a:r>
            <a:r>
              <a:rPr lang="ja-JP" altLang="en-US" sz="3200" kern="100" dirty="0">
                <a:latin typeface="+mn-ea"/>
                <a:cs typeface="Times New Roman" panose="02020603050405020304" pitchFamily="18" charset="0"/>
              </a:rPr>
              <a:t> </a:t>
            </a:r>
            <a:r>
              <a:rPr lang="ja-JP" altLang="en-US" sz="3200" kern="100" dirty="0">
                <a:solidFill>
                  <a:srgbClr val="AA7B90"/>
                </a:solidFill>
                <a:latin typeface="+mn-ea"/>
                <a:cs typeface="Times New Roman" panose="02020603050405020304" pitchFamily="18" charset="0"/>
              </a:rPr>
              <a:t>］</a:t>
            </a:r>
            <a:endParaRPr lang="ja-JP" altLang="en-US" sz="3200" kern="100" dirty="0">
              <a:latin typeface="+mn-ea"/>
              <a:cs typeface="Times New Roman" panose="02020603050405020304" pitchFamily="18" charset="0"/>
            </a:endParaRPr>
          </a:p>
        </p:txBody>
      </p:sp>
      <p:sp>
        <p:nvSpPr>
          <p:cNvPr id="9" name="正方形/長方形 8">
            <a:extLst>
              <a:ext uri="{FF2B5EF4-FFF2-40B4-BE49-F238E27FC236}">
                <a16:creationId xmlns:a16="http://schemas.microsoft.com/office/drawing/2014/main" id="{754EDDAA-16A7-405B-9DF4-87E8ED22CB74}"/>
              </a:ext>
            </a:extLst>
          </p:cNvPr>
          <p:cNvSpPr/>
          <p:nvPr/>
        </p:nvSpPr>
        <p:spPr>
          <a:xfrm>
            <a:off x="9588500" y="3144542"/>
            <a:ext cx="1031962" cy="7000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E56F3429-D1AC-4BA8-B0C4-377DFCFDA597}"/>
              </a:ext>
            </a:extLst>
          </p:cNvPr>
          <p:cNvSpPr/>
          <p:nvPr/>
        </p:nvSpPr>
        <p:spPr>
          <a:xfrm>
            <a:off x="9185828" y="5723027"/>
            <a:ext cx="1325577" cy="7000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4142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9"/>
                                          </p:stCondLst>
                                        </p:cTn>
                                        <p:tgtEl>
                                          <p:spTgt spid="9"/>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
          <p:cNvSpPr txBox="1">
            <a:spLocks/>
          </p:cNvSpPr>
          <p:nvPr/>
        </p:nvSpPr>
        <p:spPr>
          <a:xfrm>
            <a:off x="0" y="0"/>
            <a:ext cx="6026727" cy="5660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2000" dirty="0">
              <a:latin typeface="+mn-ea"/>
              <a:ea typeface="+mn-ea"/>
            </a:endParaRPr>
          </a:p>
        </p:txBody>
      </p:sp>
      <p:sp>
        <p:nvSpPr>
          <p:cNvPr id="11" name="フッター プレースホルダー 2">
            <a:extLst>
              <a:ext uri="{FF2B5EF4-FFF2-40B4-BE49-F238E27FC236}">
                <a16:creationId xmlns:a16="http://schemas.microsoft.com/office/drawing/2014/main" id="{1F61AC96-CA4F-457D-8C63-A9CEEC6158F1}"/>
              </a:ext>
            </a:extLst>
          </p:cNvPr>
          <p:cNvSpPr>
            <a:spLocks noGrp="1"/>
          </p:cNvSpPr>
          <p:nvPr>
            <p:ph type="ftr" sz="quarter" idx="11"/>
          </p:nvPr>
        </p:nvSpPr>
        <p:spPr>
          <a:xfrm>
            <a:off x="4038600" y="6476418"/>
            <a:ext cx="4114800" cy="365125"/>
          </a:xfrm>
        </p:spPr>
        <p:txBody>
          <a:bodyPr/>
          <a:lstStyle/>
          <a:p>
            <a:r>
              <a:rPr kumimoji="1" lang="en-US" altLang="ja-JP" dirty="0"/>
              <a:t>© 2026  KEIRINKAN  ALL Rights Reserved.</a:t>
            </a:r>
            <a:endParaRPr kumimoji="1" lang="ja-JP" altLang="en-US" dirty="0"/>
          </a:p>
        </p:txBody>
      </p:sp>
      <p:cxnSp>
        <p:nvCxnSpPr>
          <p:cNvPr id="13" name="直線コネクタ 12">
            <a:extLst>
              <a:ext uri="{FF2B5EF4-FFF2-40B4-BE49-F238E27FC236}">
                <a16:creationId xmlns:a16="http://schemas.microsoft.com/office/drawing/2014/main" id="{BA58A96E-BD9C-476E-A05A-762FCD625276}"/>
              </a:ext>
            </a:extLst>
          </p:cNvPr>
          <p:cNvCxnSpPr>
            <a:cxnSpLocks/>
          </p:cNvCxnSpPr>
          <p:nvPr/>
        </p:nvCxnSpPr>
        <p:spPr>
          <a:xfrm>
            <a:off x="421826" y="6423038"/>
            <a:ext cx="11209801" cy="0"/>
          </a:xfrm>
          <a:prstGeom prst="line">
            <a:avLst/>
          </a:prstGeom>
          <a:ln w="28575">
            <a:solidFill>
              <a:srgbClr val="3497D2"/>
            </a:solidFill>
          </a:ln>
        </p:spPr>
        <p:style>
          <a:lnRef idx="1">
            <a:schemeClr val="accent1"/>
          </a:lnRef>
          <a:fillRef idx="0">
            <a:schemeClr val="accent1"/>
          </a:fillRef>
          <a:effectRef idx="0">
            <a:schemeClr val="accent1"/>
          </a:effectRef>
          <a:fontRef idx="minor">
            <a:schemeClr val="tx1"/>
          </a:fontRef>
        </p:style>
      </p:cxnSp>
      <p:grpSp>
        <p:nvGrpSpPr>
          <p:cNvPr id="4" name="グループ化 3">
            <a:extLst>
              <a:ext uri="{FF2B5EF4-FFF2-40B4-BE49-F238E27FC236}">
                <a16:creationId xmlns:a16="http://schemas.microsoft.com/office/drawing/2014/main" id="{9AD2D1E9-9A29-4DD1-AA7D-F547CC5F4E83}"/>
              </a:ext>
            </a:extLst>
          </p:cNvPr>
          <p:cNvGrpSpPr/>
          <p:nvPr/>
        </p:nvGrpSpPr>
        <p:grpSpPr>
          <a:xfrm>
            <a:off x="513636" y="283028"/>
            <a:ext cx="11026179" cy="1075095"/>
            <a:chOff x="513636" y="283028"/>
            <a:chExt cx="11026179" cy="1075095"/>
          </a:xfrm>
        </p:grpSpPr>
        <p:pic>
          <p:nvPicPr>
            <p:cNvPr id="2" name="図 1">
              <a:extLst>
                <a:ext uri="{FF2B5EF4-FFF2-40B4-BE49-F238E27FC236}">
                  <a16:creationId xmlns:a16="http://schemas.microsoft.com/office/drawing/2014/main" id="{61ED316E-2AE5-42AD-B630-C04137F52D5C}"/>
                </a:ext>
              </a:extLst>
            </p:cNvPr>
            <p:cNvPicPr>
              <a:picLocks noChangeAspect="1"/>
            </p:cNvPicPr>
            <p:nvPr/>
          </p:nvPicPr>
          <p:blipFill>
            <a:blip r:embed="rId3"/>
            <a:stretch>
              <a:fillRect/>
            </a:stretch>
          </p:blipFill>
          <p:spPr>
            <a:xfrm>
              <a:off x="513636" y="283028"/>
              <a:ext cx="11026179" cy="1075095"/>
            </a:xfrm>
            <a:prstGeom prst="rect">
              <a:avLst/>
            </a:prstGeom>
          </p:spPr>
        </p:pic>
        <p:sp>
          <p:nvSpPr>
            <p:cNvPr id="3" name="正方形/長方形 2">
              <a:extLst>
                <a:ext uri="{FF2B5EF4-FFF2-40B4-BE49-F238E27FC236}">
                  <a16:creationId xmlns:a16="http://schemas.microsoft.com/office/drawing/2014/main" id="{24D2AB46-4CDD-46C0-9CD3-B09A85EE1BD8}"/>
                </a:ext>
              </a:extLst>
            </p:cNvPr>
            <p:cNvSpPr/>
            <p:nvPr/>
          </p:nvSpPr>
          <p:spPr>
            <a:xfrm>
              <a:off x="9588500" y="522609"/>
              <a:ext cx="1714500" cy="566050"/>
            </a:xfrm>
            <a:prstGeom prst="rect">
              <a:avLst/>
            </a:prstGeom>
            <a:solidFill>
              <a:srgbClr val="E9509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grpSp>
      <p:sp>
        <p:nvSpPr>
          <p:cNvPr id="12" name="テキスト ボックス 11">
            <a:extLst>
              <a:ext uri="{FF2B5EF4-FFF2-40B4-BE49-F238E27FC236}">
                <a16:creationId xmlns:a16="http://schemas.microsoft.com/office/drawing/2014/main" id="{06B97831-B609-493C-A029-A9C640A87409}"/>
              </a:ext>
            </a:extLst>
          </p:cNvPr>
          <p:cNvSpPr txBox="1"/>
          <p:nvPr/>
        </p:nvSpPr>
        <p:spPr>
          <a:xfrm>
            <a:off x="579571" y="1554255"/>
            <a:ext cx="10515883" cy="4916923"/>
          </a:xfrm>
          <a:prstGeom prst="rect">
            <a:avLst/>
          </a:prstGeom>
          <a:noFill/>
        </p:spPr>
        <p:txBody>
          <a:bodyPr wrap="square" rtlCol="0">
            <a:spAutoFit/>
          </a:bodyPr>
          <a:lstStyle/>
          <a:p>
            <a:pPr marL="449263" indent="-449263">
              <a:lnSpc>
                <a:spcPct val="150000"/>
              </a:lnSpc>
              <a:spcBef>
                <a:spcPts val="1200"/>
              </a:spcBef>
            </a:pPr>
            <a:r>
              <a:rPr lang="en-US" altLang="ja-JP" sz="3200" kern="100" dirty="0">
                <a:latin typeface="+mn-ea"/>
                <a:cs typeface="Times New Roman" panose="02020603050405020304" pitchFamily="18" charset="0"/>
              </a:rPr>
              <a:t>⑺ </a:t>
            </a:r>
            <a:r>
              <a:rPr lang="ja-JP" altLang="en-US" sz="3200" kern="100" dirty="0">
                <a:latin typeface="+mn-ea"/>
                <a:cs typeface="Times New Roman" panose="02020603050405020304" pitchFamily="18" charset="0"/>
              </a:rPr>
              <a:t>溶媒に対する溶解度の差を利用して，特定の溶媒に目的の物質を溶解して分離する操作を何というか。</a:t>
            </a:r>
            <a:endParaRPr lang="en-US" altLang="ja-JP" sz="3200" kern="100" dirty="0">
              <a:latin typeface="+mn-ea"/>
              <a:cs typeface="Times New Roman" panose="02020603050405020304" pitchFamily="18" charset="0"/>
            </a:endParaRPr>
          </a:p>
          <a:p>
            <a:pPr marL="449263" indent="-449263" algn="r">
              <a:lnSpc>
                <a:spcPct val="150000"/>
              </a:lnSpc>
              <a:spcBef>
                <a:spcPts val="1200"/>
              </a:spcBef>
            </a:pPr>
            <a:r>
              <a:rPr lang="ja-JP" altLang="en-US" sz="3200" kern="100" dirty="0">
                <a:solidFill>
                  <a:srgbClr val="AA7B90"/>
                </a:solidFill>
                <a:latin typeface="+mn-ea"/>
                <a:cs typeface="Times New Roman" panose="02020603050405020304" pitchFamily="18" charset="0"/>
              </a:rPr>
              <a:t>［</a:t>
            </a:r>
            <a:r>
              <a:rPr lang="en-US" altLang="ja-JP" sz="3200" kern="100" dirty="0">
                <a:latin typeface="+mn-ea"/>
                <a:cs typeface="Times New Roman" panose="02020603050405020304" pitchFamily="18" charset="0"/>
              </a:rPr>
              <a:t>7. </a:t>
            </a:r>
            <a:r>
              <a:rPr lang="ja-JP" altLang="en-US" sz="3200" kern="100" dirty="0">
                <a:solidFill>
                  <a:srgbClr val="FF0000"/>
                </a:solidFill>
                <a:latin typeface="+mn-ea"/>
                <a:cs typeface="Times New Roman" panose="02020603050405020304" pitchFamily="18" charset="0"/>
              </a:rPr>
              <a:t>抽出</a:t>
            </a:r>
            <a:r>
              <a:rPr lang="ja-JP" altLang="en-US" sz="3200" kern="100" dirty="0">
                <a:latin typeface="+mn-ea"/>
                <a:cs typeface="Times New Roman" panose="02020603050405020304" pitchFamily="18" charset="0"/>
              </a:rPr>
              <a:t> </a:t>
            </a:r>
            <a:r>
              <a:rPr lang="ja-JP" altLang="en-US" sz="3200" kern="100" dirty="0">
                <a:solidFill>
                  <a:srgbClr val="AA7B90"/>
                </a:solidFill>
                <a:latin typeface="+mn-ea"/>
                <a:cs typeface="Times New Roman" panose="02020603050405020304" pitchFamily="18" charset="0"/>
              </a:rPr>
              <a:t>］</a:t>
            </a:r>
            <a:endParaRPr lang="en-US" altLang="ja-JP" sz="3200" kern="100" dirty="0">
              <a:latin typeface="+mn-ea"/>
              <a:cs typeface="Times New Roman" panose="02020603050405020304" pitchFamily="18" charset="0"/>
            </a:endParaRPr>
          </a:p>
          <a:p>
            <a:pPr marL="449263" indent="-449263">
              <a:lnSpc>
                <a:spcPct val="150000"/>
              </a:lnSpc>
              <a:spcBef>
                <a:spcPts val="1200"/>
              </a:spcBef>
            </a:pPr>
            <a:r>
              <a:rPr lang="en-US" altLang="ja-JP" sz="3200" kern="100" dirty="0">
                <a:latin typeface="+mn-ea"/>
                <a:cs typeface="Times New Roman" panose="02020603050405020304" pitchFamily="18" charset="0"/>
              </a:rPr>
              <a:t>⑻ </a:t>
            </a:r>
            <a:r>
              <a:rPr lang="ja-JP" altLang="en-US" sz="3200" kern="100" dirty="0">
                <a:latin typeface="+mn-ea"/>
                <a:cs typeface="Times New Roman" panose="02020603050405020304" pitchFamily="18" charset="0"/>
              </a:rPr>
              <a:t>固体が液体にならずに直接気体になる状態変化のことを何というか。</a:t>
            </a:r>
            <a:endParaRPr lang="en-US" altLang="ja-JP" sz="3200" kern="100" dirty="0">
              <a:latin typeface="+mn-ea"/>
              <a:cs typeface="Times New Roman" panose="02020603050405020304" pitchFamily="18" charset="0"/>
            </a:endParaRPr>
          </a:p>
          <a:p>
            <a:pPr marL="449263" indent="-449263" algn="r">
              <a:lnSpc>
                <a:spcPct val="150000"/>
              </a:lnSpc>
              <a:spcBef>
                <a:spcPts val="1200"/>
              </a:spcBef>
            </a:pPr>
            <a:r>
              <a:rPr lang="ja-JP" altLang="en-US" sz="3200" kern="100" dirty="0">
                <a:solidFill>
                  <a:srgbClr val="AA7B90"/>
                </a:solidFill>
                <a:latin typeface="+mn-ea"/>
                <a:cs typeface="Times New Roman" panose="02020603050405020304" pitchFamily="18" charset="0"/>
              </a:rPr>
              <a:t>［</a:t>
            </a:r>
            <a:r>
              <a:rPr lang="en-US" altLang="ja-JP" sz="3200" kern="100" dirty="0">
                <a:latin typeface="+mn-ea"/>
                <a:cs typeface="Times New Roman" panose="02020603050405020304" pitchFamily="18" charset="0"/>
              </a:rPr>
              <a:t>8.</a:t>
            </a:r>
            <a:r>
              <a:rPr lang="ja-JP" altLang="en-US" sz="3200" kern="100" dirty="0">
                <a:solidFill>
                  <a:srgbClr val="FF0000"/>
                </a:solidFill>
                <a:latin typeface="+mn-ea"/>
                <a:cs typeface="Times New Roman" panose="02020603050405020304" pitchFamily="18" charset="0"/>
              </a:rPr>
              <a:t>昇華</a:t>
            </a:r>
            <a:r>
              <a:rPr lang="ja-JP" altLang="en-US" sz="3200" kern="100" dirty="0">
                <a:latin typeface="+mn-ea"/>
                <a:cs typeface="Times New Roman" panose="02020603050405020304" pitchFamily="18" charset="0"/>
              </a:rPr>
              <a:t> </a:t>
            </a:r>
            <a:r>
              <a:rPr lang="ja-JP" altLang="en-US" sz="3200" kern="100" dirty="0">
                <a:solidFill>
                  <a:srgbClr val="AA7B90"/>
                </a:solidFill>
                <a:latin typeface="+mn-ea"/>
                <a:cs typeface="Times New Roman" panose="02020603050405020304" pitchFamily="18" charset="0"/>
              </a:rPr>
              <a:t>］</a:t>
            </a:r>
            <a:endParaRPr lang="ja-JP" altLang="en-US" sz="3200" kern="100" dirty="0">
              <a:latin typeface="+mn-ea"/>
              <a:cs typeface="Times New Roman" panose="02020603050405020304" pitchFamily="18" charset="0"/>
            </a:endParaRPr>
          </a:p>
        </p:txBody>
      </p:sp>
      <p:sp>
        <p:nvSpPr>
          <p:cNvPr id="9" name="正方形/長方形 8">
            <a:extLst>
              <a:ext uri="{FF2B5EF4-FFF2-40B4-BE49-F238E27FC236}">
                <a16:creationId xmlns:a16="http://schemas.microsoft.com/office/drawing/2014/main" id="{DD145A9E-DEA7-43B4-BB57-6003D552DCE0}"/>
              </a:ext>
            </a:extLst>
          </p:cNvPr>
          <p:cNvSpPr/>
          <p:nvPr/>
        </p:nvSpPr>
        <p:spPr>
          <a:xfrm>
            <a:off x="9588500" y="3288635"/>
            <a:ext cx="1031962" cy="7000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F9CD658A-5712-4357-A864-B3149C4A9207}"/>
              </a:ext>
            </a:extLst>
          </p:cNvPr>
          <p:cNvSpPr/>
          <p:nvPr/>
        </p:nvSpPr>
        <p:spPr>
          <a:xfrm>
            <a:off x="9651417" y="5669648"/>
            <a:ext cx="906128" cy="7000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28106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9"/>
                                          </p:stCondLst>
                                        </p:cTn>
                                        <p:tgtEl>
                                          <p:spTgt spid="9"/>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
          <p:cNvSpPr txBox="1">
            <a:spLocks/>
          </p:cNvSpPr>
          <p:nvPr/>
        </p:nvSpPr>
        <p:spPr>
          <a:xfrm>
            <a:off x="0" y="0"/>
            <a:ext cx="6026727" cy="5660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2000" dirty="0">
              <a:latin typeface="+mn-ea"/>
              <a:ea typeface="+mn-ea"/>
            </a:endParaRPr>
          </a:p>
        </p:txBody>
      </p:sp>
      <p:sp>
        <p:nvSpPr>
          <p:cNvPr id="22" name="タイトル 1">
            <a:extLst>
              <a:ext uri="{FF2B5EF4-FFF2-40B4-BE49-F238E27FC236}">
                <a16:creationId xmlns:a16="http://schemas.microsoft.com/office/drawing/2014/main" id="{C0FA5EB3-3EF3-4D95-A310-51F2B49360EC}"/>
              </a:ext>
            </a:extLst>
          </p:cNvPr>
          <p:cNvSpPr txBox="1">
            <a:spLocks/>
          </p:cNvSpPr>
          <p:nvPr/>
        </p:nvSpPr>
        <p:spPr>
          <a:xfrm>
            <a:off x="1775505" y="434961"/>
            <a:ext cx="9319949" cy="821619"/>
          </a:xfrm>
          <a:prstGeom prst="rect">
            <a:avLst/>
          </a:prstGeom>
          <a:solidFill>
            <a:srgbClr val="CA5E8F"/>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600" b="1" dirty="0">
                <a:solidFill>
                  <a:schemeClr val="bg1"/>
                </a:solidFill>
                <a:latin typeface="+mn-ea"/>
                <a:ea typeface="+mn-ea"/>
              </a:rPr>
              <a:t>純物質と混合物</a:t>
            </a:r>
          </a:p>
        </p:txBody>
      </p:sp>
      <p:sp>
        <p:nvSpPr>
          <p:cNvPr id="11" name="フッター プレースホルダー 2">
            <a:extLst>
              <a:ext uri="{FF2B5EF4-FFF2-40B4-BE49-F238E27FC236}">
                <a16:creationId xmlns:a16="http://schemas.microsoft.com/office/drawing/2014/main" id="{1F61AC96-CA4F-457D-8C63-A9CEEC6158F1}"/>
              </a:ext>
            </a:extLst>
          </p:cNvPr>
          <p:cNvSpPr>
            <a:spLocks noGrp="1"/>
          </p:cNvSpPr>
          <p:nvPr>
            <p:ph type="ftr" sz="quarter" idx="11"/>
          </p:nvPr>
        </p:nvSpPr>
        <p:spPr>
          <a:xfrm>
            <a:off x="4038600" y="6476418"/>
            <a:ext cx="4114800" cy="365125"/>
          </a:xfrm>
        </p:spPr>
        <p:txBody>
          <a:bodyPr/>
          <a:lstStyle/>
          <a:p>
            <a:r>
              <a:rPr kumimoji="1" lang="en-US" altLang="ja-JP" dirty="0"/>
              <a:t>© 2026  KEIRINKAN  ALL Rights Reserved.</a:t>
            </a:r>
            <a:endParaRPr kumimoji="1" lang="ja-JP" altLang="en-US" dirty="0"/>
          </a:p>
        </p:txBody>
      </p:sp>
      <p:cxnSp>
        <p:nvCxnSpPr>
          <p:cNvPr id="13" name="直線コネクタ 12">
            <a:extLst>
              <a:ext uri="{FF2B5EF4-FFF2-40B4-BE49-F238E27FC236}">
                <a16:creationId xmlns:a16="http://schemas.microsoft.com/office/drawing/2014/main" id="{BA58A96E-BD9C-476E-A05A-762FCD625276}"/>
              </a:ext>
            </a:extLst>
          </p:cNvPr>
          <p:cNvCxnSpPr>
            <a:cxnSpLocks/>
          </p:cNvCxnSpPr>
          <p:nvPr/>
        </p:nvCxnSpPr>
        <p:spPr>
          <a:xfrm>
            <a:off x="421826" y="6423038"/>
            <a:ext cx="11209801" cy="0"/>
          </a:xfrm>
          <a:prstGeom prst="line">
            <a:avLst/>
          </a:prstGeom>
          <a:ln w="28575">
            <a:solidFill>
              <a:srgbClr val="3497D2"/>
            </a:solidFill>
          </a:ln>
        </p:spPr>
        <p:style>
          <a:lnRef idx="1">
            <a:schemeClr val="accent1"/>
          </a:lnRef>
          <a:fillRef idx="0">
            <a:schemeClr val="accent1"/>
          </a:fillRef>
          <a:effectRef idx="0">
            <a:schemeClr val="accent1"/>
          </a:effectRef>
          <a:fontRef idx="minor">
            <a:schemeClr val="tx1"/>
          </a:fontRef>
        </p:style>
      </p:cxnSp>
      <p:sp>
        <p:nvSpPr>
          <p:cNvPr id="14" name="タイトル 1">
            <a:extLst>
              <a:ext uri="{FF2B5EF4-FFF2-40B4-BE49-F238E27FC236}">
                <a16:creationId xmlns:a16="http://schemas.microsoft.com/office/drawing/2014/main" id="{3CB0F283-74D2-44B8-966F-6B36ADCFD882}"/>
              </a:ext>
            </a:extLst>
          </p:cNvPr>
          <p:cNvSpPr txBox="1">
            <a:spLocks/>
          </p:cNvSpPr>
          <p:nvPr/>
        </p:nvSpPr>
        <p:spPr>
          <a:xfrm>
            <a:off x="692686" y="434961"/>
            <a:ext cx="932741" cy="821619"/>
          </a:xfrm>
          <a:prstGeom prst="rect">
            <a:avLst/>
          </a:prstGeom>
          <a:solidFill>
            <a:srgbClr val="595757"/>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en-US" altLang="ja-JP" sz="3600" b="1" dirty="0">
                <a:solidFill>
                  <a:schemeClr val="bg1"/>
                </a:solidFill>
                <a:latin typeface="+mn-ea"/>
                <a:ea typeface="+mn-ea"/>
              </a:rPr>
              <a:t>1</a:t>
            </a:r>
            <a:endParaRPr lang="ja-JP" altLang="en-US" sz="3600" b="1" dirty="0">
              <a:solidFill>
                <a:schemeClr val="bg1"/>
              </a:solidFill>
              <a:latin typeface="+mn-ea"/>
              <a:ea typeface="+mn-ea"/>
            </a:endParaRPr>
          </a:p>
        </p:txBody>
      </p:sp>
      <p:sp>
        <p:nvSpPr>
          <p:cNvPr id="19" name="テキスト ボックス 18">
            <a:extLst>
              <a:ext uri="{FF2B5EF4-FFF2-40B4-BE49-F238E27FC236}">
                <a16:creationId xmlns:a16="http://schemas.microsoft.com/office/drawing/2014/main" id="{81461600-60DA-4BAD-9A74-44845E686F56}"/>
              </a:ext>
            </a:extLst>
          </p:cNvPr>
          <p:cNvSpPr txBox="1"/>
          <p:nvPr/>
        </p:nvSpPr>
        <p:spPr>
          <a:xfrm>
            <a:off x="686038" y="1667485"/>
            <a:ext cx="10681375" cy="3224152"/>
          </a:xfrm>
          <a:prstGeom prst="rect">
            <a:avLst/>
          </a:prstGeom>
          <a:noFill/>
        </p:spPr>
        <p:txBody>
          <a:bodyPr wrap="square" rtlCol="0">
            <a:spAutoFit/>
          </a:bodyPr>
          <a:lstStyle/>
          <a:p>
            <a:pPr marL="449263" indent="-449263">
              <a:lnSpc>
                <a:spcPct val="200000"/>
              </a:lnSpc>
              <a:spcBef>
                <a:spcPts val="1200"/>
              </a:spcBef>
            </a:pPr>
            <a:r>
              <a:rPr lang="ja-JP" altLang="en-US" sz="3200" kern="100" dirty="0">
                <a:latin typeface="+mn-ea"/>
                <a:cs typeface="Times New Roman" panose="02020603050405020304" pitchFamily="18" charset="0"/>
              </a:rPr>
              <a:t>① </a:t>
            </a:r>
            <a:r>
              <a:rPr lang="ja-JP" altLang="en-US" sz="3200" b="1" kern="100" dirty="0">
                <a:latin typeface="+mn-ea"/>
                <a:cs typeface="Times New Roman" panose="02020603050405020304" pitchFamily="18" charset="0"/>
              </a:rPr>
              <a:t>物質の分類</a:t>
            </a:r>
            <a:r>
              <a:rPr lang="ja-JP" altLang="en-US" sz="3200" kern="100" dirty="0">
                <a:latin typeface="+mn-ea"/>
                <a:cs typeface="Times New Roman" panose="02020603050405020304" pitchFamily="18" charset="0"/>
              </a:rPr>
              <a:t>　</a:t>
            </a:r>
            <a:r>
              <a:rPr lang="en-US" altLang="ja-JP" sz="3200" kern="100" dirty="0">
                <a:latin typeface="+mn-ea"/>
                <a:cs typeface="Times New Roman" panose="02020603050405020304" pitchFamily="18" charset="0"/>
              </a:rPr>
              <a:t>1 </a:t>
            </a:r>
            <a:r>
              <a:rPr lang="ja-JP" altLang="en-US" sz="3200" kern="100" dirty="0">
                <a:latin typeface="+mn-ea"/>
                <a:cs typeface="Times New Roman" panose="02020603050405020304" pitchFamily="18" charset="0"/>
              </a:rPr>
              <a:t>種類の物質のみでできたものを</a:t>
            </a:r>
            <a:endParaRPr lang="en-US" altLang="ja-JP" sz="3200" kern="100" dirty="0">
              <a:latin typeface="+mn-ea"/>
              <a:cs typeface="Times New Roman" panose="02020603050405020304" pitchFamily="18" charset="0"/>
            </a:endParaRPr>
          </a:p>
          <a:p>
            <a:pPr marL="449263" indent="-449263">
              <a:lnSpc>
                <a:spcPct val="200000"/>
              </a:lnSpc>
              <a:spcBef>
                <a:spcPts val="1200"/>
              </a:spcBef>
            </a:pPr>
            <a:r>
              <a:rPr lang="ja-JP" altLang="en-US" sz="3200" kern="100" dirty="0">
                <a:latin typeface="+mn-ea"/>
                <a:cs typeface="Times New Roman" panose="02020603050405020304" pitchFamily="18" charset="0"/>
              </a:rPr>
              <a:t>　</a:t>
            </a:r>
            <a:r>
              <a:rPr lang="ja-JP" altLang="en-US" sz="3200" kern="100" dirty="0">
                <a:solidFill>
                  <a:srgbClr val="AA7B90"/>
                </a:solidFill>
                <a:latin typeface="+mn-ea"/>
                <a:cs typeface="Times New Roman" panose="02020603050405020304" pitchFamily="18" charset="0"/>
              </a:rPr>
              <a:t>［</a:t>
            </a:r>
            <a:r>
              <a:rPr lang="en-US" altLang="ja-JP" sz="3200" kern="100" dirty="0">
                <a:latin typeface="+mn-ea"/>
                <a:cs typeface="Times New Roman" panose="02020603050405020304" pitchFamily="18" charset="0"/>
              </a:rPr>
              <a:t>1. </a:t>
            </a:r>
            <a:r>
              <a:rPr lang="ja-JP" altLang="en-US" sz="3200" kern="100" dirty="0">
                <a:solidFill>
                  <a:srgbClr val="FF0000"/>
                </a:solidFill>
                <a:latin typeface="+mn-ea"/>
                <a:cs typeface="Times New Roman" panose="02020603050405020304" pitchFamily="18" charset="0"/>
              </a:rPr>
              <a:t>純物質</a:t>
            </a:r>
            <a:r>
              <a:rPr lang="ja-JP" altLang="en-US" sz="3200" kern="100" dirty="0">
                <a:latin typeface="+mn-ea"/>
                <a:cs typeface="Times New Roman" panose="02020603050405020304" pitchFamily="18" charset="0"/>
              </a:rPr>
              <a:t> </a:t>
            </a:r>
            <a:r>
              <a:rPr lang="ja-JP" altLang="en-US" sz="3200" kern="100" dirty="0">
                <a:solidFill>
                  <a:srgbClr val="AA7B90"/>
                </a:solidFill>
                <a:latin typeface="+mn-ea"/>
                <a:cs typeface="Times New Roman" panose="02020603050405020304" pitchFamily="18" charset="0"/>
              </a:rPr>
              <a:t>］</a:t>
            </a:r>
            <a:r>
              <a:rPr lang="ja-JP" altLang="en-US" sz="3200" kern="100" dirty="0">
                <a:latin typeface="+mn-ea"/>
                <a:cs typeface="Times New Roman" panose="02020603050405020304" pitchFamily="18" charset="0"/>
              </a:rPr>
              <a:t>といい，</a:t>
            </a:r>
            <a:r>
              <a:rPr lang="en-US" altLang="ja-JP" sz="3200" kern="100" dirty="0">
                <a:latin typeface="+mn-ea"/>
                <a:cs typeface="Times New Roman" panose="02020603050405020304" pitchFamily="18" charset="0"/>
              </a:rPr>
              <a:t>2 </a:t>
            </a:r>
            <a:r>
              <a:rPr lang="ja-JP" altLang="en-US" sz="3200" kern="100" dirty="0">
                <a:latin typeface="+mn-ea"/>
                <a:cs typeface="Times New Roman" panose="02020603050405020304" pitchFamily="18" charset="0"/>
              </a:rPr>
              <a:t>種類以上の［</a:t>
            </a:r>
            <a:r>
              <a:rPr lang="en-US" altLang="ja-JP" sz="3200" kern="100" dirty="0">
                <a:latin typeface="+mn-ea"/>
                <a:cs typeface="Times New Roman" panose="02020603050405020304" pitchFamily="18" charset="0"/>
              </a:rPr>
              <a:t>1.</a:t>
            </a:r>
            <a:r>
              <a:rPr lang="ja-JP" altLang="en-US" sz="3200" kern="100" dirty="0">
                <a:latin typeface="+mn-ea"/>
                <a:cs typeface="Times New Roman" panose="02020603050405020304" pitchFamily="18" charset="0"/>
              </a:rPr>
              <a:t>］が混</a:t>
            </a:r>
          </a:p>
          <a:p>
            <a:pPr marL="449263" indent="-449263">
              <a:lnSpc>
                <a:spcPct val="200000"/>
              </a:lnSpc>
              <a:spcBef>
                <a:spcPts val="1200"/>
              </a:spcBef>
            </a:pPr>
            <a:r>
              <a:rPr lang="ja-JP" altLang="en-US" sz="3200" kern="100" dirty="0">
                <a:latin typeface="+mn-ea"/>
                <a:cs typeface="Times New Roman" panose="02020603050405020304" pitchFamily="18" charset="0"/>
              </a:rPr>
              <a:t>　</a:t>
            </a:r>
            <a:r>
              <a:rPr lang="ja-JP" altLang="en-US" sz="3200" kern="100" dirty="0" err="1">
                <a:latin typeface="+mn-ea"/>
                <a:cs typeface="Times New Roman" panose="02020603050405020304" pitchFamily="18" charset="0"/>
              </a:rPr>
              <a:t>じった</a:t>
            </a:r>
            <a:r>
              <a:rPr lang="ja-JP" altLang="en-US" sz="3200" kern="100" dirty="0">
                <a:latin typeface="+mn-ea"/>
                <a:cs typeface="Times New Roman" panose="02020603050405020304" pitchFamily="18" charset="0"/>
              </a:rPr>
              <a:t>ものを</a:t>
            </a:r>
            <a:r>
              <a:rPr lang="ja-JP" altLang="en-US" sz="3200" kern="100" dirty="0">
                <a:solidFill>
                  <a:srgbClr val="AA7B90"/>
                </a:solidFill>
                <a:latin typeface="+mn-ea"/>
                <a:cs typeface="Times New Roman" panose="02020603050405020304" pitchFamily="18" charset="0"/>
              </a:rPr>
              <a:t>［</a:t>
            </a:r>
            <a:r>
              <a:rPr lang="en-US" altLang="ja-JP" sz="3200" kern="100" dirty="0">
                <a:latin typeface="+mn-ea"/>
                <a:cs typeface="Times New Roman" panose="02020603050405020304" pitchFamily="18" charset="0"/>
              </a:rPr>
              <a:t>2. </a:t>
            </a:r>
            <a:r>
              <a:rPr lang="ja-JP" altLang="en-US" sz="3200" kern="100" dirty="0">
                <a:solidFill>
                  <a:srgbClr val="FF0000"/>
                </a:solidFill>
                <a:latin typeface="+mn-ea"/>
                <a:cs typeface="Times New Roman" panose="02020603050405020304" pitchFamily="18" charset="0"/>
              </a:rPr>
              <a:t>混合物</a:t>
            </a:r>
            <a:r>
              <a:rPr lang="ja-JP" altLang="en-US" sz="3200" kern="100" dirty="0">
                <a:latin typeface="+mn-ea"/>
                <a:cs typeface="Times New Roman" panose="02020603050405020304" pitchFamily="18" charset="0"/>
              </a:rPr>
              <a:t> </a:t>
            </a:r>
            <a:r>
              <a:rPr lang="ja-JP" altLang="en-US" sz="3200" kern="100" dirty="0">
                <a:solidFill>
                  <a:srgbClr val="AA7B90"/>
                </a:solidFill>
                <a:latin typeface="+mn-ea"/>
                <a:cs typeface="Times New Roman" panose="02020603050405020304" pitchFamily="18" charset="0"/>
              </a:rPr>
              <a:t>］</a:t>
            </a:r>
            <a:r>
              <a:rPr lang="ja-JP" altLang="en-US" sz="3200" kern="100" dirty="0">
                <a:latin typeface="+mn-ea"/>
                <a:cs typeface="Times New Roman" panose="02020603050405020304" pitchFamily="18" charset="0"/>
              </a:rPr>
              <a:t>という。</a:t>
            </a:r>
          </a:p>
        </p:txBody>
      </p:sp>
      <p:sp>
        <p:nvSpPr>
          <p:cNvPr id="21" name="正方形/長方形 20">
            <a:extLst>
              <a:ext uri="{FF2B5EF4-FFF2-40B4-BE49-F238E27FC236}">
                <a16:creationId xmlns:a16="http://schemas.microsoft.com/office/drawing/2014/main" id="{A0E021F2-12DC-4DB4-A200-B165285D2926}"/>
              </a:ext>
            </a:extLst>
          </p:cNvPr>
          <p:cNvSpPr/>
          <p:nvPr/>
        </p:nvSpPr>
        <p:spPr>
          <a:xfrm>
            <a:off x="1952529" y="3078994"/>
            <a:ext cx="1415512" cy="7000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FE4B19FF-098D-4ADE-98B4-9DC31F5C9835}"/>
              </a:ext>
            </a:extLst>
          </p:cNvPr>
          <p:cNvSpPr/>
          <p:nvPr/>
        </p:nvSpPr>
        <p:spPr>
          <a:xfrm>
            <a:off x="4368069" y="4191626"/>
            <a:ext cx="1415512" cy="7000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614024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9"/>
                                          </p:stCondLst>
                                        </p:cTn>
                                        <p:tgtEl>
                                          <p:spTgt spid="21"/>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9"/>
                                          </p:stCondLst>
                                        </p:cTn>
                                        <p:tgtEl>
                                          <p:spTgt spid="2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
          <p:cNvSpPr txBox="1">
            <a:spLocks/>
          </p:cNvSpPr>
          <p:nvPr/>
        </p:nvSpPr>
        <p:spPr>
          <a:xfrm>
            <a:off x="0" y="0"/>
            <a:ext cx="6026727" cy="5660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2000" dirty="0">
              <a:latin typeface="+mn-ea"/>
              <a:ea typeface="+mn-ea"/>
            </a:endParaRPr>
          </a:p>
        </p:txBody>
      </p:sp>
      <p:sp>
        <p:nvSpPr>
          <p:cNvPr id="11" name="フッター プレースホルダー 2">
            <a:extLst>
              <a:ext uri="{FF2B5EF4-FFF2-40B4-BE49-F238E27FC236}">
                <a16:creationId xmlns:a16="http://schemas.microsoft.com/office/drawing/2014/main" id="{1F61AC96-CA4F-457D-8C63-A9CEEC6158F1}"/>
              </a:ext>
            </a:extLst>
          </p:cNvPr>
          <p:cNvSpPr>
            <a:spLocks noGrp="1"/>
          </p:cNvSpPr>
          <p:nvPr>
            <p:ph type="ftr" sz="quarter" idx="11"/>
          </p:nvPr>
        </p:nvSpPr>
        <p:spPr>
          <a:xfrm>
            <a:off x="4038600" y="6476418"/>
            <a:ext cx="4114800" cy="365125"/>
          </a:xfrm>
        </p:spPr>
        <p:txBody>
          <a:bodyPr/>
          <a:lstStyle/>
          <a:p>
            <a:r>
              <a:rPr kumimoji="1" lang="en-US" altLang="ja-JP" dirty="0"/>
              <a:t>© 2026  KEIRINKAN  ALL Rights Reserved.</a:t>
            </a:r>
            <a:endParaRPr kumimoji="1" lang="ja-JP" altLang="en-US" dirty="0"/>
          </a:p>
        </p:txBody>
      </p:sp>
      <p:cxnSp>
        <p:nvCxnSpPr>
          <p:cNvPr id="13" name="直線コネクタ 12">
            <a:extLst>
              <a:ext uri="{FF2B5EF4-FFF2-40B4-BE49-F238E27FC236}">
                <a16:creationId xmlns:a16="http://schemas.microsoft.com/office/drawing/2014/main" id="{BA58A96E-BD9C-476E-A05A-762FCD625276}"/>
              </a:ext>
            </a:extLst>
          </p:cNvPr>
          <p:cNvCxnSpPr>
            <a:cxnSpLocks/>
          </p:cNvCxnSpPr>
          <p:nvPr/>
        </p:nvCxnSpPr>
        <p:spPr>
          <a:xfrm>
            <a:off x="421826" y="6423038"/>
            <a:ext cx="11209801" cy="0"/>
          </a:xfrm>
          <a:prstGeom prst="line">
            <a:avLst/>
          </a:prstGeom>
          <a:ln w="28575">
            <a:solidFill>
              <a:srgbClr val="3497D2"/>
            </a:solidFill>
          </a:ln>
        </p:spPr>
        <p:style>
          <a:lnRef idx="1">
            <a:schemeClr val="accent1"/>
          </a:lnRef>
          <a:fillRef idx="0">
            <a:schemeClr val="accent1"/>
          </a:fillRef>
          <a:effectRef idx="0">
            <a:schemeClr val="accent1"/>
          </a:effectRef>
          <a:fontRef idx="minor">
            <a:schemeClr val="tx1"/>
          </a:fontRef>
        </p:style>
      </p:cxnSp>
      <p:grpSp>
        <p:nvGrpSpPr>
          <p:cNvPr id="4" name="グループ化 3">
            <a:extLst>
              <a:ext uri="{FF2B5EF4-FFF2-40B4-BE49-F238E27FC236}">
                <a16:creationId xmlns:a16="http://schemas.microsoft.com/office/drawing/2014/main" id="{9AD2D1E9-9A29-4DD1-AA7D-F547CC5F4E83}"/>
              </a:ext>
            </a:extLst>
          </p:cNvPr>
          <p:cNvGrpSpPr/>
          <p:nvPr/>
        </p:nvGrpSpPr>
        <p:grpSpPr>
          <a:xfrm>
            <a:off x="513636" y="283028"/>
            <a:ext cx="11026179" cy="1075095"/>
            <a:chOff x="513636" y="283028"/>
            <a:chExt cx="11026179" cy="1075095"/>
          </a:xfrm>
        </p:grpSpPr>
        <p:pic>
          <p:nvPicPr>
            <p:cNvPr id="2" name="図 1">
              <a:extLst>
                <a:ext uri="{FF2B5EF4-FFF2-40B4-BE49-F238E27FC236}">
                  <a16:creationId xmlns:a16="http://schemas.microsoft.com/office/drawing/2014/main" id="{61ED316E-2AE5-42AD-B630-C04137F52D5C}"/>
                </a:ext>
              </a:extLst>
            </p:cNvPr>
            <p:cNvPicPr>
              <a:picLocks noChangeAspect="1"/>
            </p:cNvPicPr>
            <p:nvPr/>
          </p:nvPicPr>
          <p:blipFill>
            <a:blip r:embed="rId3"/>
            <a:stretch>
              <a:fillRect/>
            </a:stretch>
          </p:blipFill>
          <p:spPr>
            <a:xfrm>
              <a:off x="513636" y="283028"/>
              <a:ext cx="11026179" cy="1075095"/>
            </a:xfrm>
            <a:prstGeom prst="rect">
              <a:avLst/>
            </a:prstGeom>
          </p:spPr>
        </p:pic>
        <p:sp>
          <p:nvSpPr>
            <p:cNvPr id="3" name="正方形/長方形 2">
              <a:extLst>
                <a:ext uri="{FF2B5EF4-FFF2-40B4-BE49-F238E27FC236}">
                  <a16:creationId xmlns:a16="http://schemas.microsoft.com/office/drawing/2014/main" id="{24D2AB46-4CDD-46C0-9CD3-B09A85EE1BD8}"/>
                </a:ext>
              </a:extLst>
            </p:cNvPr>
            <p:cNvSpPr/>
            <p:nvPr/>
          </p:nvSpPr>
          <p:spPr>
            <a:xfrm>
              <a:off x="9588500" y="522609"/>
              <a:ext cx="1714500" cy="566050"/>
            </a:xfrm>
            <a:prstGeom prst="rect">
              <a:avLst/>
            </a:prstGeom>
            <a:solidFill>
              <a:srgbClr val="E9509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grpSp>
      <p:sp>
        <p:nvSpPr>
          <p:cNvPr id="12" name="テキスト ボックス 11">
            <a:extLst>
              <a:ext uri="{FF2B5EF4-FFF2-40B4-BE49-F238E27FC236}">
                <a16:creationId xmlns:a16="http://schemas.microsoft.com/office/drawing/2014/main" id="{06B97831-B609-493C-A029-A9C640A87409}"/>
              </a:ext>
            </a:extLst>
          </p:cNvPr>
          <p:cNvSpPr txBox="1"/>
          <p:nvPr/>
        </p:nvSpPr>
        <p:spPr>
          <a:xfrm>
            <a:off x="579571" y="1554255"/>
            <a:ext cx="10515883" cy="3131819"/>
          </a:xfrm>
          <a:prstGeom prst="rect">
            <a:avLst/>
          </a:prstGeom>
          <a:noFill/>
        </p:spPr>
        <p:txBody>
          <a:bodyPr wrap="square" rtlCol="0">
            <a:spAutoFit/>
          </a:bodyPr>
          <a:lstStyle/>
          <a:p>
            <a:pPr marL="449263" indent="-449263" algn="r">
              <a:lnSpc>
                <a:spcPct val="150000"/>
              </a:lnSpc>
              <a:spcBef>
                <a:spcPts val="1200"/>
              </a:spcBef>
            </a:pPr>
            <a:r>
              <a:rPr lang="en-US" altLang="ja-JP" sz="3200" kern="100" dirty="0">
                <a:latin typeface="+mn-ea"/>
                <a:cs typeface="Times New Roman" panose="02020603050405020304" pitchFamily="18" charset="0"/>
              </a:rPr>
              <a:t>⑼ </a:t>
            </a:r>
            <a:r>
              <a:rPr lang="ja-JP" altLang="en-US" sz="3200" kern="100" dirty="0">
                <a:latin typeface="+mn-ea"/>
                <a:cs typeface="Times New Roman" panose="02020603050405020304" pitchFamily="18" charset="0"/>
              </a:rPr>
              <a:t>物質ごとの吸着力の違いから生まれる，物質が移動する速度の差を利用して，分離する操作を何というか。</a:t>
            </a:r>
            <a:r>
              <a:rPr lang="ja-JP" altLang="en-US" sz="3200" kern="100" dirty="0">
                <a:solidFill>
                  <a:srgbClr val="AA7B90"/>
                </a:solidFill>
                <a:latin typeface="+mn-ea"/>
                <a:cs typeface="Times New Roman" panose="02020603050405020304" pitchFamily="18" charset="0"/>
              </a:rPr>
              <a:t>［</a:t>
            </a:r>
            <a:r>
              <a:rPr lang="en-US" altLang="ja-JP" sz="3200" kern="100" dirty="0">
                <a:latin typeface="+mn-ea"/>
                <a:cs typeface="Times New Roman" panose="02020603050405020304" pitchFamily="18" charset="0"/>
              </a:rPr>
              <a:t>9. </a:t>
            </a:r>
            <a:r>
              <a:rPr lang="ja-JP" altLang="en-US" sz="3200" kern="100" dirty="0">
                <a:solidFill>
                  <a:srgbClr val="FF0000"/>
                </a:solidFill>
                <a:latin typeface="+mn-ea"/>
                <a:cs typeface="Times New Roman" panose="02020603050405020304" pitchFamily="18" charset="0"/>
              </a:rPr>
              <a:t>クロマトグラフィー</a:t>
            </a:r>
            <a:r>
              <a:rPr lang="ja-JP" altLang="en-US" sz="3200" kern="100" dirty="0">
                <a:latin typeface="+mn-ea"/>
                <a:cs typeface="Times New Roman" panose="02020603050405020304" pitchFamily="18" charset="0"/>
              </a:rPr>
              <a:t> </a:t>
            </a:r>
            <a:r>
              <a:rPr lang="ja-JP" altLang="en-US" sz="3200" kern="100" dirty="0">
                <a:solidFill>
                  <a:srgbClr val="AA7B90"/>
                </a:solidFill>
                <a:latin typeface="+mn-ea"/>
                <a:cs typeface="Times New Roman" panose="02020603050405020304" pitchFamily="18" charset="0"/>
              </a:rPr>
              <a:t>］</a:t>
            </a:r>
            <a:endParaRPr lang="ja-JP" altLang="en-US" sz="3200" kern="100" dirty="0">
              <a:latin typeface="+mn-ea"/>
              <a:cs typeface="Times New Roman" panose="02020603050405020304" pitchFamily="18" charset="0"/>
            </a:endParaRPr>
          </a:p>
          <a:p>
            <a:pPr marL="449263" indent="-449263">
              <a:lnSpc>
                <a:spcPct val="150000"/>
              </a:lnSpc>
              <a:spcBef>
                <a:spcPts val="1200"/>
              </a:spcBef>
            </a:pPr>
            <a:endParaRPr lang="ja-JP" altLang="en-US" sz="3200" kern="100" dirty="0">
              <a:latin typeface="+mn-ea"/>
              <a:cs typeface="Times New Roman" panose="02020603050405020304" pitchFamily="18" charset="0"/>
            </a:endParaRPr>
          </a:p>
        </p:txBody>
      </p:sp>
      <p:sp>
        <p:nvSpPr>
          <p:cNvPr id="10" name="正方形/長方形 9">
            <a:extLst>
              <a:ext uri="{FF2B5EF4-FFF2-40B4-BE49-F238E27FC236}">
                <a16:creationId xmlns:a16="http://schemas.microsoft.com/office/drawing/2014/main" id="{ABDD3B5B-F455-494A-A9CA-D3591CC09E00}"/>
              </a:ext>
            </a:extLst>
          </p:cNvPr>
          <p:cNvSpPr/>
          <p:nvPr/>
        </p:nvSpPr>
        <p:spPr>
          <a:xfrm>
            <a:off x="6778187" y="3078994"/>
            <a:ext cx="3674495" cy="7000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3705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a:extLst>
              <a:ext uri="{FF2B5EF4-FFF2-40B4-BE49-F238E27FC236}">
                <a16:creationId xmlns:a16="http://schemas.microsoft.com/office/drawing/2014/main" id="{3157E58A-C313-4F50-AC1E-431D8C6AB541}"/>
              </a:ext>
            </a:extLst>
          </p:cNvPr>
          <p:cNvSpPr/>
          <p:nvPr/>
        </p:nvSpPr>
        <p:spPr>
          <a:xfrm>
            <a:off x="421825" y="1397000"/>
            <a:ext cx="11209801" cy="4972657"/>
          </a:xfrm>
          <a:prstGeom prst="rect">
            <a:avLst/>
          </a:prstGeom>
          <a:solidFill>
            <a:srgbClr val="EEEFEF"/>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6" name="タイトル 1"/>
          <p:cNvSpPr txBox="1">
            <a:spLocks/>
          </p:cNvSpPr>
          <p:nvPr/>
        </p:nvSpPr>
        <p:spPr>
          <a:xfrm>
            <a:off x="0" y="0"/>
            <a:ext cx="6026727" cy="5660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2000" dirty="0">
              <a:latin typeface="+mn-ea"/>
              <a:ea typeface="+mn-ea"/>
            </a:endParaRPr>
          </a:p>
        </p:txBody>
      </p:sp>
      <p:sp>
        <p:nvSpPr>
          <p:cNvPr id="22" name="タイトル 1">
            <a:extLst>
              <a:ext uri="{FF2B5EF4-FFF2-40B4-BE49-F238E27FC236}">
                <a16:creationId xmlns:a16="http://schemas.microsoft.com/office/drawing/2014/main" id="{C0FA5EB3-3EF3-4D95-A310-51F2B49360EC}"/>
              </a:ext>
            </a:extLst>
          </p:cNvPr>
          <p:cNvSpPr txBox="1">
            <a:spLocks/>
          </p:cNvSpPr>
          <p:nvPr/>
        </p:nvSpPr>
        <p:spPr>
          <a:xfrm>
            <a:off x="1775505" y="434961"/>
            <a:ext cx="9319949" cy="821619"/>
          </a:xfrm>
          <a:prstGeom prst="rect">
            <a:avLst/>
          </a:prstGeom>
          <a:solidFill>
            <a:srgbClr val="CA5E8F"/>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600" b="1" dirty="0">
                <a:solidFill>
                  <a:schemeClr val="bg1"/>
                </a:solidFill>
                <a:latin typeface="+mn-ea"/>
                <a:ea typeface="+mn-ea"/>
              </a:rPr>
              <a:t>純物質と混合物</a:t>
            </a:r>
          </a:p>
        </p:txBody>
      </p:sp>
      <p:sp>
        <p:nvSpPr>
          <p:cNvPr id="11" name="フッター プレースホルダー 2">
            <a:extLst>
              <a:ext uri="{FF2B5EF4-FFF2-40B4-BE49-F238E27FC236}">
                <a16:creationId xmlns:a16="http://schemas.microsoft.com/office/drawing/2014/main" id="{1F61AC96-CA4F-457D-8C63-A9CEEC6158F1}"/>
              </a:ext>
            </a:extLst>
          </p:cNvPr>
          <p:cNvSpPr>
            <a:spLocks noGrp="1"/>
          </p:cNvSpPr>
          <p:nvPr>
            <p:ph type="ftr" sz="quarter" idx="11"/>
          </p:nvPr>
        </p:nvSpPr>
        <p:spPr>
          <a:xfrm>
            <a:off x="4038600" y="6476418"/>
            <a:ext cx="4114800" cy="365125"/>
          </a:xfrm>
        </p:spPr>
        <p:txBody>
          <a:bodyPr/>
          <a:lstStyle/>
          <a:p>
            <a:r>
              <a:rPr kumimoji="1" lang="en-US" altLang="ja-JP" dirty="0"/>
              <a:t>© 2026  KEIRINKAN  ALL Rights Reserved.</a:t>
            </a:r>
            <a:endParaRPr kumimoji="1" lang="ja-JP" altLang="en-US" dirty="0"/>
          </a:p>
        </p:txBody>
      </p:sp>
      <p:cxnSp>
        <p:nvCxnSpPr>
          <p:cNvPr id="13" name="直線コネクタ 12">
            <a:extLst>
              <a:ext uri="{FF2B5EF4-FFF2-40B4-BE49-F238E27FC236}">
                <a16:creationId xmlns:a16="http://schemas.microsoft.com/office/drawing/2014/main" id="{BA58A96E-BD9C-476E-A05A-762FCD625276}"/>
              </a:ext>
            </a:extLst>
          </p:cNvPr>
          <p:cNvCxnSpPr>
            <a:cxnSpLocks/>
          </p:cNvCxnSpPr>
          <p:nvPr/>
        </p:nvCxnSpPr>
        <p:spPr>
          <a:xfrm>
            <a:off x="421826" y="6423038"/>
            <a:ext cx="11209801" cy="0"/>
          </a:xfrm>
          <a:prstGeom prst="line">
            <a:avLst/>
          </a:prstGeom>
          <a:ln w="28575">
            <a:solidFill>
              <a:srgbClr val="3497D2"/>
            </a:solidFill>
          </a:ln>
        </p:spPr>
        <p:style>
          <a:lnRef idx="1">
            <a:schemeClr val="accent1"/>
          </a:lnRef>
          <a:fillRef idx="0">
            <a:schemeClr val="accent1"/>
          </a:fillRef>
          <a:effectRef idx="0">
            <a:schemeClr val="accent1"/>
          </a:effectRef>
          <a:fontRef idx="minor">
            <a:schemeClr val="tx1"/>
          </a:fontRef>
        </p:style>
      </p:cxnSp>
      <p:sp>
        <p:nvSpPr>
          <p:cNvPr id="14" name="タイトル 1">
            <a:extLst>
              <a:ext uri="{FF2B5EF4-FFF2-40B4-BE49-F238E27FC236}">
                <a16:creationId xmlns:a16="http://schemas.microsoft.com/office/drawing/2014/main" id="{3CB0F283-74D2-44B8-966F-6B36ADCFD882}"/>
              </a:ext>
            </a:extLst>
          </p:cNvPr>
          <p:cNvSpPr txBox="1">
            <a:spLocks/>
          </p:cNvSpPr>
          <p:nvPr/>
        </p:nvSpPr>
        <p:spPr>
          <a:xfrm>
            <a:off x="692686" y="434961"/>
            <a:ext cx="932741" cy="821619"/>
          </a:xfrm>
          <a:prstGeom prst="rect">
            <a:avLst/>
          </a:prstGeom>
          <a:solidFill>
            <a:srgbClr val="595757"/>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en-US" altLang="ja-JP" sz="3600" b="1" dirty="0">
                <a:solidFill>
                  <a:schemeClr val="bg1"/>
                </a:solidFill>
                <a:latin typeface="+mn-ea"/>
                <a:ea typeface="+mn-ea"/>
              </a:rPr>
              <a:t>1</a:t>
            </a:r>
            <a:endParaRPr lang="ja-JP" altLang="en-US" sz="3600" b="1" dirty="0">
              <a:solidFill>
                <a:schemeClr val="bg1"/>
              </a:solidFill>
              <a:latin typeface="+mn-ea"/>
              <a:ea typeface="+mn-ea"/>
            </a:endParaRPr>
          </a:p>
        </p:txBody>
      </p:sp>
      <p:sp>
        <p:nvSpPr>
          <p:cNvPr id="19" name="テキスト ボックス 18">
            <a:extLst>
              <a:ext uri="{FF2B5EF4-FFF2-40B4-BE49-F238E27FC236}">
                <a16:creationId xmlns:a16="http://schemas.microsoft.com/office/drawing/2014/main" id="{81461600-60DA-4BAD-9A74-44845E686F56}"/>
              </a:ext>
            </a:extLst>
          </p:cNvPr>
          <p:cNvSpPr txBox="1"/>
          <p:nvPr/>
        </p:nvSpPr>
        <p:spPr>
          <a:xfrm>
            <a:off x="1688762" y="1691541"/>
            <a:ext cx="10348311" cy="5366405"/>
          </a:xfrm>
          <a:prstGeom prst="rect">
            <a:avLst/>
          </a:prstGeom>
          <a:noFill/>
        </p:spPr>
        <p:txBody>
          <a:bodyPr wrap="square" rtlCol="0">
            <a:spAutoFit/>
          </a:bodyPr>
          <a:lstStyle/>
          <a:p>
            <a:pPr marL="449263" indent="-449263">
              <a:lnSpc>
                <a:spcPts val="3500"/>
              </a:lnSpc>
              <a:spcBef>
                <a:spcPts val="1200"/>
              </a:spcBef>
            </a:pPr>
            <a:r>
              <a:rPr lang="ja-JP" altLang="en-US" sz="3200" kern="100" dirty="0">
                <a:latin typeface="+mn-ea"/>
                <a:cs typeface="Times New Roman" panose="02020603050405020304" pitchFamily="18" charset="0"/>
              </a:rPr>
              <a:t>　</a:t>
            </a:r>
            <a:r>
              <a:rPr lang="ja-JP" altLang="en-US" sz="3200" b="1" kern="100" dirty="0">
                <a:latin typeface="+mn-ea"/>
                <a:cs typeface="Times New Roman" panose="02020603050405020304" pitchFamily="18" charset="0"/>
              </a:rPr>
              <a:t>純物質</a:t>
            </a:r>
            <a:r>
              <a:rPr lang="en-US" altLang="ja-JP" sz="3200" kern="100" dirty="0">
                <a:latin typeface="+mn-ea"/>
                <a:cs typeface="Times New Roman" panose="02020603050405020304" pitchFamily="18" charset="0"/>
              </a:rPr>
              <a:t>…1 </a:t>
            </a:r>
            <a:r>
              <a:rPr lang="ja-JP" altLang="en-US" sz="3200" kern="100" dirty="0" err="1">
                <a:latin typeface="+mn-ea"/>
                <a:cs typeface="Times New Roman" panose="02020603050405020304" pitchFamily="18" charset="0"/>
              </a:rPr>
              <a:t>つの</a:t>
            </a:r>
            <a:r>
              <a:rPr lang="ja-JP" altLang="en-US" sz="3200" kern="100" dirty="0">
                <a:latin typeface="+mn-ea"/>
                <a:cs typeface="Times New Roman" panose="02020603050405020304" pitchFamily="18" charset="0"/>
              </a:rPr>
              <a:t>化学式で表せる。</a:t>
            </a:r>
          </a:p>
          <a:p>
            <a:pPr marL="449263" indent="-449263">
              <a:lnSpc>
                <a:spcPts val="3500"/>
              </a:lnSpc>
              <a:spcBef>
                <a:spcPts val="1200"/>
              </a:spcBef>
            </a:pPr>
            <a:r>
              <a:rPr lang="ja-JP" altLang="en-US" sz="3200" kern="100" dirty="0">
                <a:latin typeface="+mn-ea"/>
                <a:cs typeface="Times New Roman" panose="02020603050405020304" pitchFamily="18" charset="0"/>
              </a:rPr>
              <a:t>　　　　　例　 窒素</a:t>
            </a:r>
            <a:r>
              <a:rPr lang="en-US" altLang="ja-JP" sz="3200" kern="100" dirty="0">
                <a:latin typeface="+mn-ea"/>
                <a:cs typeface="Times New Roman" panose="02020603050405020304" pitchFamily="18" charset="0"/>
              </a:rPr>
              <a:t>N</a:t>
            </a:r>
            <a:r>
              <a:rPr lang="en-US" altLang="ja-JP" sz="3200" kern="100" baseline="-25000" dirty="0">
                <a:latin typeface="+mn-ea"/>
                <a:cs typeface="Times New Roman" panose="02020603050405020304" pitchFamily="18" charset="0"/>
              </a:rPr>
              <a:t>2</a:t>
            </a:r>
            <a:r>
              <a:rPr lang="ja-JP" altLang="en-US" sz="3200" kern="100" dirty="0" err="1">
                <a:latin typeface="+mn-ea"/>
                <a:cs typeface="Times New Roman" panose="02020603050405020304" pitchFamily="18" charset="0"/>
              </a:rPr>
              <a:t>，</a:t>
            </a:r>
            <a:r>
              <a:rPr lang="ja-JP" altLang="en-US" sz="3200" kern="100" dirty="0">
                <a:latin typeface="+mn-ea"/>
                <a:cs typeface="Times New Roman" panose="02020603050405020304" pitchFamily="18" charset="0"/>
              </a:rPr>
              <a:t>酸素</a:t>
            </a:r>
            <a:r>
              <a:rPr lang="en-US" altLang="ja-JP" sz="3200" kern="100" dirty="0">
                <a:latin typeface="+mn-ea"/>
                <a:cs typeface="Times New Roman" panose="02020603050405020304" pitchFamily="18" charset="0"/>
              </a:rPr>
              <a:t>O</a:t>
            </a:r>
            <a:r>
              <a:rPr lang="en-US" altLang="ja-JP" sz="3200" kern="100" baseline="-25000" dirty="0">
                <a:latin typeface="+mn-ea"/>
                <a:cs typeface="Times New Roman" panose="02020603050405020304" pitchFamily="18" charset="0"/>
              </a:rPr>
              <a:t>2</a:t>
            </a:r>
            <a:r>
              <a:rPr lang="ja-JP" altLang="en-US" sz="3200" kern="100" dirty="0" err="1">
                <a:latin typeface="+mn-ea"/>
                <a:cs typeface="Times New Roman" panose="02020603050405020304" pitchFamily="18" charset="0"/>
              </a:rPr>
              <a:t>，</a:t>
            </a:r>
            <a:r>
              <a:rPr lang="ja-JP" altLang="en-US" sz="3200" kern="100" dirty="0">
                <a:latin typeface="+mn-ea"/>
                <a:cs typeface="Times New Roman" panose="02020603050405020304" pitchFamily="18" charset="0"/>
              </a:rPr>
              <a:t>アルミニウム</a:t>
            </a:r>
            <a:r>
              <a:rPr lang="en-US" altLang="ja-JP" sz="3200" kern="100" dirty="0">
                <a:latin typeface="+mn-ea"/>
                <a:cs typeface="Times New Roman" panose="02020603050405020304" pitchFamily="18" charset="0"/>
              </a:rPr>
              <a:t>Al</a:t>
            </a:r>
            <a:r>
              <a:rPr lang="ja-JP" altLang="en-US" sz="3200" kern="100" dirty="0" err="1">
                <a:latin typeface="+mn-ea"/>
                <a:cs typeface="Times New Roman" panose="02020603050405020304" pitchFamily="18" charset="0"/>
              </a:rPr>
              <a:t>，</a:t>
            </a:r>
            <a:endParaRPr lang="en-US" altLang="ja-JP" sz="3200" kern="100" dirty="0">
              <a:latin typeface="+mn-ea"/>
              <a:cs typeface="Times New Roman" panose="02020603050405020304" pitchFamily="18" charset="0"/>
            </a:endParaRPr>
          </a:p>
          <a:p>
            <a:pPr marL="449263" indent="-449263">
              <a:lnSpc>
                <a:spcPts val="3500"/>
              </a:lnSpc>
              <a:spcBef>
                <a:spcPts val="1200"/>
              </a:spcBef>
            </a:pPr>
            <a:r>
              <a:rPr lang="ja-JP" altLang="en-US" sz="3200" kern="100" dirty="0">
                <a:latin typeface="+mn-ea"/>
                <a:cs typeface="Times New Roman" panose="02020603050405020304" pitchFamily="18" charset="0"/>
              </a:rPr>
              <a:t>　　　　　　　二酸化炭素</a:t>
            </a:r>
            <a:r>
              <a:rPr lang="en-US" altLang="ja-JP" sz="3200" kern="100" dirty="0">
                <a:latin typeface="+mn-ea"/>
                <a:cs typeface="Times New Roman" panose="02020603050405020304" pitchFamily="18" charset="0"/>
              </a:rPr>
              <a:t>CO</a:t>
            </a:r>
            <a:r>
              <a:rPr lang="en-US" altLang="ja-JP" sz="3200" kern="100" baseline="-25000" dirty="0">
                <a:latin typeface="+mn-ea"/>
                <a:cs typeface="Times New Roman" panose="02020603050405020304" pitchFamily="18" charset="0"/>
              </a:rPr>
              <a:t>2</a:t>
            </a:r>
            <a:r>
              <a:rPr lang="ja-JP" altLang="en-US" sz="3200" kern="100" dirty="0" err="1">
                <a:latin typeface="+mn-ea"/>
                <a:cs typeface="Times New Roman" panose="02020603050405020304" pitchFamily="18" charset="0"/>
              </a:rPr>
              <a:t>，</a:t>
            </a:r>
            <a:r>
              <a:rPr lang="ja-JP" altLang="en-US" sz="3200" kern="100" dirty="0">
                <a:latin typeface="+mn-ea"/>
                <a:cs typeface="Times New Roman" panose="02020603050405020304" pitchFamily="18" charset="0"/>
              </a:rPr>
              <a:t>塩化水素</a:t>
            </a:r>
            <a:r>
              <a:rPr lang="en-US" altLang="ja-JP" sz="3200" kern="100" dirty="0">
                <a:latin typeface="+mn-ea"/>
                <a:cs typeface="Times New Roman" panose="02020603050405020304" pitchFamily="18" charset="0"/>
              </a:rPr>
              <a:t>HCl</a:t>
            </a:r>
            <a:r>
              <a:rPr lang="ja-JP" altLang="en-US" sz="3200" kern="100" dirty="0" err="1">
                <a:latin typeface="+mn-ea"/>
                <a:cs typeface="Times New Roman" panose="02020603050405020304" pitchFamily="18" charset="0"/>
              </a:rPr>
              <a:t>，</a:t>
            </a:r>
            <a:endParaRPr lang="ja-JP" altLang="en-US" sz="3200" kern="100" dirty="0">
              <a:latin typeface="+mn-ea"/>
              <a:cs typeface="Times New Roman" panose="02020603050405020304" pitchFamily="18" charset="0"/>
            </a:endParaRPr>
          </a:p>
          <a:p>
            <a:pPr marL="449263" indent="-449263">
              <a:lnSpc>
                <a:spcPts val="3500"/>
              </a:lnSpc>
              <a:spcBef>
                <a:spcPts val="1200"/>
              </a:spcBef>
            </a:pPr>
            <a:r>
              <a:rPr lang="ja-JP" altLang="en-US" sz="3200" kern="100" dirty="0">
                <a:latin typeface="+mn-ea"/>
                <a:cs typeface="Times New Roman" panose="02020603050405020304" pitchFamily="18" charset="0"/>
              </a:rPr>
              <a:t>　　　　　　　塩化ナトリウム</a:t>
            </a:r>
            <a:r>
              <a:rPr lang="en-US" altLang="ja-JP" sz="3200" kern="100" dirty="0">
                <a:latin typeface="+mn-ea"/>
                <a:cs typeface="Times New Roman" panose="02020603050405020304" pitchFamily="18" charset="0"/>
              </a:rPr>
              <a:t>NaCl</a:t>
            </a:r>
            <a:r>
              <a:rPr lang="ja-JP" altLang="en-US" sz="3200" kern="100" dirty="0" err="1">
                <a:latin typeface="+mn-ea"/>
                <a:cs typeface="Times New Roman" panose="02020603050405020304" pitchFamily="18" charset="0"/>
              </a:rPr>
              <a:t>，</a:t>
            </a:r>
            <a:r>
              <a:rPr lang="ja-JP" altLang="en-US" sz="3200" kern="100" dirty="0">
                <a:latin typeface="+mn-ea"/>
                <a:cs typeface="Times New Roman" panose="02020603050405020304" pitchFamily="18" charset="0"/>
              </a:rPr>
              <a:t>水</a:t>
            </a:r>
            <a:r>
              <a:rPr lang="en-US" altLang="ja-JP" sz="3200" kern="100" dirty="0">
                <a:latin typeface="+mn-ea"/>
                <a:cs typeface="Times New Roman" panose="02020603050405020304" pitchFamily="18" charset="0"/>
              </a:rPr>
              <a:t>H</a:t>
            </a:r>
            <a:r>
              <a:rPr lang="en-US" altLang="ja-JP" sz="3200" kern="100" baseline="-25000" dirty="0">
                <a:latin typeface="+mn-ea"/>
                <a:cs typeface="Times New Roman" panose="02020603050405020304" pitchFamily="18" charset="0"/>
              </a:rPr>
              <a:t>2</a:t>
            </a:r>
            <a:r>
              <a:rPr lang="en-US" altLang="ja-JP" sz="3200" kern="100" dirty="0">
                <a:latin typeface="+mn-ea"/>
                <a:cs typeface="Times New Roman" panose="02020603050405020304" pitchFamily="18" charset="0"/>
              </a:rPr>
              <a:t>O</a:t>
            </a:r>
            <a:r>
              <a:rPr lang="ja-JP" altLang="en-US" sz="3200" kern="100" dirty="0" err="1">
                <a:latin typeface="+mn-ea"/>
                <a:cs typeface="Times New Roman" panose="02020603050405020304" pitchFamily="18" charset="0"/>
              </a:rPr>
              <a:t>，</a:t>
            </a:r>
            <a:endParaRPr lang="en-US" altLang="ja-JP" sz="3200" kern="100" dirty="0">
              <a:latin typeface="+mn-ea"/>
              <a:cs typeface="Times New Roman" panose="02020603050405020304" pitchFamily="18" charset="0"/>
            </a:endParaRPr>
          </a:p>
          <a:p>
            <a:pPr marL="449263" indent="-449263">
              <a:lnSpc>
                <a:spcPts val="3500"/>
              </a:lnSpc>
              <a:spcBef>
                <a:spcPts val="1200"/>
              </a:spcBef>
            </a:pPr>
            <a:r>
              <a:rPr lang="ja-JP" altLang="en-US" sz="3200" kern="100" dirty="0">
                <a:latin typeface="+mn-ea"/>
                <a:cs typeface="Times New Roman" panose="02020603050405020304" pitchFamily="18" charset="0"/>
              </a:rPr>
              <a:t>　　　　　　　エタノール</a:t>
            </a:r>
            <a:r>
              <a:rPr lang="en-US" altLang="ja-JP" sz="3200" kern="100" dirty="0">
                <a:latin typeface="+mn-ea"/>
                <a:cs typeface="Times New Roman" panose="02020603050405020304" pitchFamily="18" charset="0"/>
              </a:rPr>
              <a:t>C</a:t>
            </a:r>
            <a:r>
              <a:rPr lang="en-US" altLang="ja-JP" sz="3200" kern="100" baseline="-25000" dirty="0">
                <a:latin typeface="+mn-ea"/>
                <a:cs typeface="Times New Roman" panose="02020603050405020304" pitchFamily="18" charset="0"/>
              </a:rPr>
              <a:t>2</a:t>
            </a:r>
            <a:r>
              <a:rPr lang="en-US" altLang="ja-JP" sz="3200" kern="100" dirty="0">
                <a:latin typeface="+mn-ea"/>
                <a:cs typeface="Times New Roman" panose="02020603050405020304" pitchFamily="18" charset="0"/>
              </a:rPr>
              <a:t>H</a:t>
            </a:r>
            <a:r>
              <a:rPr lang="en-US" altLang="ja-JP" sz="3200" kern="100" baseline="-25000" dirty="0">
                <a:latin typeface="+mn-ea"/>
                <a:cs typeface="Times New Roman" panose="02020603050405020304" pitchFamily="18" charset="0"/>
              </a:rPr>
              <a:t>5</a:t>
            </a:r>
            <a:r>
              <a:rPr lang="en-US" altLang="ja-JP" sz="3200" kern="100" dirty="0">
                <a:latin typeface="+mn-ea"/>
                <a:cs typeface="Times New Roman" panose="02020603050405020304" pitchFamily="18" charset="0"/>
              </a:rPr>
              <a:t>OH</a:t>
            </a:r>
          </a:p>
          <a:p>
            <a:pPr marL="449263" indent="-449263">
              <a:lnSpc>
                <a:spcPts val="3500"/>
              </a:lnSpc>
              <a:spcBef>
                <a:spcPts val="1200"/>
              </a:spcBef>
            </a:pPr>
            <a:r>
              <a:rPr lang="ja-JP" altLang="en-US" sz="3200" kern="100" dirty="0">
                <a:latin typeface="+mn-ea"/>
                <a:cs typeface="Times New Roman" panose="02020603050405020304" pitchFamily="18" charset="0"/>
              </a:rPr>
              <a:t>　</a:t>
            </a:r>
            <a:r>
              <a:rPr lang="ja-JP" altLang="en-US" sz="3200" b="1" kern="100" dirty="0">
                <a:latin typeface="+mn-ea"/>
                <a:cs typeface="Times New Roman" panose="02020603050405020304" pitchFamily="18" charset="0"/>
              </a:rPr>
              <a:t>混合物</a:t>
            </a:r>
            <a:r>
              <a:rPr lang="en-US" altLang="ja-JP" sz="3200" kern="100" dirty="0">
                <a:latin typeface="+mn-ea"/>
                <a:cs typeface="Times New Roman" panose="02020603050405020304" pitchFamily="18" charset="0"/>
              </a:rPr>
              <a:t>… 1</a:t>
            </a:r>
            <a:r>
              <a:rPr lang="ja-JP" altLang="en-US" sz="3200" kern="100" dirty="0" err="1">
                <a:latin typeface="+mn-ea"/>
                <a:cs typeface="Times New Roman" panose="02020603050405020304" pitchFamily="18" charset="0"/>
              </a:rPr>
              <a:t>つの</a:t>
            </a:r>
            <a:r>
              <a:rPr lang="ja-JP" altLang="en-US" sz="3200" kern="100" dirty="0">
                <a:latin typeface="+mn-ea"/>
                <a:cs typeface="Times New Roman" panose="02020603050405020304" pitchFamily="18" charset="0"/>
              </a:rPr>
              <a:t>化学式では表せない。</a:t>
            </a:r>
          </a:p>
          <a:p>
            <a:pPr marL="449263" indent="-449263">
              <a:lnSpc>
                <a:spcPts val="3500"/>
              </a:lnSpc>
              <a:spcBef>
                <a:spcPts val="1200"/>
              </a:spcBef>
            </a:pPr>
            <a:r>
              <a:rPr lang="ja-JP" altLang="en-US" sz="3200" kern="100" dirty="0">
                <a:latin typeface="+mn-ea"/>
                <a:cs typeface="Times New Roman" panose="02020603050405020304" pitchFamily="18" charset="0"/>
              </a:rPr>
              <a:t>　　　　　例　海水，空気，石油，</a:t>
            </a:r>
            <a:endParaRPr lang="en-US" altLang="ja-JP" sz="3200" kern="100" dirty="0">
              <a:latin typeface="+mn-ea"/>
              <a:cs typeface="Times New Roman" panose="02020603050405020304" pitchFamily="18" charset="0"/>
            </a:endParaRPr>
          </a:p>
          <a:p>
            <a:pPr marL="449263" indent="-449263">
              <a:lnSpc>
                <a:spcPts val="3500"/>
              </a:lnSpc>
              <a:spcBef>
                <a:spcPts val="1200"/>
              </a:spcBef>
            </a:pPr>
            <a:r>
              <a:rPr lang="ja-JP" altLang="en-US" sz="3200" kern="100" dirty="0">
                <a:latin typeface="+mn-ea"/>
                <a:cs typeface="Times New Roman" panose="02020603050405020304" pitchFamily="18" charset="0"/>
              </a:rPr>
              <a:t>　　　　　　　塩酸（塩化水素の水溶液）</a:t>
            </a:r>
          </a:p>
          <a:p>
            <a:pPr marL="449263" indent="-449263">
              <a:lnSpc>
                <a:spcPts val="3500"/>
              </a:lnSpc>
              <a:spcBef>
                <a:spcPts val="1200"/>
              </a:spcBef>
            </a:pPr>
            <a:endParaRPr lang="ja-JP" altLang="en-US" sz="3200" kern="100" dirty="0">
              <a:latin typeface="+mn-ea"/>
              <a:cs typeface="Times New Roman" panose="02020603050405020304" pitchFamily="18" charset="0"/>
            </a:endParaRPr>
          </a:p>
        </p:txBody>
      </p:sp>
      <p:sp>
        <p:nvSpPr>
          <p:cNvPr id="2" name="正方形/長方形 1">
            <a:extLst>
              <a:ext uri="{FF2B5EF4-FFF2-40B4-BE49-F238E27FC236}">
                <a16:creationId xmlns:a16="http://schemas.microsoft.com/office/drawing/2014/main" id="{90D9DD4A-3D7E-4CAC-AEBB-B33FC74EF79B}"/>
              </a:ext>
            </a:extLst>
          </p:cNvPr>
          <p:cNvSpPr/>
          <p:nvPr/>
        </p:nvSpPr>
        <p:spPr>
          <a:xfrm>
            <a:off x="505222" y="3295235"/>
            <a:ext cx="1005403" cy="544573"/>
          </a:xfrm>
          <a:prstGeom prst="rect">
            <a:avLst/>
          </a:prstGeom>
        </p:spPr>
        <p:txBody>
          <a:bodyPr wrap="none">
            <a:spAutoFit/>
          </a:bodyPr>
          <a:lstStyle/>
          <a:p>
            <a:pPr marL="449263" indent="-449263">
              <a:lnSpc>
                <a:spcPts val="3500"/>
              </a:lnSpc>
              <a:spcBef>
                <a:spcPts val="1200"/>
              </a:spcBef>
            </a:pPr>
            <a:r>
              <a:rPr lang="ja-JP" altLang="en-US" sz="3200" b="1" kern="100" dirty="0">
                <a:latin typeface="+mn-ea"/>
                <a:cs typeface="Times New Roman" panose="02020603050405020304" pitchFamily="18" charset="0"/>
              </a:rPr>
              <a:t>物質</a:t>
            </a:r>
          </a:p>
        </p:txBody>
      </p:sp>
      <p:sp>
        <p:nvSpPr>
          <p:cNvPr id="3" name="正方形/長方形 2">
            <a:extLst>
              <a:ext uri="{FF2B5EF4-FFF2-40B4-BE49-F238E27FC236}">
                <a16:creationId xmlns:a16="http://schemas.microsoft.com/office/drawing/2014/main" id="{1F3B324C-9081-4B94-B850-809AC670595B}"/>
              </a:ext>
            </a:extLst>
          </p:cNvPr>
          <p:cNvSpPr/>
          <p:nvPr/>
        </p:nvSpPr>
        <p:spPr>
          <a:xfrm>
            <a:off x="3765550" y="2218977"/>
            <a:ext cx="546100" cy="5333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B0E7F823-1F79-42C3-8B47-9EDFC8804C87}"/>
              </a:ext>
            </a:extLst>
          </p:cNvPr>
          <p:cNvSpPr/>
          <p:nvPr/>
        </p:nvSpPr>
        <p:spPr>
          <a:xfrm>
            <a:off x="3753443" y="5223251"/>
            <a:ext cx="546100" cy="5333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コネクタ 4">
            <a:extLst>
              <a:ext uri="{FF2B5EF4-FFF2-40B4-BE49-F238E27FC236}">
                <a16:creationId xmlns:a16="http://schemas.microsoft.com/office/drawing/2014/main" id="{06A6F1BF-27E7-4747-A99F-C76EF17B84B8}"/>
              </a:ext>
            </a:extLst>
          </p:cNvPr>
          <p:cNvCxnSpPr>
            <a:cxnSpLocks/>
          </p:cNvCxnSpPr>
          <p:nvPr/>
        </p:nvCxnSpPr>
        <p:spPr>
          <a:xfrm flipV="1">
            <a:off x="1459825" y="3553641"/>
            <a:ext cx="457875" cy="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07B43A43-D0A4-42F2-9A4B-C4CC8AFFD9BE}"/>
              </a:ext>
            </a:extLst>
          </p:cNvPr>
          <p:cNvCxnSpPr>
            <a:cxnSpLocks/>
          </p:cNvCxnSpPr>
          <p:nvPr/>
        </p:nvCxnSpPr>
        <p:spPr>
          <a:xfrm>
            <a:off x="1930400" y="1905245"/>
            <a:ext cx="0" cy="302235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8E4ADC5A-7986-4477-A40D-DD9D83AE4CAA}"/>
              </a:ext>
            </a:extLst>
          </p:cNvPr>
          <p:cNvCxnSpPr/>
          <p:nvPr/>
        </p:nvCxnSpPr>
        <p:spPr>
          <a:xfrm>
            <a:off x="1917700" y="1917700"/>
            <a:ext cx="22225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EF9CA4D5-90AB-4650-9160-DC2D1B51A708}"/>
              </a:ext>
            </a:extLst>
          </p:cNvPr>
          <p:cNvCxnSpPr/>
          <p:nvPr/>
        </p:nvCxnSpPr>
        <p:spPr>
          <a:xfrm>
            <a:off x="1930400" y="4927600"/>
            <a:ext cx="22225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0827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
          <p:cNvSpPr txBox="1">
            <a:spLocks/>
          </p:cNvSpPr>
          <p:nvPr/>
        </p:nvSpPr>
        <p:spPr>
          <a:xfrm>
            <a:off x="0" y="0"/>
            <a:ext cx="6026727" cy="5660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2000" dirty="0">
              <a:latin typeface="+mn-ea"/>
              <a:ea typeface="+mn-ea"/>
            </a:endParaRPr>
          </a:p>
        </p:txBody>
      </p:sp>
      <p:sp>
        <p:nvSpPr>
          <p:cNvPr id="22" name="タイトル 1">
            <a:extLst>
              <a:ext uri="{FF2B5EF4-FFF2-40B4-BE49-F238E27FC236}">
                <a16:creationId xmlns:a16="http://schemas.microsoft.com/office/drawing/2014/main" id="{C0FA5EB3-3EF3-4D95-A310-51F2B49360EC}"/>
              </a:ext>
            </a:extLst>
          </p:cNvPr>
          <p:cNvSpPr txBox="1">
            <a:spLocks/>
          </p:cNvSpPr>
          <p:nvPr/>
        </p:nvSpPr>
        <p:spPr>
          <a:xfrm>
            <a:off x="1775505" y="434961"/>
            <a:ext cx="9319949" cy="821619"/>
          </a:xfrm>
          <a:prstGeom prst="rect">
            <a:avLst/>
          </a:prstGeom>
          <a:solidFill>
            <a:srgbClr val="CA5E8F"/>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600" b="1" dirty="0">
                <a:solidFill>
                  <a:schemeClr val="bg1"/>
                </a:solidFill>
                <a:latin typeface="+mn-ea"/>
                <a:ea typeface="+mn-ea"/>
              </a:rPr>
              <a:t>純物質と混合物</a:t>
            </a:r>
          </a:p>
        </p:txBody>
      </p:sp>
      <p:sp>
        <p:nvSpPr>
          <p:cNvPr id="11" name="フッター プレースホルダー 2">
            <a:extLst>
              <a:ext uri="{FF2B5EF4-FFF2-40B4-BE49-F238E27FC236}">
                <a16:creationId xmlns:a16="http://schemas.microsoft.com/office/drawing/2014/main" id="{1F61AC96-CA4F-457D-8C63-A9CEEC6158F1}"/>
              </a:ext>
            </a:extLst>
          </p:cNvPr>
          <p:cNvSpPr>
            <a:spLocks noGrp="1"/>
          </p:cNvSpPr>
          <p:nvPr>
            <p:ph type="ftr" sz="quarter" idx="11"/>
          </p:nvPr>
        </p:nvSpPr>
        <p:spPr>
          <a:xfrm>
            <a:off x="4038600" y="6476418"/>
            <a:ext cx="4114800" cy="365125"/>
          </a:xfrm>
        </p:spPr>
        <p:txBody>
          <a:bodyPr/>
          <a:lstStyle/>
          <a:p>
            <a:r>
              <a:rPr kumimoji="1" lang="en-US" altLang="ja-JP" dirty="0"/>
              <a:t>© 2026  KEIRINKAN  ALL Rights Reserved.</a:t>
            </a:r>
            <a:endParaRPr kumimoji="1" lang="ja-JP" altLang="en-US" dirty="0"/>
          </a:p>
        </p:txBody>
      </p:sp>
      <p:cxnSp>
        <p:nvCxnSpPr>
          <p:cNvPr id="13" name="直線コネクタ 12">
            <a:extLst>
              <a:ext uri="{FF2B5EF4-FFF2-40B4-BE49-F238E27FC236}">
                <a16:creationId xmlns:a16="http://schemas.microsoft.com/office/drawing/2014/main" id="{BA58A96E-BD9C-476E-A05A-762FCD625276}"/>
              </a:ext>
            </a:extLst>
          </p:cNvPr>
          <p:cNvCxnSpPr>
            <a:cxnSpLocks/>
          </p:cNvCxnSpPr>
          <p:nvPr/>
        </p:nvCxnSpPr>
        <p:spPr>
          <a:xfrm>
            <a:off x="421826" y="6423038"/>
            <a:ext cx="11209801" cy="0"/>
          </a:xfrm>
          <a:prstGeom prst="line">
            <a:avLst/>
          </a:prstGeom>
          <a:ln w="28575">
            <a:solidFill>
              <a:srgbClr val="3497D2"/>
            </a:solidFill>
          </a:ln>
        </p:spPr>
        <p:style>
          <a:lnRef idx="1">
            <a:schemeClr val="accent1"/>
          </a:lnRef>
          <a:fillRef idx="0">
            <a:schemeClr val="accent1"/>
          </a:fillRef>
          <a:effectRef idx="0">
            <a:schemeClr val="accent1"/>
          </a:effectRef>
          <a:fontRef idx="minor">
            <a:schemeClr val="tx1"/>
          </a:fontRef>
        </p:style>
      </p:cxnSp>
      <p:sp>
        <p:nvSpPr>
          <p:cNvPr id="14" name="タイトル 1">
            <a:extLst>
              <a:ext uri="{FF2B5EF4-FFF2-40B4-BE49-F238E27FC236}">
                <a16:creationId xmlns:a16="http://schemas.microsoft.com/office/drawing/2014/main" id="{3CB0F283-74D2-44B8-966F-6B36ADCFD882}"/>
              </a:ext>
            </a:extLst>
          </p:cNvPr>
          <p:cNvSpPr txBox="1">
            <a:spLocks/>
          </p:cNvSpPr>
          <p:nvPr/>
        </p:nvSpPr>
        <p:spPr>
          <a:xfrm>
            <a:off x="692686" y="434961"/>
            <a:ext cx="932741" cy="821619"/>
          </a:xfrm>
          <a:prstGeom prst="rect">
            <a:avLst/>
          </a:prstGeom>
          <a:solidFill>
            <a:srgbClr val="595757"/>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en-US" altLang="ja-JP" sz="3600" b="1" dirty="0">
                <a:solidFill>
                  <a:schemeClr val="bg1"/>
                </a:solidFill>
                <a:latin typeface="+mn-ea"/>
                <a:ea typeface="+mn-ea"/>
              </a:rPr>
              <a:t>1</a:t>
            </a:r>
            <a:endParaRPr lang="ja-JP" altLang="en-US" sz="3600" b="1" dirty="0">
              <a:solidFill>
                <a:schemeClr val="bg1"/>
              </a:solidFill>
              <a:latin typeface="+mn-ea"/>
              <a:ea typeface="+mn-ea"/>
            </a:endParaRPr>
          </a:p>
        </p:txBody>
      </p:sp>
      <p:sp>
        <p:nvSpPr>
          <p:cNvPr id="19" name="テキスト ボックス 18">
            <a:extLst>
              <a:ext uri="{FF2B5EF4-FFF2-40B4-BE49-F238E27FC236}">
                <a16:creationId xmlns:a16="http://schemas.microsoft.com/office/drawing/2014/main" id="{81461600-60DA-4BAD-9A74-44845E686F56}"/>
              </a:ext>
            </a:extLst>
          </p:cNvPr>
          <p:cNvSpPr txBox="1"/>
          <p:nvPr/>
        </p:nvSpPr>
        <p:spPr>
          <a:xfrm>
            <a:off x="421826" y="1686481"/>
            <a:ext cx="10681375" cy="4332148"/>
          </a:xfrm>
          <a:prstGeom prst="rect">
            <a:avLst/>
          </a:prstGeom>
          <a:noFill/>
        </p:spPr>
        <p:txBody>
          <a:bodyPr wrap="square" rtlCol="0">
            <a:spAutoFit/>
          </a:bodyPr>
          <a:lstStyle/>
          <a:p>
            <a:pPr marL="449263" indent="-449263">
              <a:lnSpc>
                <a:spcPct val="150000"/>
              </a:lnSpc>
              <a:spcBef>
                <a:spcPts val="1200"/>
              </a:spcBef>
            </a:pPr>
            <a:r>
              <a:rPr lang="ja-JP" altLang="en-US" sz="3200" kern="100" dirty="0">
                <a:latin typeface="+mn-ea"/>
                <a:cs typeface="Times New Roman" panose="02020603050405020304" pitchFamily="18" charset="0"/>
              </a:rPr>
              <a:t>　 ② </a:t>
            </a:r>
            <a:r>
              <a:rPr lang="ja-JP" altLang="en-US" sz="3200" b="1" kern="100" dirty="0">
                <a:latin typeface="+mn-ea"/>
                <a:cs typeface="Times New Roman" panose="02020603050405020304" pitchFamily="18" charset="0"/>
              </a:rPr>
              <a:t>純物質と混合物の性質</a:t>
            </a:r>
            <a:r>
              <a:rPr lang="ja-JP" altLang="en-US" sz="3200" kern="100" dirty="0">
                <a:latin typeface="+mn-ea"/>
                <a:cs typeface="Times New Roman" panose="02020603050405020304" pitchFamily="18" charset="0"/>
              </a:rPr>
              <a:t>　純物質では， 融解する温　</a:t>
            </a:r>
            <a:endParaRPr lang="en-US" altLang="ja-JP" sz="3200" kern="100" dirty="0">
              <a:latin typeface="+mn-ea"/>
              <a:cs typeface="Times New Roman" panose="02020603050405020304" pitchFamily="18" charset="0"/>
            </a:endParaRPr>
          </a:p>
          <a:p>
            <a:pPr marL="449263" indent="-449263">
              <a:lnSpc>
                <a:spcPct val="150000"/>
              </a:lnSpc>
              <a:spcBef>
                <a:spcPts val="1200"/>
              </a:spcBef>
            </a:pPr>
            <a:r>
              <a:rPr lang="ja-JP" altLang="en-US" sz="3200" kern="100" dirty="0">
                <a:latin typeface="+mn-ea"/>
                <a:cs typeface="Times New Roman" panose="02020603050405020304" pitchFamily="18" charset="0"/>
              </a:rPr>
              <a:t>　　　度（</a:t>
            </a:r>
            <a:r>
              <a:rPr lang="ja-JP" altLang="en-US" sz="3200" kern="100" dirty="0">
                <a:solidFill>
                  <a:srgbClr val="AA7B90"/>
                </a:solidFill>
                <a:latin typeface="+mn-ea"/>
                <a:cs typeface="Times New Roman" panose="02020603050405020304" pitchFamily="18" charset="0"/>
              </a:rPr>
              <a:t>［</a:t>
            </a:r>
            <a:r>
              <a:rPr lang="en-US" altLang="ja-JP" sz="3200" kern="100" dirty="0">
                <a:latin typeface="+mn-ea"/>
                <a:cs typeface="Times New Roman" panose="02020603050405020304" pitchFamily="18" charset="0"/>
              </a:rPr>
              <a:t>3. </a:t>
            </a:r>
            <a:r>
              <a:rPr lang="ja-JP" altLang="en-US" sz="3200" kern="100" dirty="0">
                <a:solidFill>
                  <a:srgbClr val="FF0000"/>
                </a:solidFill>
                <a:latin typeface="+mn-ea"/>
                <a:cs typeface="Times New Roman" panose="02020603050405020304" pitchFamily="18" charset="0"/>
              </a:rPr>
              <a:t>融点 </a:t>
            </a:r>
            <a:r>
              <a:rPr lang="ja-JP" altLang="en-US" sz="3200" kern="100" dirty="0">
                <a:solidFill>
                  <a:srgbClr val="AA7B90"/>
                </a:solidFill>
                <a:latin typeface="+mn-ea"/>
                <a:cs typeface="Times New Roman" panose="02020603050405020304" pitchFamily="18" charset="0"/>
              </a:rPr>
              <a:t>］</a:t>
            </a:r>
            <a:r>
              <a:rPr lang="ja-JP" altLang="en-US" sz="3200" kern="100" dirty="0">
                <a:latin typeface="+mn-ea"/>
                <a:cs typeface="Times New Roman" panose="02020603050405020304" pitchFamily="18" charset="0"/>
              </a:rPr>
              <a:t>）や沸騰する温度（</a:t>
            </a:r>
            <a:r>
              <a:rPr lang="ja-JP" altLang="en-US" sz="3200" kern="100" dirty="0">
                <a:solidFill>
                  <a:srgbClr val="AA7B90"/>
                </a:solidFill>
                <a:latin typeface="+mn-ea"/>
                <a:cs typeface="Times New Roman" panose="02020603050405020304" pitchFamily="18" charset="0"/>
              </a:rPr>
              <a:t>［</a:t>
            </a:r>
            <a:r>
              <a:rPr lang="en-US" altLang="ja-JP" sz="3200" kern="100" dirty="0">
                <a:latin typeface="+mn-ea"/>
                <a:cs typeface="Times New Roman" panose="02020603050405020304" pitchFamily="18" charset="0"/>
              </a:rPr>
              <a:t>4. </a:t>
            </a:r>
            <a:r>
              <a:rPr lang="ja-JP" altLang="en-US" sz="3200" kern="100" dirty="0">
                <a:solidFill>
                  <a:srgbClr val="FF0000"/>
                </a:solidFill>
                <a:latin typeface="+mn-ea"/>
                <a:cs typeface="Times New Roman" panose="02020603050405020304" pitchFamily="18" charset="0"/>
              </a:rPr>
              <a:t>沸点</a:t>
            </a:r>
            <a:r>
              <a:rPr lang="ja-JP" altLang="en-US" sz="3200" kern="100" dirty="0">
                <a:latin typeface="+mn-ea"/>
                <a:cs typeface="Times New Roman" panose="02020603050405020304" pitchFamily="18" charset="0"/>
              </a:rPr>
              <a:t> </a:t>
            </a:r>
            <a:r>
              <a:rPr lang="ja-JP" altLang="en-US" sz="3200" kern="100" dirty="0">
                <a:solidFill>
                  <a:srgbClr val="AA7B90"/>
                </a:solidFill>
                <a:latin typeface="+mn-ea"/>
                <a:cs typeface="Times New Roman" panose="02020603050405020304" pitchFamily="18" charset="0"/>
              </a:rPr>
              <a:t>］</a:t>
            </a:r>
            <a:r>
              <a:rPr lang="ja-JP" altLang="en-US" sz="3200" kern="100" dirty="0">
                <a:latin typeface="+mn-ea"/>
                <a:cs typeface="Times New Roman" panose="02020603050405020304" pitchFamily="18" charset="0"/>
              </a:rPr>
              <a:t>），</a:t>
            </a:r>
            <a:endParaRPr lang="en-US" altLang="ja-JP" sz="3200" kern="100" dirty="0">
              <a:latin typeface="+mn-ea"/>
              <a:cs typeface="Times New Roman" panose="02020603050405020304" pitchFamily="18" charset="0"/>
            </a:endParaRPr>
          </a:p>
          <a:p>
            <a:pPr marL="449263" indent="-449263">
              <a:lnSpc>
                <a:spcPct val="150000"/>
              </a:lnSpc>
              <a:spcBef>
                <a:spcPts val="1200"/>
              </a:spcBef>
            </a:pPr>
            <a:r>
              <a:rPr lang="ja-JP" altLang="en-US" sz="3200" kern="100" dirty="0">
                <a:latin typeface="+mn-ea"/>
                <a:cs typeface="Times New Roman" panose="02020603050405020304" pitchFamily="18" charset="0"/>
              </a:rPr>
              <a:t>　　　密度（単位体積当たりの物質の質量）が物質ごと</a:t>
            </a:r>
            <a:endParaRPr lang="en-US" altLang="ja-JP" sz="3200" kern="100" dirty="0">
              <a:latin typeface="+mn-ea"/>
              <a:cs typeface="Times New Roman" panose="02020603050405020304" pitchFamily="18" charset="0"/>
            </a:endParaRPr>
          </a:p>
          <a:p>
            <a:pPr marL="449263" indent="-449263">
              <a:lnSpc>
                <a:spcPct val="150000"/>
              </a:lnSpc>
              <a:spcBef>
                <a:spcPts val="1200"/>
              </a:spcBef>
            </a:pPr>
            <a:r>
              <a:rPr lang="ja-JP" altLang="en-US" sz="3200" kern="100" dirty="0">
                <a:latin typeface="+mn-ea"/>
                <a:cs typeface="Times New Roman" panose="02020603050405020304" pitchFamily="18" charset="0"/>
              </a:rPr>
              <a:t>　　　に一定。混合物では，混ざり合う物質の種類や割</a:t>
            </a:r>
            <a:endParaRPr lang="en-US" altLang="ja-JP" sz="3200" kern="100" dirty="0">
              <a:latin typeface="+mn-ea"/>
              <a:cs typeface="Times New Roman" panose="02020603050405020304" pitchFamily="18" charset="0"/>
            </a:endParaRPr>
          </a:p>
          <a:p>
            <a:pPr marL="449263" indent="-449263">
              <a:lnSpc>
                <a:spcPct val="150000"/>
              </a:lnSpc>
              <a:spcBef>
                <a:spcPts val="1200"/>
              </a:spcBef>
            </a:pPr>
            <a:r>
              <a:rPr lang="ja-JP" altLang="en-US" sz="3200" kern="100" dirty="0">
                <a:latin typeface="+mn-ea"/>
                <a:cs typeface="Times New Roman" panose="02020603050405020304" pitchFamily="18" charset="0"/>
              </a:rPr>
              <a:t>　　　合によって，これらの値が変化する。</a:t>
            </a:r>
          </a:p>
        </p:txBody>
      </p:sp>
      <p:sp>
        <p:nvSpPr>
          <p:cNvPr id="20" name="正方形/長方形 19">
            <a:extLst>
              <a:ext uri="{FF2B5EF4-FFF2-40B4-BE49-F238E27FC236}">
                <a16:creationId xmlns:a16="http://schemas.microsoft.com/office/drawing/2014/main" id="{4182DE59-A0E3-4038-BB5F-BDEE3E8C0275}"/>
              </a:ext>
            </a:extLst>
          </p:cNvPr>
          <p:cNvSpPr/>
          <p:nvPr/>
        </p:nvSpPr>
        <p:spPr>
          <a:xfrm>
            <a:off x="3330844" y="2666763"/>
            <a:ext cx="913985" cy="7000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82517BAD-9EF1-4C60-8AE3-E913794724F8}"/>
              </a:ext>
            </a:extLst>
          </p:cNvPr>
          <p:cNvSpPr/>
          <p:nvPr/>
        </p:nvSpPr>
        <p:spPr>
          <a:xfrm>
            <a:off x="9238091" y="2601050"/>
            <a:ext cx="913985" cy="7000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416484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9"/>
                                          </p:stCondLst>
                                        </p:cTn>
                                        <p:tgtEl>
                                          <p:spTgt spid="20"/>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9"/>
                                          </p:stCondLst>
                                        </p:cTn>
                                        <p:tgtEl>
                                          <p:spTgt spid="2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
          <p:cNvSpPr txBox="1">
            <a:spLocks/>
          </p:cNvSpPr>
          <p:nvPr/>
        </p:nvSpPr>
        <p:spPr>
          <a:xfrm>
            <a:off x="0" y="0"/>
            <a:ext cx="6026727" cy="5660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2000" dirty="0">
              <a:latin typeface="+mn-ea"/>
              <a:ea typeface="+mn-ea"/>
            </a:endParaRPr>
          </a:p>
        </p:txBody>
      </p:sp>
      <p:sp>
        <p:nvSpPr>
          <p:cNvPr id="22" name="タイトル 1">
            <a:extLst>
              <a:ext uri="{FF2B5EF4-FFF2-40B4-BE49-F238E27FC236}">
                <a16:creationId xmlns:a16="http://schemas.microsoft.com/office/drawing/2014/main" id="{C0FA5EB3-3EF3-4D95-A310-51F2B49360EC}"/>
              </a:ext>
            </a:extLst>
          </p:cNvPr>
          <p:cNvSpPr txBox="1">
            <a:spLocks/>
          </p:cNvSpPr>
          <p:nvPr/>
        </p:nvSpPr>
        <p:spPr>
          <a:xfrm>
            <a:off x="1775505" y="434961"/>
            <a:ext cx="9319949" cy="821619"/>
          </a:xfrm>
          <a:prstGeom prst="rect">
            <a:avLst/>
          </a:prstGeom>
          <a:solidFill>
            <a:srgbClr val="CA5E8F"/>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600" b="1" dirty="0">
                <a:solidFill>
                  <a:schemeClr val="bg1"/>
                </a:solidFill>
                <a:latin typeface="+mn-ea"/>
                <a:ea typeface="+mn-ea"/>
              </a:rPr>
              <a:t>純物質と混合物</a:t>
            </a:r>
          </a:p>
        </p:txBody>
      </p:sp>
      <p:sp>
        <p:nvSpPr>
          <p:cNvPr id="11" name="フッター プレースホルダー 2">
            <a:extLst>
              <a:ext uri="{FF2B5EF4-FFF2-40B4-BE49-F238E27FC236}">
                <a16:creationId xmlns:a16="http://schemas.microsoft.com/office/drawing/2014/main" id="{1F61AC96-CA4F-457D-8C63-A9CEEC6158F1}"/>
              </a:ext>
            </a:extLst>
          </p:cNvPr>
          <p:cNvSpPr>
            <a:spLocks noGrp="1"/>
          </p:cNvSpPr>
          <p:nvPr>
            <p:ph type="ftr" sz="quarter" idx="11"/>
          </p:nvPr>
        </p:nvSpPr>
        <p:spPr>
          <a:xfrm>
            <a:off x="4038600" y="6476418"/>
            <a:ext cx="4114800" cy="365125"/>
          </a:xfrm>
        </p:spPr>
        <p:txBody>
          <a:bodyPr/>
          <a:lstStyle/>
          <a:p>
            <a:r>
              <a:rPr kumimoji="1" lang="en-US" altLang="ja-JP" dirty="0"/>
              <a:t>© 2026  KEIRINKAN  ALL Rights Reserved.</a:t>
            </a:r>
            <a:endParaRPr kumimoji="1" lang="ja-JP" altLang="en-US" dirty="0"/>
          </a:p>
        </p:txBody>
      </p:sp>
      <p:cxnSp>
        <p:nvCxnSpPr>
          <p:cNvPr id="13" name="直線コネクタ 12">
            <a:extLst>
              <a:ext uri="{FF2B5EF4-FFF2-40B4-BE49-F238E27FC236}">
                <a16:creationId xmlns:a16="http://schemas.microsoft.com/office/drawing/2014/main" id="{BA58A96E-BD9C-476E-A05A-762FCD625276}"/>
              </a:ext>
            </a:extLst>
          </p:cNvPr>
          <p:cNvCxnSpPr>
            <a:cxnSpLocks/>
          </p:cNvCxnSpPr>
          <p:nvPr/>
        </p:nvCxnSpPr>
        <p:spPr>
          <a:xfrm>
            <a:off x="421826" y="6423038"/>
            <a:ext cx="11209801" cy="0"/>
          </a:xfrm>
          <a:prstGeom prst="line">
            <a:avLst/>
          </a:prstGeom>
          <a:ln w="28575">
            <a:solidFill>
              <a:srgbClr val="3497D2"/>
            </a:solidFill>
          </a:ln>
        </p:spPr>
        <p:style>
          <a:lnRef idx="1">
            <a:schemeClr val="accent1"/>
          </a:lnRef>
          <a:fillRef idx="0">
            <a:schemeClr val="accent1"/>
          </a:fillRef>
          <a:effectRef idx="0">
            <a:schemeClr val="accent1"/>
          </a:effectRef>
          <a:fontRef idx="minor">
            <a:schemeClr val="tx1"/>
          </a:fontRef>
        </p:style>
      </p:cxnSp>
      <p:sp>
        <p:nvSpPr>
          <p:cNvPr id="14" name="タイトル 1">
            <a:extLst>
              <a:ext uri="{FF2B5EF4-FFF2-40B4-BE49-F238E27FC236}">
                <a16:creationId xmlns:a16="http://schemas.microsoft.com/office/drawing/2014/main" id="{3CB0F283-74D2-44B8-966F-6B36ADCFD882}"/>
              </a:ext>
            </a:extLst>
          </p:cNvPr>
          <p:cNvSpPr txBox="1">
            <a:spLocks/>
          </p:cNvSpPr>
          <p:nvPr/>
        </p:nvSpPr>
        <p:spPr>
          <a:xfrm>
            <a:off x="692686" y="434961"/>
            <a:ext cx="932741" cy="821619"/>
          </a:xfrm>
          <a:prstGeom prst="rect">
            <a:avLst/>
          </a:prstGeom>
          <a:solidFill>
            <a:srgbClr val="595757"/>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en-US" altLang="ja-JP" sz="3600" b="1" dirty="0">
                <a:solidFill>
                  <a:schemeClr val="bg1"/>
                </a:solidFill>
                <a:latin typeface="+mn-ea"/>
                <a:ea typeface="+mn-ea"/>
              </a:rPr>
              <a:t>1</a:t>
            </a:r>
            <a:endParaRPr lang="ja-JP" altLang="en-US" sz="3600" b="1" dirty="0">
              <a:solidFill>
                <a:schemeClr val="bg1"/>
              </a:solidFill>
              <a:latin typeface="+mn-ea"/>
              <a:ea typeface="+mn-ea"/>
            </a:endParaRPr>
          </a:p>
        </p:txBody>
      </p:sp>
      <p:pic>
        <p:nvPicPr>
          <p:cNvPr id="2" name="図 1">
            <a:extLst>
              <a:ext uri="{FF2B5EF4-FFF2-40B4-BE49-F238E27FC236}">
                <a16:creationId xmlns:a16="http://schemas.microsoft.com/office/drawing/2014/main" id="{78E79884-84D8-498B-AC0D-AAFF86429818}"/>
              </a:ext>
            </a:extLst>
          </p:cNvPr>
          <p:cNvPicPr>
            <a:picLocks noChangeAspect="1"/>
          </p:cNvPicPr>
          <p:nvPr/>
        </p:nvPicPr>
        <p:blipFill rotWithShape="1">
          <a:blip r:embed="rId3"/>
          <a:srcRect t="5161"/>
          <a:stretch/>
        </p:blipFill>
        <p:spPr>
          <a:xfrm>
            <a:off x="5643876" y="1309959"/>
            <a:ext cx="5019048" cy="4696819"/>
          </a:xfrm>
          <a:prstGeom prst="rect">
            <a:avLst/>
          </a:prstGeom>
        </p:spPr>
      </p:pic>
      <p:sp>
        <p:nvSpPr>
          <p:cNvPr id="12" name="テキスト ボックス 11">
            <a:extLst>
              <a:ext uri="{FF2B5EF4-FFF2-40B4-BE49-F238E27FC236}">
                <a16:creationId xmlns:a16="http://schemas.microsoft.com/office/drawing/2014/main" id="{49F5D0DE-4012-4C15-95A2-6EF95A646824}"/>
              </a:ext>
            </a:extLst>
          </p:cNvPr>
          <p:cNvSpPr txBox="1"/>
          <p:nvPr/>
        </p:nvSpPr>
        <p:spPr>
          <a:xfrm>
            <a:off x="143531" y="3721084"/>
            <a:ext cx="5340688" cy="2493824"/>
          </a:xfrm>
          <a:prstGeom prst="rect">
            <a:avLst/>
          </a:prstGeom>
          <a:noFill/>
        </p:spPr>
        <p:txBody>
          <a:bodyPr wrap="square" rtlCol="0">
            <a:spAutoFit/>
          </a:bodyPr>
          <a:lstStyle/>
          <a:p>
            <a:pPr marL="449263" indent="-449263">
              <a:lnSpc>
                <a:spcPts val="3500"/>
              </a:lnSpc>
              <a:spcBef>
                <a:spcPts val="1200"/>
              </a:spcBef>
            </a:pPr>
            <a:r>
              <a:rPr lang="ja-JP" altLang="en-US" sz="3200" kern="100" dirty="0">
                <a:latin typeface="+mn-ea"/>
                <a:cs typeface="Times New Roman" panose="02020603050405020304" pitchFamily="18" charset="0"/>
              </a:rPr>
              <a:t>　▶</a:t>
            </a:r>
            <a:r>
              <a:rPr lang="ja-JP" altLang="en-US" sz="3200" b="1" kern="100" dirty="0">
                <a:latin typeface="+mn-ea"/>
                <a:cs typeface="Times New Roman" panose="02020603050405020304" pitchFamily="18" charset="0"/>
              </a:rPr>
              <a:t>混合物の例</a:t>
            </a:r>
            <a:r>
              <a:rPr lang="ja-JP" altLang="en-US" sz="3200" kern="100" dirty="0">
                <a:latin typeface="+mn-ea"/>
                <a:cs typeface="Times New Roman" panose="02020603050405020304" pitchFamily="18" charset="0"/>
              </a:rPr>
              <a:t>　グラフは，乾燥空気に含まれる純物質の体積の割合を示して</a:t>
            </a:r>
          </a:p>
          <a:p>
            <a:pPr marL="449263" indent="-449263">
              <a:lnSpc>
                <a:spcPts val="3500"/>
              </a:lnSpc>
              <a:spcBef>
                <a:spcPts val="1200"/>
              </a:spcBef>
            </a:pPr>
            <a:r>
              <a:rPr lang="ja-JP" altLang="en-US" sz="3200" kern="100" dirty="0">
                <a:latin typeface="+mn-ea"/>
                <a:cs typeface="Times New Roman" panose="02020603050405020304" pitchFamily="18" charset="0"/>
              </a:rPr>
              <a:t>　いる。［</a:t>
            </a:r>
            <a:r>
              <a:rPr lang="en-US" altLang="ja-JP" sz="3200" kern="100" dirty="0">
                <a:latin typeface="+mn-ea"/>
                <a:cs typeface="Times New Roman" panose="02020603050405020304" pitchFamily="18" charset="0"/>
              </a:rPr>
              <a:t>5.</a:t>
            </a:r>
            <a:r>
              <a:rPr lang="ja-JP" altLang="en-US" sz="3200" kern="100" dirty="0">
                <a:latin typeface="+mn-ea"/>
                <a:cs typeface="Times New Roman" panose="02020603050405020304" pitchFamily="18" charset="0"/>
              </a:rPr>
              <a:t>］，［</a:t>
            </a:r>
            <a:r>
              <a:rPr lang="en-US" altLang="ja-JP" sz="3200" kern="100" dirty="0">
                <a:latin typeface="+mn-ea"/>
                <a:cs typeface="Times New Roman" panose="02020603050405020304" pitchFamily="18" charset="0"/>
              </a:rPr>
              <a:t>6.</a:t>
            </a:r>
            <a:r>
              <a:rPr lang="ja-JP" altLang="en-US" sz="3200" kern="100" dirty="0">
                <a:latin typeface="+mn-ea"/>
                <a:cs typeface="Times New Roman" panose="02020603050405020304" pitchFamily="18" charset="0"/>
              </a:rPr>
              <a:t>］に当てはまる物質名は何か。</a:t>
            </a:r>
          </a:p>
        </p:txBody>
      </p:sp>
      <p:sp>
        <p:nvSpPr>
          <p:cNvPr id="3" name="テキスト ボックス 2">
            <a:extLst>
              <a:ext uri="{FF2B5EF4-FFF2-40B4-BE49-F238E27FC236}">
                <a16:creationId xmlns:a16="http://schemas.microsoft.com/office/drawing/2014/main" id="{ABD76B97-BCAB-4331-8A9B-CC290E7451E7}"/>
              </a:ext>
            </a:extLst>
          </p:cNvPr>
          <p:cNvSpPr txBox="1"/>
          <p:nvPr/>
        </p:nvSpPr>
        <p:spPr>
          <a:xfrm>
            <a:off x="6548126" y="3695700"/>
            <a:ext cx="1129024" cy="544573"/>
          </a:xfrm>
          <a:prstGeom prst="rect">
            <a:avLst/>
          </a:prstGeom>
          <a:noFill/>
        </p:spPr>
        <p:txBody>
          <a:bodyPr wrap="square" rtlCol="0">
            <a:spAutoFit/>
          </a:bodyPr>
          <a:lstStyle/>
          <a:p>
            <a:pPr marL="449263" indent="-449263" algn="l">
              <a:lnSpc>
                <a:spcPts val="3500"/>
              </a:lnSpc>
              <a:spcBef>
                <a:spcPts val="1200"/>
              </a:spcBef>
            </a:pPr>
            <a:r>
              <a:rPr kumimoji="1" lang="ja-JP" altLang="en-US" sz="3200" kern="100" dirty="0">
                <a:solidFill>
                  <a:srgbClr val="FF0000"/>
                </a:solidFill>
                <a:latin typeface="+mn-ea"/>
                <a:cs typeface="Times New Roman" panose="02020603050405020304" pitchFamily="18" charset="0"/>
              </a:rPr>
              <a:t>酸素</a:t>
            </a:r>
          </a:p>
        </p:txBody>
      </p:sp>
      <p:sp>
        <p:nvSpPr>
          <p:cNvPr id="15" name="正方形/長方形 14">
            <a:extLst>
              <a:ext uri="{FF2B5EF4-FFF2-40B4-BE49-F238E27FC236}">
                <a16:creationId xmlns:a16="http://schemas.microsoft.com/office/drawing/2014/main" id="{886FD75A-09DF-441D-A1EA-9C5D01ED09D5}"/>
              </a:ext>
            </a:extLst>
          </p:cNvPr>
          <p:cNvSpPr/>
          <p:nvPr/>
        </p:nvSpPr>
        <p:spPr>
          <a:xfrm>
            <a:off x="6576921" y="3489803"/>
            <a:ext cx="913985" cy="7000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5686FE6C-CA3B-4A28-A6DB-473DB3BAD162}"/>
              </a:ext>
            </a:extLst>
          </p:cNvPr>
          <p:cNvSpPr txBox="1"/>
          <p:nvPr/>
        </p:nvSpPr>
        <p:spPr>
          <a:xfrm>
            <a:off x="8739051" y="5081281"/>
            <a:ext cx="1129024" cy="544573"/>
          </a:xfrm>
          <a:prstGeom prst="rect">
            <a:avLst/>
          </a:prstGeom>
          <a:noFill/>
        </p:spPr>
        <p:txBody>
          <a:bodyPr wrap="square" rtlCol="0">
            <a:spAutoFit/>
          </a:bodyPr>
          <a:lstStyle/>
          <a:p>
            <a:pPr marL="449263" indent="-449263" algn="l">
              <a:lnSpc>
                <a:spcPts val="3500"/>
              </a:lnSpc>
              <a:spcBef>
                <a:spcPts val="1200"/>
              </a:spcBef>
            </a:pPr>
            <a:r>
              <a:rPr kumimoji="1" lang="ja-JP" altLang="en-US" sz="3200" kern="100" dirty="0">
                <a:solidFill>
                  <a:srgbClr val="FF0000"/>
                </a:solidFill>
                <a:latin typeface="+mn-ea"/>
                <a:cs typeface="Times New Roman" panose="02020603050405020304" pitchFamily="18" charset="0"/>
              </a:rPr>
              <a:t>窒素</a:t>
            </a:r>
          </a:p>
        </p:txBody>
      </p:sp>
      <p:sp>
        <p:nvSpPr>
          <p:cNvPr id="20" name="正方形/長方形 19">
            <a:extLst>
              <a:ext uri="{FF2B5EF4-FFF2-40B4-BE49-F238E27FC236}">
                <a16:creationId xmlns:a16="http://schemas.microsoft.com/office/drawing/2014/main" id="{66F4C1FA-0416-4201-9C69-8028B78CD433}"/>
              </a:ext>
            </a:extLst>
          </p:cNvPr>
          <p:cNvSpPr/>
          <p:nvPr/>
        </p:nvSpPr>
        <p:spPr>
          <a:xfrm>
            <a:off x="8739051" y="5147225"/>
            <a:ext cx="1129024" cy="32239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43645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9"/>
                                          </p:stCondLst>
                                        </p:cTn>
                                        <p:tgtEl>
                                          <p:spTgt spid="15"/>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9"/>
                                          </p:stCondLst>
                                        </p:cTn>
                                        <p:tgtEl>
                                          <p:spTgt spid="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
          <p:cNvSpPr txBox="1">
            <a:spLocks/>
          </p:cNvSpPr>
          <p:nvPr/>
        </p:nvSpPr>
        <p:spPr>
          <a:xfrm>
            <a:off x="0" y="0"/>
            <a:ext cx="6026727" cy="5660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2000" dirty="0">
              <a:latin typeface="+mn-ea"/>
              <a:ea typeface="+mn-ea"/>
            </a:endParaRPr>
          </a:p>
        </p:txBody>
      </p:sp>
      <p:sp>
        <p:nvSpPr>
          <p:cNvPr id="22" name="タイトル 1">
            <a:extLst>
              <a:ext uri="{FF2B5EF4-FFF2-40B4-BE49-F238E27FC236}">
                <a16:creationId xmlns:a16="http://schemas.microsoft.com/office/drawing/2014/main" id="{C0FA5EB3-3EF3-4D95-A310-51F2B49360EC}"/>
              </a:ext>
            </a:extLst>
          </p:cNvPr>
          <p:cNvSpPr txBox="1">
            <a:spLocks/>
          </p:cNvSpPr>
          <p:nvPr/>
        </p:nvSpPr>
        <p:spPr>
          <a:xfrm>
            <a:off x="1775505" y="434961"/>
            <a:ext cx="9319949" cy="821619"/>
          </a:xfrm>
          <a:prstGeom prst="rect">
            <a:avLst/>
          </a:prstGeom>
          <a:solidFill>
            <a:srgbClr val="CA5E8F"/>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600" b="1" dirty="0">
                <a:solidFill>
                  <a:schemeClr val="bg1"/>
                </a:solidFill>
                <a:latin typeface="+mn-ea"/>
                <a:ea typeface="+mn-ea"/>
              </a:rPr>
              <a:t>純物質と混合物</a:t>
            </a:r>
          </a:p>
        </p:txBody>
      </p:sp>
      <p:sp>
        <p:nvSpPr>
          <p:cNvPr id="11" name="フッター プレースホルダー 2">
            <a:extLst>
              <a:ext uri="{FF2B5EF4-FFF2-40B4-BE49-F238E27FC236}">
                <a16:creationId xmlns:a16="http://schemas.microsoft.com/office/drawing/2014/main" id="{1F61AC96-CA4F-457D-8C63-A9CEEC6158F1}"/>
              </a:ext>
            </a:extLst>
          </p:cNvPr>
          <p:cNvSpPr>
            <a:spLocks noGrp="1"/>
          </p:cNvSpPr>
          <p:nvPr>
            <p:ph type="ftr" sz="quarter" idx="11"/>
          </p:nvPr>
        </p:nvSpPr>
        <p:spPr>
          <a:xfrm>
            <a:off x="4038600" y="6476418"/>
            <a:ext cx="4114800" cy="365125"/>
          </a:xfrm>
        </p:spPr>
        <p:txBody>
          <a:bodyPr/>
          <a:lstStyle/>
          <a:p>
            <a:r>
              <a:rPr kumimoji="1" lang="en-US" altLang="ja-JP" dirty="0"/>
              <a:t>© 2026  KEIRINKAN  ALL Rights Reserved.</a:t>
            </a:r>
            <a:endParaRPr kumimoji="1" lang="ja-JP" altLang="en-US" dirty="0"/>
          </a:p>
        </p:txBody>
      </p:sp>
      <p:cxnSp>
        <p:nvCxnSpPr>
          <p:cNvPr id="13" name="直線コネクタ 12">
            <a:extLst>
              <a:ext uri="{FF2B5EF4-FFF2-40B4-BE49-F238E27FC236}">
                <a16:creationId xmlns:a16="http://schemas.microsoft.com/office/drawing/2014/main" id="{BA58A96E-BD9C-476E-A05A-762FCD625276}"/>
              </a:ext>
            </a:extLst>
          </p:cNvPr>
          <p:cNvCxnSpPr>
            <a:cxnSpLocks/>
          </p:cNvCxnSpPr>
          <p:nvPr/>
        </p:nvCxnSpPr>
        <p:spPr>
          <a:xfrm>
            <a:off x="421826" y="6423038"/>
            <a:ext cx="11209801" cy="0"/>
          </a:xfrm>
          <a:prstGeom prst="line">
            <a:avLst/>
          </a:prstGeom>
          <a:ln w="28575">
            <a:solidFill>
              <a:srgbClr val="3497D2"/>
            </a:solidFill>
          </a:ln>
        </p:spPr>
        <p:style>
          <a:lnRef idx="1">
            <a:schemeClr val="accent1"/>
          </a:lnRef>
          <a:fillRef idx="0">
            <a:schemeClr val="accent1"/>
          </a:fillRef>
          <a:effectRef idx="0">
            <a:schemeClr val="accent1"/>
          </a:effectRef>
          <a:fontRef idx="minor">
            <a:schemeClr val="tx1"/>
          </a:fontRef>
        </p:style>
      </p:cxnSp>
      <p:sp>
        <p:nvSpPr>
          <p:cNvPr id="14" name="タイトル 1">
            <a:extLst>
              <a:ext uri="{FF2B5EF4-FFF2-40B4-BE49-F238E27FC236}">
                <a16:creationId xmlns:a16="http://schemas.microsoft.com/office/drawing/2014/main" id="{3CB0F283-74D2-44B8-966F-6B36ADCFD882}"/>
              </a:ext>
            </a:extLst>
          </p:cNvPr>
          <p:cNvSpPr txBox="1">
            <a:spLocks/>
          </p:cNvSpPr>
          <p:nvPr/>
        </p:nvSpPr>
        <p:spPr>
          <a:xfrm>
            <a:off x="692686" y="434961"/>
            <a:ext cx="932741" cy="821619"/>
          </a:xfrm>
          <a:prstGeom prst="rect">
            <a:avLst/>
          </a:prstGeom>
          <a:solidFill>
            <a:srgbClr val="595757"/>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en-US" altLang="ja-JP" sz="3600" b="1" dirty="0">
                <a:solidFill>
                  <a:schemeClr val="bg1"/>
                </a:solidFill>
                <a:latin typeface="+mn-ea"/>
                <a:ea typeface="+mn-ea"/>
              </a:rPr>
              <a:t>1</a:t>
            </a:r>
            <a:endParaRPr lang="ja-JP" altLang="en-US" sz="3600" b="1" dirty="0">
              <a:solidFill>
                <a:schemeClr val="bg1"/>
              </a:solidFill>
              <a:latin typeface="+mn-ea"/>
              <a:ea typeface="+mn-ea"/>
            </a:endParaRPr>
          </a:p>
        </p:txBody>
      </p:sp>
      <p:pic>
        <p:nvPicPr>
          <p:cNvPr id="3" name="図 2">
            <a:extLst>
              <a:ext uri="{FF2B5EF4-FFF2-40B4-BE49-F238E27FC236}">
                <a16:creationId xmlns:a16="http://schemas.microsoft.com/office/drawing/2014/main" id="{C152BEC9-265D-4906-B7F4-12E179505B80}"/>
              </a:ext>
            </a:extLst>
          </p:cNvPr>
          <p:cNvPicPr>
            <a:picLocks noChangeAspect="1"/>
          </p:cNvPicPr>
          <p:nvPr/>
        </p:nvPicPr>
        <p:blipFill>
          <a:blip r:embed="rId3"/>
          <a:stretch>
            <a:fillRect/>
          </a:stretch>
        </p:blipFill>
        <p:spPr>
          <a:xfrm>
            <a:off x="3308886" y="1526387"/>
            <a:ext cx="8165548" cy="4531527"/>
          </a:xfrm>
          <a:prstGeom prst="rect">
            <a:avLst/>
          </a:prstGeom>
        </p:spPr>
      </p:pic>
      <p:sp>
        <p:nvSpPr>
          <p:cNvPr id="12" name="テキスト ボックス 11">
            <a:extLst>
              <a:ext uri="{FF2B5EF4-FFF2-40B4-BE49-F238E27FC236}">
                <a16:creationId xmlns:a16="http://schemas.microsoft.com/office/drawing/2014/main" id="{C0DEBBB5-7074-4224-B4AA-783FEAE51E5B}"/>
              </a:ext>
            </a:extLst>
          </p:cNvPr>
          <p:cNvSpPr txBox="1"/>
          <p:nvPr/>
        </p:nvSpPr>
        <p:spPr>
          <a:xfrm>
            <a:off x="421826" y="3786545"/>
            <a:ext cx="5919153" cy="2677656"/>
          </a:xfrm>
          <a:prstGeom prst="rect">
            <a:avLst/>
          </a:prstGeom>
          <a:noFill/>
        </p:spPr>
        <p:txBody>
          <a:bodyPr wrap="square" rtlCol="0">
            <a:spAutoFit/>
          </a:bodyPr>
          <a:lstStyle/>
          <a:p>
            <a:r>
              <a:rPr lang="ja-JP" altLang="en-US" sz="2800" kern="100" dirty="0">
                <a:latin typeface="+mn-ea"/>
                <a:cs typeface="Times New Roman" panose="02020603050405020304" pitchFamily="18" charset="0"/>
              </a:rPr>
              <a:t>　▶</a:t>
            </a:r>
            <a:r>
              <a:rPr lang="ja-JP" altLang="en-US" sz="2800" b="1" kern="100" dirty="0">
                <a:latin typeface="+mn-ea"/>
                <a:cs typeface="Times New Roman" panose="02020603050405020304" pitchFamily="18" charset="0"/>
              </a:rPr>
              <a:t>純物質と混合物の沸点</a:t>
            </a:r>
            <a:r>
              <a:rPr lang="ja-JP" altLang="en-US" sz="2800" kern="100" dirty="0">
                <a:latin typeface="+mn-ea"/>
                <a:cs typeface="Times New Roman" panose="02020603050405020304" pitchFamily="18" charset="0"/>
              </a:rPr>
              <a:t>　水，エタノール，水とエタノールの混合物を加熱したときの温度変化のグラフである。</a:t>
            </a:r>
            <a:r>
              <a:rPr lang="ja-JP" altLang="en-US" sz="2800" dirty="0"/>
              <a:t>［</a:t>
            </a:r>
            <a:r>
              <a:rPr lang="en-US" altLang="ja-JP" sz="2800" dirty="0"/>
              <a:t>7.</a:t>
            </a:r>
            <a:r>
              <a:rPr lang="ja-JP" altLang="en-US" sz="2800" dirty="0"/>
              <a:t>］，［</a:t>
            </a:r>
            <a:r>
              <a:rPr lang="en-US" altLang="ja-JP" sz="2800" dirty="0"/>
              <a:t>8.</a:t>
            </a:r>
            <a:r>
              <a:rPr lang="ja-JP" altLang="en-US" sz="2800" dirty="0"/>
              <a:t>］の温度は何の温度か。またそれぞれのグラフは何の物質の温度変化を示しているか。</a:t>
            </a:r>
            <a:endParaRPr lang="ja-JP" altLang="en-US" sz="2800" kern="100" dirty="0">
              <a:latin typeface="+mn-ea"/>
              <a:cs typeface="Times New Roman" panose="02020603050405020304" pitchFamily="18" charset="0"/>
            </a:endParaRPr>
          </a:p>
        </p:txBody>
      </p:sp>
      <p:sp>
        <p:nvSpPr>
          <p:cNvPr id="15" name="テキスト ボックス 14">
            <a:extLst>
              <a:ext uri="{FF2B5EF4-FFF2-40B4-BE49-F238E27FC236}">
                <a16:creationId xmlns:a16="http://schemas.microsoft.com/office/drawing/2014/main" id="{7C1B5827-39BE-4EAF-8A4B-683032A918A8}"/>
              </a:ext>
            </a:extLst>
          </p:cNvPr>
          <p:cNvSpPr txBox="1"/>
          <p:nvPr/>
        </p:nvSpPr>
        <p:spPr>
          <a:xfrm>
            <a:off x="7915452" y="4609654"/>
            <a:ext cx="1906513" cy="515719"/>
          </a:xfrm>
          <a:prstGeom prst="rect">
            <a:avLst/>
          </a:prstGeom>
          <a:noFill/>
        </p:spPr>
        <p:txBody>
          <a:bodyPr wrap="square" rtlCol="0">
            <a:spAutoFit/>
          </a:bodyPr>
          <a:lstStyle/>
          <a:p>
            <a:pPr marL="449263" indent="-449263" algn="l">
              <a:lnSpc>
                <a:spcPts val="3500"/>
              </a:lnSpc>
              <a:spcBef>
                <a:spcPts val="1200"/>
              </a:spcBef>
            </a:pPr>
            <a:r>
              <a:rPr kumimoji="1" lang="ja-JP" altLang="en-US" sz="2400" kern="100" dirty="0">
                <a:solidFill>
                  <a:srgbClr val="FF0000"/>
                </a:solidFill>
                <a:latin typeface="+mn-ea"/>
                <a:cs typeface="Times New Roman" panose="02020603050405020304" pitchFamily="18" charset="0"/>
              </a:rPr>
              <a:t>水</a:t>
            </a:r>
          </a:p>
        </p:txBody>
      </p:sp>
      <p:sp>
        <p:nvSpPr>
          <p:cNvPr id="18" name="テキスト ボックス 17">
            <a:extLst>
              <a:ext uri="{FF2B5EF4-FFF2-40B4-BE49-F238E27FC236}">
                <a16:creationId xmlns:a16="http://schemas.microsoft.com/office/drawing/2014/main" id="{7E32B41B-2711-40BD-A130-F4F37CB0987F}"/>
              </a:ext>
            </a:extLst>
          </p:cNvPr>
          <p:cNvSpPr txBox="1"/>
          <p:nvPr/>
        </p:nvSpPr>
        <p:spPr>
          <a:xfrm>
            <a:off x="3666768" y="3222761"/>
            <a:ext cx="2674211" cy="515719"/>
          </a:xfrm>
          <a:prstGeom prst="rect">
            <a:avLst/>
          </a:prstGeom>
          <a:noFill/>
        </p:spPr>
        <p:txBody>
          <a:bodyPr wrap="square" rtlCol="0">
            <a:spAutoFit/>
          </a:bodyPr>
          <a:lstStyle/>
          <a:p>
            <a:pPr marL="449263" indent="-449263" algn="l">
              <a:lnSpc>
                <a:spcPts val="3500"/>
              </a:lnSpc>
              <a:spcBef>
                <a:spcPts val="1200"/>
              </a:spcBef>
            </a:pPr>
            <a:r>
              <a:rPr kumimoji="1" lang="ja-JP" altLang="en-US" sz="2400" kern="100" dirty="0">
                <a:solidFill>
                  <a:srgbClr val="FF0000"/>
                </a:solidFill>
                <a:latin typeface="+mn-ea"/>
                <a:cs typeface="Times New Roman" panose="02020603050405020304" pitchFamily="18" charset="0"/>
              </a:rPr>
              <a:t>エタノールの沸点</a:t>
            </a:r>
          </a:p>
        </p:txBody>
      </p:sp>
      <p:sp>
        <p:nvSpPr>
          <p:cNvPr id="19" name="テキスト ボックス 18">
            <a:extLst>
              <a:ext uri="{FF2B5EF4-FFF2-40B4-BE49-F238E27FC236}">
                <a16:creationId xmlns:a16="http://schemas.microsoft.com/office/drawing/2014/main" id="{C2866D5F-C123-443E-B61A-C666AA22F4FC}"/>
              </a:ext>
            </a:extLst>
          </p:cNvPr>
          <p:cNvSpPr txBox="1"/>
          <p:nvPr/>
        </p:nvSpPr>
        <p:spPr>
          <a:xfrm>
            <a:off x="4316248" y="2524480"/>
            <a:ext cx="1906513" cy="515719"/>
          </a:xfrm>
          <a:prstGeom prst="rect">
            <a:avLst/>
          </a:prstGeom>
          <a:noFill/>
        </p:spPr>
        <p:txBody>
          <a:bodyPr wrap="square" rtlCol="0">
            <a:spAutoFit/>
          </a:bodyPr>
          <a:lstStyle/>
          <a:p>
            <a:pPr marL="449263" indent="-449263" algn="l">
              <a:lnSpc>
                <a:spcPts val="3500"/>
              </a:lnSpc>
              <a:spcBef>
                <a:spcPts val="1200"/>
              </a:spcBef>
            </a:pPr>
            <a:r>
              <a:rPr kumimoji="1" lang="ja-JP" altLang="en-US" sz="2400" kern="100" dirty="0">
                <a:solidFill>
                  <a:srgbClr val="FF0000"/>
                </a:solidFill>
                <a:latin typeface="+mn-ea"/>
                <a:cs typeface="Times New Roman" panose="02020603050405020304" pitchFamily="18" charset="0"/>
              </a:rPr>
              <a:t>水の沸点</a:t>
            </a:r>
          </a:p>
        </p:txBody>
      </p:sp>
      <p:sp>
        <p:nvSpPr>
          <p:cNvPr id="20" name="テキスト ボックス 19">
            <a:extLst>
              <a:ext uri="{FF2B5EF4-FFF2-40B4-BE49-F238E27FC236}">
                <a16:creationId xmlns:a16="http://schemas.microsoft.com/office/drawing/2014/main" id="{5B364927-AFB1-45A6-9E5A-CCC0D0A5C8E5}"/>
              </a:ext>
            </a:extLst>
          </p:cNvPr>
          <p:cNvSpPr txBox="1"/>
          <p:nvPr/>
        </p:nvSpPr>
        <p:spPr>
          <a:xfrm>
            <a:off x="9517789" y="4216891"/>
            <a:ext cx="2674211" cy="515719"/>
          </a:xfrm>
          <a:prstGeom prst="rect">
            <a:avLst/>
          </a:prstGeom>
          <a:noFill/>
        </p:spPr>
        <p:txBody>
          <a:bodyPr wrap="square" rtlCol="0">
            <a:spAutoFit/>
          </a:bodyPr>
          <a:lstStyle/>
          <a:p>
            <a:pPr marL="449263" indent="-449263" algn="l">
              <a:lnSpc>
                <a:spcPts val="3500"/>
              </a:lnSpc>
              <a:spcBef>
                <a:spcPts val="1200"/>
              </a:spcBef>
            </a:pPr>
            <a:r>
              <a:rPr kumimoji="1" lang="ja-JP" altLang="en-US" sz="2400" kern="100" dirty="0">
                <a:solidFill>
                  <a:srgbClr val="FF0000"/>
                </a:solidFill>
                <a:latin typeface="+mn-ea"/>
                <a:cs typeface="Times New Roman" panose="02020603050405020304" pitchFamily="18" charset="0"/>
              </a:rPr>
              <a:t>エタノール</a:t>
            </a:r>
          </a:p>
        </p:txBody>
      </p:sp>
      <p:sp>
        <p:nvSpPr>
          <p:cNvPr id="21" name="正方形/長方形 20">
            <a:extLst>
              <a:ext uri="{FF2B5EF4-FFF2-40B4-BE49-F238E27FC236}">
                <a16:creationId xmlns:a16="http://schemas.microsoft.com/office/drawing/2014/main" id="{1A3AAA77-45A0-4E87-8444-8A430C5D28DE}"/>
              </a:ext>
            </a:extLst>
          </p:cNvPr>
          <p:cNvSpPr/>
          <p:nvPr/>
        </p:nvSpPr>
        <p:spPr>
          <a:xfrm>
            <a:off x="4316248" y="2591327"/>
            <a:ext cx="1564435" cy="35568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CBDBD9B9-21FE-4F0F-BD9E-F1BEB45A1FE6}"/>
              </a:ext>
            </a:extLst>
          </p:cNvPr>
          <p:cNvSpPr/>
          <p:nvPr/>
        </p:nvSpPr>
        <p:spPr>
          <a:xfrm>
            <a:off x="3805917" y="3306229"/>
            <a:ext cx="2416844" cy="35568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a:extLst>
              <a:ext uri="{FF2B5EF4-FFF2-40B4-BE49-F238E27FC236}">
                <a16:creationId xmlns:a16="http://schemas.microsoft.com/office/drawing/2014/main" id="{F133B96E-8622-46A9-BAD4-081534668515}"/>
              </a:ext>
            </a:extLst>
          </p:cNvPr>
          <p:cNvSpPr/>
          <p:nvPr/>
        </p:nvSpPr>
        <p:spPr>
          <a:xfrm>
            <a:off x="7865320" y="4718305"/>
            <a:ext cx="808897" cy="35568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F03BAFF7-90C9-4980-9358-87502725FFBE}"/>
              </a:ext>
            </a:extLst>
          </p:cNvPr>
          <p:cNvSpPr/>
          <p:nvPr/>
        </p:nvSpPr>
        <p:spPr>
          <a:xfrm>
            <a:off x="9636795" y="4296909"/>
            <a:ext cx="1458659" cy="35568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44779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9"/>
                                          </p:stCondLst>
                                        </p:cTn>
                                        <p:tgtEl>
                                          <p:spTgt spid="21"/>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9"/>
                                          </p:stCondLst>
                                        </p:cTn>
                                        <p:tgtEl>
                                          <p:spTgt spid="23"/>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9"/>
                                          </p:stCondLst>
                                        </p:cTn>
                                        <p:tgtEl>
                                          <p:spTgt spid="24"/>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9"/>
                                          </p:stCondLst>
                                        </p:cTn>
                                        <p:tgtEl>
                                          <p:spTgt spid="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3" grpId="0" animBg="1"/>
      <p:bldP spid="24" grpId="0" animBg="1"/>
      <p:bldP spid="2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
          <p:cNvSpPr txBox="1">
            <a:spLocks/>
          </p:cNvSpPr>
          <p:nvPr/>
        </p:nvSpPr>
        <p:spPr>
          <a:xfrm>
            <a:off x="0" y="0"/>
            <a:ext cx="6026727" cy="5660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2000" dirty="0">
              <a:latin typeface="+mn-ea"/>
              <a:ea typeface="+mn-ea"/>
            </a:endParaRPr>
          </a:p>
        </p:txBody>
      </p:sp>
      <p:sp>
        <p:nvSpPr>
          <p:cNvPr id="22" name="タイトル 1">
            <a:extLst>
              <a:ext uri="{FF2B5EF4-FFF2-40B4-BE49-F238E27FC236}">
                <a16:creationId xmlns:a16="http://schemas.microsoft.com/office/drawing/2014/main" id="{C0FA5EB3-3EF3-4D95-A310-51F2B49360EC}"/>
              </a:ext>
            </a:extLst>
          </p:cNvPr>
          <p:cNvSpPr txBox="1">
            <a:spLocks/>
          </p:cNvSpPr>
          <p:nvPr/>
        </p:nvSpPr>
        <p:spPr>
          <a:xfrm>
            <a:off x="1775505" y="434961"/>
            <a:ext cx="9319949" cy="821619"/>
          </a:xfrm>
          <a:prstGeom prst="rect">
            <a:avLst/>
          </a:prstGeom>
          <a:solidFill>
            <a:srgbClr val="CA5E8F"/>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600" b="1" dirty="0">
                <a:solidFill>
                  <a:schemeClr val="bg1"/>
                </a:solidFill>
                <a:latin typeface="+mn-ea"/>
                <a:ea typeface="+mn-ea"/>
              </a:rPr>
              <a:t>物質の分離</a:t>
            </a:r>
          </a:p>
        </p:txBody>
      </p:sp>
      <p:sp>
        <p:nvSpPr>
          <p:cNvPr id="11" name="フッター プレースホルダー 2">
            <a:extLst>
              <a:ext uri="{FF2B5EF4-FFF2-40B4-BE49-F238E27FC236}">
                <a16:creationId xmlns:a16="http://schemas.microsoft.com/office/drawing/2014/main" id="{1F61AC96-CA4F-457D-8C63-A9CEEC6158F1}"/>
              </a:ext>
            </a:extLst>
          </p:cNvPr>
          <p:cNvSpPr>
            <a:spLocks noGrp="1"/>
          </p:cNvSpPr>
          <p:nvPr>
            <p:ph type="ftr" sz="quarter" idx="11"/>
          </p:nvPr>
        </p:nvSpPr>
        <p:spPr>
          <a:xfrm>
            <a:off x="4038600" y="6476418"/>
            <a:ext cx="4114800" cy="365125"/>
          </a:xfrm>
        </p:spPr>
        <p:txBody>
          <a:bodyPr/>
          <a:lstStyle/>
          <a:p>
            <a:r>
              <a:rPr kumimoji="1" lang="en-US" altLang="ja-JP" dirty="0"/>
              <a:t>© 2026  KEIRINKAN  ALL Rights Reserved.</a:t>
            </a:r>
            <a:endParaRPr kumimoji="1" lang="ja-JP" altLang="en-US" dirty="0"/>
          </a:p>
        </p:txBody>
      </p:sp>
      <p:cxnSp>
        <p:nvCxnSpPr>
          <p:cNvPr id="13" name="直線コネクタ 12">
            <a:extLst>
              <a:ext uri="{FF2B5EF4-FFF2-40B4-BE49-F238E27FC236}">
                <a16:creationId xmlns:a16="http://schemas.microsoft.com/office/drawing/2014/main" id="{BA58A96E-BD9C-476E-A05A-762FCD625276}"/>
              </a:ext>
            </a:extLst>
          </p:cNvPr>
          <p:cNvCxnSpPr>
            <a:cxnSpLocks/>
          </p:cNvCxnSpPr>
          <p:nvPr/>
        </p:nvCxnSpPr>
        <p:spPr>
          <a:xfrm>
            <a:off x="421826" y="6423038"/>
            <a:ext cx="11209801" cy="0"/>
          </a:xfrm>
          <a:prstGeom prst="line">
            <a:avLst/>
          </a:prstGeom>
          <a:ln w="28575">
            <a:solidFill>
              <a:srgbClr val="3497D2"/>
            </a:solidFill>
          </a:ln>
        </p:spPr>
        <p:style>
          <a:lnRef idx="1">
            <a:schemeClr val="accent1"/>
          </a:lnRef>
          <a:fillRef idx="0">
            <a:schemeClr val="accent1"/>
          </a:fillRef>
          <a:effectRef idx="0">
            <a:schemeClr val="accent1"/>
          </a:effectRef>
          <a:fontRef idx="minor">
            <a:schemeClr val="tx1"/>
          </a:fontRef>
        </p:style>
      </p:cxnSp>
      <p:sp>
        <p:nvSpPr>
          <p:cNvPr id="14" name="タイトル 1">
            <a:extLst>
              <a:ext uri="{FF2B5EF4-FFF2-40B4-BE49-F238E27FC236}">
                <a16:creationId xmlns:a16="http://schemas.microsoft.com/office/drawing/2014/main" id="{3CB0F283-74D2-44B8-966F-6B36ADCFD882}"/>
              </a:ext>
            </a:extLst>
          </p:cNvPr>
          <p:cNvSpPr txBox="1">
            <a:spLocks/>
          </p:cNvSpPr>
          <p:nvPr/>
        </p:nvSpPr>
        <p:spPr>
          <a:xfrm>
            <a:off x="692686" y="434961"/>
            <a:ext cx="932741" cy="821619"/>
          </a:xfrm>
          <a:prstGeom prst="rect">
            <a:avLst/>
          </a:prstGeom>
          <a:solidFill>
            <a:srgbClr val="595757"/>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en-US" altLang="ja-JP" sz="3600" b="1" dirty="0">
                <a:solidFill>
                  <a:schemeClr val="bg1"/>
                </a:solidFill>
                <a:latin typeface="+mn-ea"/>
                <a:ea typeface="+mn-ea"/>
              </a:rPr>
              <a:t>2</a:t>
            </a:r>
            <a:endParaRPr lang="ja-JP" altLang="en-US" sz="3600" b="1" dirty="0">
              <a:solidFill>
                <a:schemeClr val="bg1"/>
              </a:solidFill>
              <a:latin typeface="+mn-ea"/>
              <a:ea typeface="+mn-ea"/>
            </a:endParaRPr>
          </a:p>
        </p:txBody>
      </p:sp>
      <p:sp>
        <p:nvSpPr>
          <p:cNvPr id="21" name="テキスト ボックス 20">
            <a:extLst>
              <a:ext uri="{FF2B5EF4-FFF2-40B4-BE49-F238E27FC236}">
                <a16:creationId xmlns:a16="http://schemas.microsoft.com/office/drawing/2014/main" id="{C535E9BF-FFF1-4001-937D-4AAFBC410055}"/>
              </a:ext>
            </a:extLst>
          </p:cNvPr>
          <p:cNvSpPr txBox="1"/>
          <p:nvPr/>
        </p:nvSpPr>
        <p:spPr>
          <a:xfrm>
            <a:off x="421826" y="1686481"/>
            <a:ext cx="11636824" cy="5224700"/>
          </a:xfrm>
          <a:prstGeom prst="rect">
            <a:avLst/>
          </a:prstGeom>
          <a:noFill/>
        </p:spPr>
        <p:txBody>
          <a:bodyPr wrap="square" rtlCol="0">
            <a:spAutoFit/>
          </a:bodyPr>
          <a:lstStyle/>
          <a:p>
            <a:pPr marL="449263" indent="-449263">
              <a:lnSpc>
                <a:spcPct val="150000"/>
              </a:lnSpc>
              <a:spcBef>
                <a:spcPts val="1200"/>
              </a:spcBef>
            </a:pPr>
            <a:r>
              <a:rPr lang="ja-JP" altLang="en-US" sz="3200" kern="100" dirty="0">
                <a:latin typeface="+mn-ea"/>
                <a:cs typeface="Times New Roman" panose="02020603050405020304" pitchFamily="18" charset="0"/>
              </a:rPr>
              <a:t>　① </a:t>
            </a:r>
            <a:r>
              <a:rPr lang="ja-JP" altLang="en-US" sz="3200" b="1" kern="100" dirty="0">
                <a:latin typeface="+mn-ea"/>
                <a:cs typeface="Times New Roman" panose="02020603050405020304" pitchFamily="18" charset="0"/>
              </a:rPr>
              <a:t>分離</a:t>
            </a:r>
            <a:r>
              <a:rPr lang="ja-JP" altLang="en-US" sz="3200" kern="100" dirty="0">
                <a:latin typeface="+mn-ea"/>
                <a:cs typeface="Times New Roman" panose="02020603050405020304" pitchFamily="18" charset="0"/>
              </a:rPr>
              <a:t>　</a:t>
            </a:r>
            <a:r>
              <a:rPr lang="ja-JP" altLang="en-US" sz="3200" kern="100" dirty="0">
                <a:solidFill>
                  <a:srgbClr val="AA7B90"/>
                </a:solidFill>
                <a:latin typeface="+mn-ea"/>
                <a:cs typeface="Times New Roman" panose="02020603050405020304" pitchFamily="18" charset="0"/>
              </a:rPr>
              <a:t>［</a:t>
            </a:r>
            <a:r>
              <a:rPr lang="en-US" altLang="ja-JP" sz="3200" kern="100" dirty="0">
                <a:latin typeface="+mn-ea"/>
                <a:cs typeface="Times New Roman" panose="02020603050405020304" pitchFamily="18" charset="0"/>
              </a:rPr>
              <a:t>11. </a:t>
            </a:r>
            <a:r>
              <a:rPr lang="ja-JP" altLang="en-US" sz="3200" kern="100" dirty="0">
                <a:solidFill>
                  <a:srgbClr val="FF0000"/>
                </a:solidFill>
                <a:latin typeface="+mn-ea"/>
                <a:cs typeface="Times New Roman" panose="02020603050405020304" pitchFamily="18" charset="0"/>
              </a:rPr>
              <a:t>混合物 </a:t>
            </a:r>
            <a:r>
              <a:rPr lang="ja-JP" altLang="en-US" sz="3200" kern="100" dirty="0">
                <a:solidFill>
                  <a:srgbClr val="AA7B90"/>
                </a:solidFill>
                <a:latin typeface="+mn-ea"/>
                <a:cs typeface="Times New Roman" panose="02020603050405020304" pitchFamily="18" charset="0"/>
              </a:rPr>
              <a:t>］</a:t>
            </a:r>
            <a:r>
              <a:rPr lang="ja-JP" altLang="en-US" sz="3200" kern="100" dirty="0">
                <a:latin typeface="+mn-ea"/>
                <a:cs typeface="Times New Roman" panose="02020603050405020304" pitchFamily="18" charset="0"/>
              </a:rPr>
              <a:t>から成分物質を取り出す操作。</a:t>
            </a:r>
          </a:p>
          <a:p>
            <a:pPr marL="449263" indent="-449263">
              <a:lnSpc>
                <a:spcPct val="150000"/>
              </a:lnSpc>
              <a:spcBef>
                <a:spcPts val="1200"/>
              </a:spcBef>
            </a:pPr>
            <a:r>
              <a:rPr lang="ja-JP" altLang="en-US" sz="3200" kern="100" dirty="0">
                <a:latin typeface="+mn-ea"/>
                <a:cs typeface="Times New Roman" panose="02020603050405020304" pitchFamily="18" charset="0"/>
              </a:rPr>
              <a:t>　　　</a:t>
            </a:r>
            <a:r>
              <a:rPr lang="ja-JP" altLang="en-US" sz="3200" b="1" kern="100" dirty="0">
                <a:latin typeface="+mn-ea"/>
                <a:cs typeface="Times New Roman" panose="02020603050405020304" pitchFamily="18" charset="0"/>
              </a:rPr>
              <a:t>精製</a:t>
            </a:r>
            <a:r>
              <a:rPr lang="ja-JP" altLang="en-US" sz="3200" kern="100" dirty="0">
                <a:latin typeface="+mn-ea"/>
                <a:cs typeface="Times New Roman" panose="02020603050405020304" pitchFamily="18" charset="0"/>
              </a:rPr>
              <a:t>　分離した物質から</a:t>
            </a:r>
            <a:r>
              <a:rPr lang="ja-JP" altLang="en-US" sz="3200" kern="100" dirty="0">
                <a:solidFill>
                  <a:srgbClr val="AA7B90"/>
                </a:solidFill>
                <a:latin typeface="+mn-ea"/>
                <a:cs typeface="Times New Roman" panose="02020603050405020304" pitchFamily="18" charset="0"/>
              </a:rPr>
              <a:t>［</a:t>
            </a:r>
            <a:r>
              <a:rPr lang="en-US" altLang="ja-JP" sz="3200" kern="100" dirty="0">
                <a:latin typeface="+mn-ea"/>
                <a:cs typeface="Times New Roman" panose="02020603050405020304" pitchFamily="18" charset="0"/>
              </a:rPr>
              <a:t>12. </a:t>
            </a:r>
            <a:r>
              <a:rPr lang="ja-JP" altLang="en-US" sz="3200" kern="100" dirty="0">
                <a:solidFill>
                  <a:srgbClr val="FF0000"/>
                </a:solidFill>
                <a:latin typeface="+mn-ea"/>
                <a:cs typeface="Times New Roman" panose="02020603050405020304" pitchFamily="18" charset="0"/>
              </a:rPr>
              <a:t>不純物 </a:t>
            </a:r>
            <a:r>
              <a:rPr lang="ja-JP" altLang="en-US" sz="3200" kern="100" dirty="0">
                <a:solidFill>
                  <a:srgbClr val="AA7B90"/>
                </a:solidFill>
                <a:latin typeface="+mn-ea"/>
                <a:cs typeface="Times New Roman" panose="02020603050405020304" pitchFamily="18" charset="0"/>
              </a:rPr>
              <a:t>］</a:t>
            </a:r>
            <a:r>
              <a:rPr lang="ja-JP" altLang="en-US" sz="3200" kern="100" dirty="0">
                <a:latin typeface="+mn-ea"/>
                <a:cs typeface="Times New Roman" panose="02020603050405020304" pitchFamily="18" charset="0"/>
              </a:rPr>
              <a:t>を取り除</a:t>
            </a:r>
          </a:p>
          <a:p>
            <a:pPr marL="449263" indent="-449263">
              <a:lnSpc>
                <a:spcPct val="150000"/>
              </a:lnSpc>
              <a:spcBef>
                <a:spcPts val="1200"/>
              </a:spcBef>
            </a:pPr>
            <a:r>
              <a:rPr lang="ja-JP" altLang="en-US" sz="3200" kern="100" dirty="0">
                <a:latin typeface="+mn-ea"/>
                <a:cs typeface="Times New Roman" panose="02020603050405020304" pitchFamily="18" charset="0"/>
              </a:rPr>
              <a:t>　　　き，より純粋な物質を得る操作。</a:t>
            </a:r>
          </a:p>
          <a:p>
            <a:pPr marL="449263" indent="-449263">
              <a:lnSpc>
                <a:spcPct val="150000"/>
              </a:lnSpc>
              <a:spcBef>
                <a:spcPts val="1200"/>
              </a:spcBef>
            </a:pPr>
            <a:r>
              <a:rPr lang="ja-JP" altLang="en-US" sz="3200" kern="100" dirty="0">
                <a:latin typeface="+mn-ea"/>
                <a:cs typeface="Times New Roman" panose="02020603050405020304" pitchFamily="18" charset="0"/>
              </a:rPr>
              <a:t>　②</a:t>
            </a:r>
            <a:r>
              <a:rPr lang="ja-JP" altLang="en-US" sz="3200" kern="100" dirty="0">
                <a:solidFill>
                  <a:srgbClr val="AA7B90"/>
                </a:solidFill>
                <a:latin typeface="+mn-ea"/>
                <a:cs typeface="Times New Roman" panose="02020603050405020304" pitchFamily="18" charset="0"/>
              </a:rPr>
              <a:t>［ </a:t>
            </a:r>
            <a:r>
              <a:rPr lang="en-US" altLang="ja-JP" sz="3200" kern="100" dirty="0">
                <a:latin typeface="+mn-ea"/>
                <a:cs typeface="Times New Roman" panose="02020603050405020304" pitchFamily="18" charset="0"/>
              </a:rPr>
              <a:t>13. </a:t>
            </a:r>
            <a:r>
              <a:rPr lang="ja-JP" altLang="en-US" sz="3200" kern="100" dirty="0">
                <a:solidFill>
                  <a:srgbClr val="FF0000"/>
                </a:solidFill>
                <a:latin typeface="+mn-ea"/>
                <a:cs typeface="Times New Roman" panose="02020603050405020304" pitchFamily="18" charset="0"/>
              </a:rPr>
              <a:t>ろ過 </a:t>
            </a:r>
            <a:r>
              <a:rPr lang="ja-JP" altLang="en-US" sz="3200" kern="100" dirty="0">
                <a:solidFill>
                  <a:srgbClr val="AA7B90"/>
                </a:solidFill>
                <a:latin typeface="+mn-ea"/>
                <a:cs typeface="Times New Roman" panose="02020603050405020304" pitchFamily="18" charset="0"/>
              </a:rPr>
              <a:t>］</a:t>
            </a:r>
            <a:r>
              <a:rPr lang="ja-JP" altLang="en-US" sz="3200" kern="100" dirty="0">
                <a:latin typeface="+mn-ea"/>
                <a:cs typeface="Times New Roman" panose="02020603050405020304" pitchFamily="18" charset="0"/>
              </a:rPr>
              <a:t>　</a:t>
            </a:r>
            <a:r>
              <a:rPr lang="ja-JP" altLang="en-US" sz="3200" kern="100" dirty="0" err="1">
                <a:latin typeface="+mn-ea"/>
                <a:cs typeface="Times New Roman" panose="02020603050405020304" pitchFamily="18" charset="0"/>
              </a:rPr>
              <a:t>ろ</a:t>
            </a:r>
            <a:r>
              <a:rPr lang="ja-JP" altLang="en-US" sz="3200" kern="100" dirty="0">
                <a:latin typeface="+mn-ea"/>
                <a:cs typeface="Times New Roman" panose="02020603050405020304" pitchFamily="18" charset="0"/>
              </a:rPr>
              <a:t>紙のすき間より大きい固体と液体</a:t>
            </a:r>
          </a:p>
          <a:p>
            <a:pPr marL="449263" indent="-449263">
              <a:lnSpc>
                <a:spcPct val="150000"/>
              </a:lnSpc>
              <a:spcBef>
                <a:spcPts val="1200"/>
              </a:spcBef>
            </a:pPr>
            <a:r>
              <a:rPr lang="ja-JP" altLang="en-US" sz="3200" kern="100" dirty="0">
                <a:latin typeface="+mn-ea"/>
                <a:cs typeface="Times New Roman" panose="02020603050405020304" pitchFamily="18" charset="0"/>
              </a:rPr>
              <a:t>　　を分ける方法。</a:t>
            </a:r>
          </a:p>
          <a:p>
            <a:pPr marL="449263" indent="-449263">
              <a:lnSpc>
                <a:spcPct val="150000"/>
              </a:lnSpc>
              <a:spcBef>
                <a:spcPts val="1200"/>
              </a:spcBef>
            </a:pPr>
            <a:endParaRPr lang="ja-JP" altLang="en-US" sz="3200" kern="100" dirty="0">
              <a:latin typeface="+mn-ea"/>
              <a:cs typeface="Times New Roman" panose="02020603050405020304" pitchFamily="18" charset="0"/>
            </a:endParaRPr>
          </a:p>
        </p:txBody>
      </p:sp>
      <p:pic>
        <p:nvPicPr>
          <p:cNvPr id="2" name="図 1">
            <a:extLst>
              <a:ext uri="{FF2B5EF4-FFF2-40B4-BE49-F238E27FC236}">
                <a16:creationId xmlns:a16="http://schemas.microsoft.com/office/drawing/2014/main" id="{0EE92316-5C0C-4CB1-8CC1-3E535F6243D7}"/>
              </a:ext>
            </a:extLst>
          </p:cNvPr>
          <p:cNvPicPr>
            <a:picLocks noChangeAspect="1"/>
          </p:cNvPicPr>
          <p:nvPr/>
        </p:nvPicPr>
        <p:blipFill>
          <a:blip r:embed="rId3"/>
          <a:stretch>
            <a:fillRect/>
          </a:stretch>
        </p:blipFill>
        <p:spPr>
          <a:xfrm>
            <a:off x="1043107" y="2801962"/>
            <a:ext cx="533333" cy="390476"/>
          </a:xfrm>
          <a:prstGeom prst="rect">
            <a:avLst/>
          </a:prstGeom>
        </p:spPr>
      </p:pic>
      <p:sp>
        <p:nvSpPr>
          <p:cNvPr id="12" name="正方形/長方形 11">
            <a:extLst>
              <a:ext uri="{FF2B5EF4-FFF2-40B4-BE49-F238E27FC236}">
                <a16:creationId xmlns:a16="http://schemas.microsoft.com/office/drawing/2014/main" id="{4D5D2195-A100-49E1-A51A-03449F719068}"/>
              </a:ext>
            </a:extLst>
          </p:cNvPr>
          <p:cNvSpPr/>
          <p:nvPr/>
        </p:nvSpPr>
        <p:spPr>
          <a:xfrm>
            <a:off x="3621889" y="1830545"/>
            <a:ext cx="1458659" cy="54644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D82CED83-39CE-4E7D-8445-13AFDFC311F7}"/>
              </a:ext>
            </a:extLst>
          </p:cNvPr>
          <p:cNvSpPr/>
          <p:nvPr/>
        </p:nvSpPr>
        <p:spPr>
          <a:xfrm>
            <a:off x="7205386" y="2723975"/>
            <a:ext cx="1458659" cy="54644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ADE2596C-B068-46CB-AA37-357831F6F916}"/>
              </a:ext>
            </a:extLst>
          </p:cNvPr>
          <p:cNvSpPr/>
          <p:nvPr/>
        </p:nvSpPr>
        <p:spPr>
          <a:xfrm>
            <a:off x="2465607" y="4481007"/>
            <a:ext cx="957101" cy="54644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75615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9"/>
                                          </p:stCondLst>
                                        </p:cTn>
                                        <p:tgtEl>
                                          <p:spTgt spid="1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9"/>
                                          </p:stCondLst>
                                        </p:cTn>
                                        <p:tgtEl>
                                          <p:spTgt spid="1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5" grpId="0" animBg="1"/>
      <p:bldP spid="1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
          <p:cNvSpPr txBox="1">
            <a:spLocks/>
          </p:cNvSpPr>
          <p:nvPr/>
        </p:nvSpPr>
        <p:spPr>
          <a:xfrm>
            <a:off x="0" y="0"/>
            <a:ext cx="6026727" cy="5660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2000" dirty="0">
              <a:latin typeface="+mn-ea"/>
              <a:ea typeface="+mn-ea"/>
            </a:endParaRPr>
          </a:p>
        </p:txBody>
      </p:sp>
      <p:sp>
        <p:nvSpPr>
          <p:cNvPr id="22" name="タイトル 1">
            <a:extLst>
              <a:ext uri="{FF2B5EF4-FFF2-40B4-BE49-F238E27FC236}">
                <a16:creationId xmlns:a16="http://schemas.microsoft.com/office/drawing/2014/main" id="{C0FA5EB3-3EF3-4D95-A310-51F2B49360EC}"/>
              </a:ext>
            </a:extLst>
          </p:cNvPr>
          <p:cNvSpPr txBox="1">
            <a:spLocks/>
          </p:cNvSpPr>
          <p:nvPr/>
        </p:nvSpPr>
        <p:spPr>
          <a:xfrm>
            <a:off x="1775505" y="434961"/>
            <a:ext cx="9319949" cy="821619"/>
          </a:xfrm>
          <a:prstGeom prst="rect">
            <a:avLst/>
          </a:prstGeom>
          <a:solidFill>
            <a:srgbClr val="CA5E8F"/>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600" b="1" dirty="0">
                <a:solidFill>
                  <a:schemeClr val="bg1"/>
                </a:solidFill>
                <a:latin typeface="+mn-ea"/>
                <a:ea typeface="+mn-ea"/>
              </a:rPr>
              <a:t>物質の分離</a:t>
            </a:r>
          </a:p>
        </p:txBody>
      </p:sp>
      <p:sp>
        <p:nvSpPr>
          <p:cNvPr id="11" name="フッター プレースホルダー 2">
            <a:extLst>
              <a:ext uri="{FF2B5EF4-FFF2-40B4-BE49-F238E27FC236}">
                <a16:creationId xmlns:a16="http://schemas.microsoft.com/office/drawing/2014/main" id="{1F61AC96-CA4F-457D-8C63-A9CEEC6158F1}"/>
              </a:ext>
            </a:extLst>
          </p:cNvPr>
          <p:cNvSpPr>
            <a:spLocks noGrp="1"/>
          </p:cNvSpPr>
          <p:nvPr>
            <p:ph type="ftr" sz="quarter" idx="11"/>
          </p:nvPr>
        </p:nvSpPr>
        <p:spPr>
          <a:xfrm>
            <a:off x="4038600" y="6476418"/>
            <a:ext cx="4114800" cy="365125"/>
          </a:xfrm>
        </p:spPr>
        <p:txBody>
          <a:bodyPr/>
          <a:lstStyle/>
          <a:p>
            <a:r>
              <a:rPr kumimoji="1" lang="en-US" altLang="ja-JP" dirty="0"/>
              <a:t>© 2026  KEIRINKAN  ALL Rights Reserved.</a:t>
            </a:r>
            <a:endParaRPr kumimoji="1" lang="ja-JP" altLang="en-US" dirty="0"/>
          </a:p>
        </p:txBody>
      </p:sp>
      <p:cxnSp>
        <p:nvCxnSpPr>
          <p:cNvPr id="13" name="直線コネクタ 12">
            <a:extLst>
              <a:ext uri="{FF2B5EF4-FFF2-40B4-BE49-F238E27FC236}">
                <a16:creationId xmlns:a16="http://schemas.microsoft.com/office/drawing/2014/main" id="{BA58A96E-BD9C-476E-A05A-762FCD625276}"/>
              </a:ext>
            </a:extLst>
          </p:cNvPr>
          <p:cNvCxnSpPr>
            <a:cxnSpLocks/>
          </p:cNvCxnSpPr>
          <p:nvPr/>
        </p:nvCxnSpPr>
        <p:spPr>
          <a:xfrm>
            <a:off x="421826" y="6423038"/>
            <a:ext cx="11209801" cy="0"/>
          </a:xfrm>
          <a:prstGeom prst="line">
            <a:avLst/>
          </a:prstGeom>
          <a:ln w="28575">
            <a:solidFill>
              <a:srgbClr val="3497D2"/>
            </a:solidFill>
          </a:ln>
        </p:spPr>
        <p:style>
          <a:lnRef idx="1">
            <a:schemeClr val="accent1"/>
          </a:lnRef>
          <a:fillRef idx="0">
            <a:schemeClr val="accent1"/>
          </a:fillRef>
          <a:effectRef idx="0">
            <a:schemeClr val="accent1"/>
          </a:effectRef>
          <a:fontRef idx="minor">
            <a:schemeClr val="tx1"/>
          </a:fontRef>
        </p:style>
      </p:cxnSp>
      <p:sp>
        <p:nvSpPr>
          <p:cNvPr id="14" name="タイトル 1">
            <a:extLst>
              <a:ext uri="{FF2B5EF4-FFF2-40B4-BE49-F238E27FC236}">
                <a16:creationId xmlns:a16="http://schemas.microsoft.com/office/drawing/2014/main" id="{3CB0F283-74D2-44B8-966F-6B36ADCFD882}"/>
              </a:ext>
            </a:extLst>
          </p:cNvPr>
          <p:cNvSpPr txBox="1">
            <a:spLocks/>
          </p:cNvSpPr>
          <p:nvPr/>
        </p:nvSpPr>
        <p:spPr>
          <a:xfrm>
            <a:off x="692686" y="434961"/>
            <a:ext cx="932741" cy="821619"/>
          </a:xfrm>
          <a:prstGeom prst="rect">
            <a:avLst/>
          </a:prstGeom>
          <a:solidFill>
            <a:srgbClr val="595757"/>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en-US" altLang="ja-JP" sz="3600" b="1" dirty="0">
                <a:solidFill>
                  <a:schemeClr val="bg1"/>
                </a:solidFill>
                <a:latin typeface="+mn-ea"/>
                <a:ea typeface="+mn-ea"/>
              </a:rPr>
              <a:t>2</a:t>
            </a:r>
            <a:endParaRPr lang="ja-JP" altLang="en-US" sz="3600" b="1" dirty="0">
              <a:solidFill>
                <a:schemeClr val="bg1"/>
              </a:solidFill>
              <a:latin typeface="+mn-ea"/>
              <a:ea typeface="+mn-ea"/>
            </a:endParaRPr>
          </a:p>
        </p:txBody>
      </p:sp>
      <p:sp>
        <p:nvSpPr>
          <p:cNvPr id="21" name="テキスト ボックス 20">
            <a:extLst>
              <a:ext uri="{FF2B5EF4-FFF2-40B4-BE49-F238E27FC236}">
                <a16:creationId xmlns:a16="http://schemas.microsoft.com/office/drawing/2014/main" id="{C535E9BF-FFF1-4001-937D-4AAFBC410055}"/>
              </a:ext>
            </a:extLst>
          </p:cNvPr>
          <p:cNvSpPr txBox="1"/>
          <p:nvPr/>
        </p:nvSpPr>
        <p:spPr>
          <a:xfrm>
            <a:off x="692686" y="1691541"/>
            <a:ext cx="10745103" cy="3131819"/>
          </a:xfrm>
          <a:prstGeom prst="rect">
            <a:avLst/>
          </a:prstGeom>
          <a:noFill/>
        </p:spPr>
        <p:txBody>
          <a:bodyPr wrap="square" rtlCol="0">
            <a:spAutoFit/>
          </a:bodyPr>
          <a:lstStyle/>
          <a:p>
            <a:pPr marL="449263" indent="-449263">
              <a:lnSpc>
                <a:spcPct val="150000"/>
              </a:lnSpc>
              <a:spcBef>
                <a:spcPts val="1200"/>
              </a:spcBef>
            </a:pPr>
            <a:r>
              <a:rPr lang="ja-JP" altLang="en-US" sz="3200" kern="100" dirty="0">
                <a:latin typeface="+mn-ea"/>
                <a:cs typeface="Times New Roman" panose="02020603050405020304" pitchFamily="18" charset="0"/>
              </a:rPr>
              <a:t>③ </a:t>
            </a:r>
            <a:r>
              <a:rPr lang="ja-JP" altLang="en-US" sz="3200" b="1" kern="100" dirty="0">
                <a:latin typeface="+mn-ea"/>
                <a:cs typeface="Times New Roman" panose="02020603050405020304" pitchFamily="18" charset="0"/>
              </a:rPr>
              <a:t>再結晶</a:t>
            </a:r>
            <a:r>
              <a:rPr lang="ja-JP" altLang="en-US" sz="3200" kern="100" dirty="0">
                <a:latin typeface="+mn-ea"/>
                <a:cs typeface="Times New Roman" panose="02020603050405020304" pitchFamily="18" charset="0"/>
              </a:rPr>
              <a:t>　温度などによる</a:t>
            </a:r>
            <a:r>
              <a:rPr lang="ja-JP" altLang="en-US" sz="3200" kern="100" dirty="0">
                <a:solidFill>
                  <a:srgbClr val="AA7B90"/>
                </a:solidFill>
                <a:latin typeface="+mn-ea"/>
                <a:cs typeface="Times New Roman" panose="02020603050405020304" pitchFamily="18" charset="0"/>
              </a:rPr>
              <a:t>［</a:t>
            </a:r>
            <a:r>
              <a:rPr lang="en-US" altLang="ja-JP" sz="3200" kern="100" dirty="0">
                <a:latin typeface="+mn-ea"/>
                <a:cs typeface="Times New Roman" panose="02020603050405020304" pitchFamily="18" charset="0"/>
              </a:rPr>
              <a:t>14. </a:t>
            </a:r>
            <a:r>
              <a:rPr lang="ja-JP" altLang="en-US" sz="3200" kern="100" dirty="0">
                <a:solidFill>
                  <a:srgbClr val="FF0000"/>
                </a:solidFill>
                <a:latin typeface="+mn-ea"/>
                <a:cs typeface="Times New Roman" panose="02020603050405020304" pitchFamily="18" charset="0"/>
              </a:rPr>
              <a:t>溶解度 </a:t>
            </a:r>
            <a:r>
              <a:rPr lang="ja-JP" altLang="en-US" sz="3200" kern="100" dirty="0">
                <a:solidFill>
                  <a:srgbClr val="AA7B90"/>
                </a:solidFill>
                <a:latin typeface="+mn-ea"/>
                <a:cs typeface="Times New Roman" panose="02020603050405020304" pitchFamily="18" charset="0"/>
              </a:rPr>
              <a:t>］</a:t>
            </a:r>
            <a:r>
              <a:rPr lang="ja-JP" altLang="en-US" sz="3200" kern="100" dirty="0">
                <a:latin typeface="+mn-ea"/>
                <a:cs typeface="Times New Roman" panose="02020603050405020304" pitchFamily="18" charset="0"/>
              </a:rPr>
              <a:t>（溶けやすさ）の差を利用して，</a:t>
            </a:r>
            <a:r>
              <a:rPr lang="en-US" altLang="ja-JP" sz="3200" kern="100" dirty="0">
                <a:latin typeface="+mn-ea"/>
                <a:cs typeface="Times New Roman" panose="02020603050405020304" pitchFamily="18" charset="0"/>
              </a:rPr>
              <a:t>1 </a:t>
            </a:r>
            <a:r>
              <a:rPr lang="ja-JP" altLang="en-US" sz="3200" kern="100" dirty="0" err="1">
                <a:latin typeface="+mn-ea"/>
                <a:cs typeface="Times New Roman" panose="02020603050405020304" pitchFamily="18" charset="0"/>
              </a:rPr>
              <a:t>つの</a:t>
            </a:r>
            <a:r>
              <a:rPr lang="ja-JP" altLang="en-US" sz="3200" kern="100" dirty="0">
                <a:latin typeface="+mn-ea"/>
                <a:cs typeface="Times New Roman" panose="02020603050405020304" pitchFamily="18" charset="0"/>
              </a:rPr>
              <a:t>成分を結晶として取り出すこと。</a:t>
            </a:r>
          </a:p>
          <a:p>
            <a:pPr marL="449263" indent="-449263">
              <a:lnSpc>
                <a:spcPct val="150000"/>
              </a:lnSpc>
              <a:spcBef>
                <a:spcPts val="1200"/>
              </a:spcBef>
            </a:pPr>
            <a:endParaRPr lang="ja-JP" altLang="en-US" sz="3200" kern="100" dirty="0">
              <a:latin typeface="+mn-ea"/>
              <a:cs typeface="Times New Roman" panose="02020603050405020304" pitchFamily="18" charset="0"/>
            </a:endParaRPr>
          </a:p>
        </p:txBody>
      </p:sp>
      <p:sp>
        <p:nvSpPr>
          <p:cNvPr id="23" name="正方形/長方形 22">
            <a:extLst>
              <a:ext uri="{FF2B5EF4-FFF2-40B4-BE49-F238E27FC236}">
                <a16:creationId xmlns:a16="http://schemas.microsoft.com/office/drawing/2014/main" id="{4DB927B9-3C94-4CB9-9DD6-E63C538C59EC}"/>
              </a:ext>
            </a:extLst>
          </p:cNvPr>
          <p:cNvSpPr/>
          <p:nvPr/>
        </p:nvSpPr>
        <p:spPr>
          <a:xfrm>
            <a:off x="6750980" y="1835615"/>
            <a:ext cx="1458659" cy="54644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52865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9"/>
                                          </p:stCondLst>
                                        </p:cTn>
                                        <p:tgtEl>
                                          <p:spTgt spid="2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
          <p:cNvSpPr txBox="1">
            <a:spLocks/>
          </p:cNvSpPr>
          <p:nvPr/>
        </p:nvSpPr>
        <p:spPr>
          <a:xfrm>
            <a:off x="0" y="0"/>
            <a:ext cx="6026727" cy="5660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2000" dirty="0">
              <a:latin typeface="+mn-ea"/>
              <a:ea typeface="+mn-ea"/>
            </a:endParaRPr>
          </a:p>
        </p:txBody>
      </p:sp>
      <p:sp>
        <p:nvSpPr>
          <p:cNvPr id="22" name="タイトル 1">
            <a:extLst>
              <a:ext uri="{FF2B5EF4-FFF2-40B4-BE49-F238E27FC236}">
                <a16:creationId xmlns:a16="http://schemas.microsoft.com/office/drawing/2014/main" id="{C0FA5EB3-3EF3-4D95-A310-51F2B49360EC}"/>
              </a:ext>
            </a:extLst>
          </p:cNvPr>
          <p:cNvSpPr txBox="1">
            <a:spLocks/>
          </p:cNvSpPr>
          <p:nvPr/>
        </p:nvSpPr>
        <p:spPr>
          <a:xfrm>
            <a:off x="1775505" y="434961"/>
            <a:ext cx="9319949" cy="821619"/>
          </a:xfrm>
          <a:prstGeom prst="rect">
            <a:avLst/>
          </a:prstGeom>
          <a:solidFill>
            <a:srgbClr val="CA5E8F"/>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3600" b="1" dirty="0">
                <a:solidFill>
                  <a:schemeClr val="bg1"/>
                </a:solidFill>
                <a:latin typeface="+mn-ea"/>
                <a:ea typeface="+mn-ea"/>
              </a:rPr>
              <a:t>物質の分離</a:t>
            </a:r>
          </a:p>
        </p:txBody>
      </p:sp>
      <p:sp>
        <p:nvSpPr>
          <p:cNvPr id="11" name="フッター プレースホルダー 2">
            <a:extLst>
              <a:ext uri="{FF2B5EF4-FFF2-40B4-BE49-F238E27FC236}">
                <a16:creationId xmlns:a16="http://schemas.microsoft.com/office/drawing/2014/main" id="{1F61AC96-CA4F-457D-8C63-A9CEEC6158F1}"/>
              </a:ext>
            </a:extLst>
          </p:cNvPr>
          <p:cNvSpPr>
            <a:spLocks noGrp="1"/>
          </p:cNvSpPr>
          <p:nvPr>
            <p:ph type="ftr" sz="quarter" idx="11"/>
          </p:nvPr>
        </p:nvSpPr>
        <p:spPr>
          <a:xfrm>
            <a:off x="4038600" y="6476418"/>
            <a:ext cx="4114800" cy="365125"/>
          </a:xfrm>
        </p:spPr>
        <p:txBody>
          <a:bodyPr/>
          <a:lstStyle/>
          <a:p>
            <a:r>
              <a:rPr kumimoji="1" lang="en-US" altLang="ja-JP" dirty="0"/>
              <a:t>© 2026  KEIRINKAN  ALL Rights Reserved.</a:t>
            </a:r>
            <a:endParaRPr kumimoji="1" lang="ja-JP" altLang="en-US" dirty="0"/>
          </a:p>
        </p:txBody>
      </p:sp>
      <p:cxnSp>
        <p:nvCxnSpPr>
          <p:cNvPr id="13" name="直線コネクタ 12">
            <a:extLst>
              <a:ext uri="{FF2B5EF4-FFF2-40B4-BE49-F238E27FC236}">
                <a16:creationId xmlns:a16="http://schemas.microsoft.com/office/drawing/2014/main" id="{BA58A96E-BD9C-476E-A05A-762FCD625276}"/>
              </a:ext>
            </a:extLst>
          </p:cNvPr>
          <p:cNvCxnSpPr>
            <a:cxnSpLocks/>
          </p:cNvCxnSpPr>
          <p:nvPr/>
        </p:nvCxnSpPr>
        <p:spPr>
          <a:xfrm>
            <a:off x="421826" y="6423038"/>
            <a:ext cx="11209801" cy="0"/>
          </a:xfrm>
          <a:prstGeom prst="line">
            <a:avLst/>
          </a:prstGeom>
          <a:ln w="28575">
            <a:solidFill>
              <a:srgbClr val="3497D2"/>
            </a:solidFill>
          </a:ln>
        </p:spPr>
        <p:style>
          <a:lnRef idx="1">
            <a:schemeClr val="accent1"/>
          </a:lnRef>
          <a:fillRef idx="0">
            <a:schemeClr val="accent1"/>
          </a:fillRef>
          <a:effectRef idx="0">
            <a:schemeClr val="accent1"/>
          </a:effectRef>
          <a:fontRef idx="minor">
            <a:schemeClr val="tx1"/>
          </a:fontRef>
        </p:style>
      </p:cxnSp>
      <p:sp>
        <p:nvSpPr>
          <p:cNvPr id="14" name="タイトル 1">
            <a:extLst>
              <a:ext uri="{FF2B5EF4-FFF2-40B4-BE49-F238E27FC236}">
                <a16:creationId xmlns:a16="http://schemas.microsoft.com/office/drawing/2014/main" id="{3CB0F283-74D2-44B8-966F-6B36ADCFD882}"/>
              </a:ext>
            </a:extLst>
          </p:cNvPr>
          <p:cNvSpPr txBox="1">
            <a:spLocks/>
          </p:cNvSpPr>
          <p:nvPr/>
        </p:nvSpPr>
        <p:spPr>
          <a:xfrm>
            <a:off x="692686" y="434961"/>
            <a:ext cx="932741" cy="821619"/>
          </a:xfrm>
          <a:prstGeom prst="rect">
            <a:avLst/>
          </a:prstGeom>
          <a:solidFill>
            <a:srgbClr val="595757"/>
          </a:solidFill>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en-US" altLang="ja-JP" sz="3600" b="1" dirty="0">
                <a:solidFill>
                  <a:schemeClr val="bg1"/>
                </a:solidFill>
                <a:latin typeface="+mn-ea"/>
                <a:ea typeface="+mn-ea"/>
              </a:rPr>
              <a:t>2</a:t>
            </a:r>
            <a:endParaRPr lang="ja-JP" altLang="en-US" sz="3600" b="1" dirty="0">
              <a:solidFill>
                <a:schemeClr val="bg1"/>
              </a:solidFill>
              <a:latin typeface="+mn-ea"/>
              <a:ea typeface="+mn-ea"/>
            </a:endParaRPr>
          </a:p>
        </p:txBody>
      </p:sp>
      <p:sp>
        <p:nvSpPr>
          <p:cNvPr id="21" name="テキスト ボックス 20">
            <a:extLst>
              <a:ext uri="{FF2B5EF4-FFF2-40B4-BE49-F238E27FC236}">
                <a16:creationId xmlns:a16="http://schemas.microsoft.com/office/drawing/2014/main" id="{C535E9BF-FFF1-4001-937D-4AAFBC410055}"/>
              </a:ext>
            </a:extLst>
          </p:cNvPr>
          <p:cNvSpPr txBox="1"/>
          <p:nvPr/>
        </p:nvSpPr>
        <p:spPr>
          <a:xfrm>
            <a:off x="701040" y="1642699"/>
            <a:ext cx="10995474" cy="4178260"/>
          </a:xfrm>
          <a:prstGeom prst="rect">
            <a:avLst/>
          </a:prstGeom>
          <a:noFill/>
        </p:spPr>
        <p:txBody>
          <a:bodyPr wrap="square" rtlCol="0">
            <a:spAutoFit/>
          </a:bodyPr>
          <a:lstStyle/>
          <a:p>
            <a:pPr marL="449263" indent="-449263">
              <a:lnSpc>
                <a:spcPct val="150000"/>
              </a:lnSpc>
              <a:spcBef>
                <a:spcPts val="1200"/>
              </a:spcBef>
            </a:pPr>
            <a:r>
              <a:rPr lang="ja-JP" altLang="en-US" sz="3200" kern="100" dirty="0">
                <a:latin typeface="+mn-ea"/>
                <a:cs typeface="Times New Roman" panose="02020603050405020304" pitchFamily="18" charset="0"/>
              </a:rPr>
              <a:t>④ </a:t>
            </a:r>
            <a:r>
              <a:rPr lang="ja-JP" altLang="en-US" sz="3200" b="1" kern="100" dirty="0">
                <a:latin typeface="+mn-ea"/>
                <a:cs typeface="Times New Roman" panose="02020603050405020304" pitchFamily="18" charset="0"/>
              </a:rPr>
              <a:t>蒸留</a:t>
            </a:r>
            <a:r>
              <a:rPr lang="ja-JP" altLang="en-US" sz="3200" kern="100" dirty="0">
                <a:latin typeface="+mn-ea"/>
                <a:cs typeface="Times New Roman" panose="02020603050405020304" pitchFamily="18" charset="0"/>
              </a:rPr>
              <a:t>　混合物の溶液を沸騰させ，溶液中に含まれる物</a:t>
            </a:r>
          </a:p>
          <a:p>
            <a:pPr marL="449263" indent="-449263">
              <a:lnSpc>
                <a:spcPct val="150000"/>
              </a:lnSpc>
              <a:spcBef>
                <a:spcPts val="1200"/>
              </a:spcBef>
            </a:pPr>
            <a:r>
              <a:rPr lang="ja-JP" altLang="en-US" sz="3200" kern="100" dirty="0">
                <a:latin typeface="+mn-ea"/>
                <a:cs typeface="Times New Roman" panose="02020603050405020304" pitchFamily="18" charset="0"/>
              </a:rPr>
              <a:t>　質の</a:t>
            </a:r>
            <a:r>
              <a:rPr lang="ja-JP" altLang="en-US" sz="3200" kern="100" dirty="0">
                <a:solidFill>
                  <a:srgbClr val="AA7B90"/>
                </a:solidFill>
                <a:latin typeface="+mn-ea"/>
                <a:cs typeface="Times New Roman" panose="02020603050405020304" pitchFamily="18" charset="0"/>
              </a:rPr>
              <a:t>［</a:t>
            </a:r>
            <a:r>
              <a:rPr lang="en-US" altLang="ja-JP" sz="3200" kern="100" dirty="0">
                <a:latin typeface="+mn-ea"/>
                <a:cs typeface="Times New Roman" panose="02020603050405020304" pitchFamily="18" charset="0"/>
              </a:rPr>
              <a:t>15. </a:t>
            </a:r>
            <a:r>
              <a:rPr lang="ja-JP" altLang="en-US" sz="3200" kern="100" dirty="0">
                <a:solidFill>
                  <a:srgbClr val="FF0000"/>
                </a:solidFill>
                <a:latin typeface="+mn-ea"/>
                <a:cs typeface="Times New Roman" panose="02020603050405020304" pitchFamily="18" charset="0"/>
              </a:rPr>
              <a:t>沸点</a:t>
            </a:r>
            <a:r>
              <a:rPr lang="ja-JP" altLang="en-US" sz="3200" kern="100" dirty="0">
                <a:latin typeface="+mn-ea"/>
                <a:cs typeface="Times New Roman" panose="02020603050405020304" pitchFamily="18" charset="0"/>
              </a:rPr>
              <a:t> </a:t>
            </a:r>
            <a:r>
              <a:rPr lang="ja-JP" altLang="en-US" sz="3200" kern="100" dirty="0">
                <a:solidFill>
                  <a:srgbClr val="AA7B90"/>
                </a:solidFill>
                <a:latin typeface="+mn-ea"/>
                <a:cs typeface="Times New Roman" panose="02020603050405020304" pitchFamily="18" charset="0"/>
              </a:rPr>
              <a:t>］</a:t>
            </a:r>
            <a:r>
              <a:rPr lang="ja-JP" altLang="en-US" sz="3200" kern="100" dirty="0">
                <a:latin typeface="+mn-ea"/>
                <a:cs typeface="Times New Roman" panose="02020603050405020304" pitchFamily="18" charset="0"/>
              </a:rPr>
              <a:t>の違いを利用して分離する方法。</a:t>
            </a:r>
          </a:p>
          <a:p>
            <a:pPr marL="449263" indent="-449263">
              <a:lnSpc>
                <a:spcPct val="150000"/>
              </a:lnSpc>
              <a:spcBef>
                <a:spcPts val="1200"/>
              </a:spcBef>
            </a:pPr>
            <a:r>
              <a:rPr lang="ja-JP" altLang="en-US" sz="3200" b="1" kern="100" dirty="0">
                <a:latin typeface="+mn-ea"/>
                <a:cs typeface="Times New Roman" panose="02020603050405020304" pitchFamily="18" charset="0"/>
              </a:rPr>
              <a:t>　　分留（分別蒸留）</a:t>
            </a:r>
            <a:r>
              <a:rPr lang="ja-JP" altLang="en-US" sz="3200" kern="100" dirty="0">
                <a:latin typeface="+mn-ea"/>
                <a:cs typeface="Times New Roman" panose="02020603050405020304" pitchFamily="18" charset="0"/>
              </a:rPr>
              <a:t>　</a:t>
            </a:r>
            <a:r>
              <a:rPr lang="en-US" altLang="ja-JP" sz="3200" kern="100" dirty="0">
                <a:latin typeface="+mn-ea"/>
                <a:cs typeface="Times New Roman" panose="02020603050405020304" pitchFamily="18" charset="0"/>
              </a:rPr>
              <a:t>2 </a:t>
            </a:r>
            <a:r>
              <a:rPr lang="ja-JP" altLang="en-US" sz="3200" kern="100" dirty="0">
                <a:latin typeface="+mn-ea"/>
                <a:cs typeface="Times New Roman" panose="02020603050405020304" pitchFamily="18" charset="0"/>
              </a:rPr>
              <a:t>種類以上の液体を含む混合物を蒸留によって分離する操作。</a:t>
            </a:r>
          </a:p>
          <a:p>
            <a:pPr marL="449263" indent="-449263">
              <a:lnSpc>
                <a:spcPct val="150000"/>
              </a:lnSpc>
              <a:spcBef>
                <a:spcPts val="1200"/>
              </a:spcBef>
            </a:pPr>
            <a:endParaRPr lang="ja-JP" altLang="en-US" sz="3200" kern="100" dirty="0">
              <a:latin typeface="+mn-ea"/>
              <a:cs typeface="Times New Roman" panose="02020603050405020304" pitchFamily="18" charset="0"/>
            </a:endParaRPr>
          </a:p>
        </p:txBody>
      </p:sp>
      <p:pic>
        <p:nvPicPr>
          <p:cNvPr id="2" name="図 1">
            <a:extLst>
              <a:ext uri="{FF2B5EF4-FFF2-40B4-BE49-F238E27FC236}">
                <a16:creationId xmlns:a16="http://schemas.microsoft.com/office/drawing/2014/main" id="{0EE92316-5C0C-4CB1-8CC1-3E535F6243D7}"/>
              </a:ext>
            </a:extLst>
          </p:cNvPr>
          <p:cNvPicPr>
            <a:picLocks noChangeAspect="1"/>
          </p:cNvPicPr>
          <p:nvPr/>
        </p:nvPicPr>
        <p:blipFill>
          <a:blip r:embed="rId3"/>
          <a:stretch>
            <a:fillRect/>
          </a:stretch>
        </p:blipFill>
        <p:spPr>
          <a:xfrm>
            <a:off x="935966" y="3634565"/>
            <a:ext cx="533333" cy="390476"/>
          </a:xfrm>
          <a:prstGeom prst="rect">
            <a:avLst/>
          </a:prstGeom>
        </p:spPr>
      </p:pic>
      <p:sp>
        <p:nvSpPr>
          <p:cNvPr id="12" name="正方形/長方形 11">
            <a:extLst>
              <a:ext uri="{FF2B5EF4-FFF2-40B4-BE49-F238E27FC236}">
                <a16:creationId xmlns:a16="http://schemas.microsoft.com/office/drawing/2014/main" id="{9526A769-EE58-4459-BEA9-98B98FD08421}"/>
              </a:ext>
            </a:extLst>
          </p:cNvPr>
          <p:cNvSpPr/>
          <p:nvPr/>
        </p:nvSpPr>
        <p:spPr>
          <a:xfrm>
            <a:off x="3013363" y="2674874"/>
            <a:ext cx="1025237" cy="54644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009404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solidFill>
            <a:schemeClr val="tx1"/>
          </a:solid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marL="449263" indent="-449263" algn="l">
          <a:lnSpc>
            <a:spcPts val="3500"/>
          </a:lnSpc>
          <a:spcBef>
            <a:spcPts val="1200"/>
          </a:spcBef>
          <a:defRPr sz="3200" kern="100" smtClean="0">
            <a:latin typeface="+mn-ea"/>
            <a:cs typeface="Times New Roman" panose="02020603050405020304" pitchFamily="18"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2653</TotalTime>
  <Words>1556</Words>
  <Application>Microsoft Office PowerPoint</Application>
  <PresentationFormat>ワイド画面</PresentationFormat>
  <Paragraphs>176</Paragraphs>
  <Slides>20</Slides>
  <Notes>19</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20</vt:i4>
      </vt:variant>
    </vt:vector>
  </HeadingPairs>
  <TitlesOfParts>
    <vt:vector size="27" baseType="lpstr">
      <vt:lpstr>Meiryo</vt:lpstr>
      <vt:lpstr>Meiryo</vt:lpstr>
      <vt:lpstr>游ゴシック</vt:lpstr>
      <vt:lpstr>游ゴシック Light</vt:lpstr>
      <vt:lpstr>Arial</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1部 1章 物質の構成</dc:title>
  <cp:lastModifiedBy>富永 華子</cp:lastModifiedBy>
  <cp:revision>123</cp:revision>
  <cp:lastPrinted>2025-01-20T11:07:26Z</cp:lastPrinted>
  <dcterms:created xsi:type="dcterms:W3CDTF">2021-02-12T11:07:27Z</dcterms:created>
  <dcterms:modified xsi:type="dcterms:W3CDTF">2025-10-07T00:33:38Z</dcterms:modified>
</cp:coreProperties>
</file>