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7" r:id="rId2"/>
    <p:sldId id="308" r:id="rId3"/>
    <p:sldId id="318" r:id="rId4"/>
    <p:sldId id="319" r:id="rId5"/>
    <p:sldId id="320" r:id="rId6"/>
    <p:sldId id="301" r:id="rId7"/>
    <p:sldId id="313" r:id="rId8"/>
    <p:sldId id="316" r:id="rId9"/>
    <p:sldId id="315" r:id="rId10"/>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紙本 拓也" initials="紙本" lastIdx="1" clrIdx="0">
    <p:extLst>
      <p:ext uri="{19B8F6BF-5375-455C-9EA6-DF929625EA0E}">
        <p15:presenceInfo xmlns:p15="http://schemas.microsoft.com/office/powerpoint/2012/main" userId="S-1-5-21-3178451276-2870524919-828692511-4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041"/>
    <a:srgbClr val="F39F48"/>
    <a:srgbClr val="F37054"/>
    <a:srgbClr val="FF9233"/>
    <a:srgbClr val="FFEEEB"/>
    <a:srgbClr val="FFFF66"/>
    <a:srgbClr val="107AAF"/>
    <a:srgbClr val="007DC6"/>
    <a:srgbClr val="446AB2"/>
    <a:srgbClr val="349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3" autoAdjust="0"/>
    <p:restoredTop sz="93883" autoAdjust="0"/>
  </p:normalViewPr>
  <p:slideViewPr>
    <p:cSldViewPr snapToGrid="0">
      <p:cViewPr varScale="1">
        <p:scale>
          <a:sx n="81" d="100"/>
          <a:sy n="81" d="100"/>
        </p:scale>
        <p:origin x="955" y="-14"/>
      </p:cViewPr>
      <p:guideLst/>
    </p:cSldViewPr>
  </p:slideViewPr>
  <p:notesTextViewPr>
    <p:cViewPr>
      <p:scale>
        <a:sx n="1" d="1"/>
        <a:sy n="1" d="1"/>
      </p:scale>
      <p:origin x="0" y="0"/>
    </p:cViewPr>
  </p:notesTextViewPr>
  <p:notesViewPr>
    <p:cSldViewPr snapToGrid="0">
      <p:cViewPr varScale="1">
        <p:scale>
          <a:sx n="46" d="100"/>
          <a:sy n="46" d="100"/>
        </p:scale>
        <p:origin x="276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301A4783-7530-4355-9F25-081B61AD97B1}" type="datetimeFigureOut">
              <a:rPr kumimoji="1" lang="ja-JP" altLang="en-US" smtClean="0"/>
              <a:t>2025/5/20</a:t>
            </a:fld>
            <a:endParaRPr kumimoji="1" lang="ja-JP" altLang="en-US"/>
          </a:p>
        </p:txBody>
      </p:sp>
      <p:sp>
        <p:nvSpPr>
          <p:cNvPr id="4" name="フッター プレースホルダー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1EFA4128-D88A-454C-B59A-7ED8C385117E}" type="slidenum">
              <a:rPr kumimoji="1" lang="ja-JP" altLang="en-US" smtClean="0"/>
              <a:t>‹#›</a:t>
            </a:fld>
            <a:endParaRPr kumimoji="1" lang="ja-JP" altLang="en-US"/>
          </a:p>
        </p:txBody>
      </p:sp>
    </p:spTree>
    <p:extLst>
      <p:ext uri="{BB962C8B-B14F-4D97-AF65-F5344CB8AC3E}">
        <p14:creationId xmlns:p14="http://schemas.microsoft.com/office/powerpoint/2010/main" val="15722732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ADF55A73-E438-4208-BF63-4A50B1151D98}" type="datetimeFigureOut">
              <a:rPr kumimoji="1" lang="ja-JP" altLang="en-US" smtClean="0"/>
              <a:t>2025/5/20</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F550374-6F3F-4C40-927F-627EF3EA8AEC}" type="slidenum">
              <a:rPr kumimoji="1" lang="ja-JP" altLang="en-US" smtClean="0"/>
              <a:t>‹#›</a:t>
            </a:fld>
            <a:endParaRPr kumimoji="1" lang="ja-JP" altLang="en-US"/>
          </a:p>
        </p:txBody>
      </p:sp>
    </p:spTree>
    <p:extLst>
      <p:ext uri="{BB962C8B-B14F-4D97-AF65-F5344CB8AC3E}">
        <p14:creationId xmlns:p14="http://schemas.microsoft.com/office/powerpoint/2010/main" val="365129528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1</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496983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2</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69511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0A86-2C9E-7D28-E8C8-2332688B31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B28BFAD-FABC-1A2E-E16E-A38D724F26B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B66B1E6-A2F6-D3EC-DD76-5921DD914A6C}"/>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6B90A3E0-65C9-B9F2-0A08-0865DA2919CA}"/>
              </a:ext>
            </a:extLst>
          </p:cNvPr>
          <p:cNvSpPr>
            <a:spLocks noGrp="1"/>
          </p:cNvSpPr>
          <p:nvPr>
            <p:ph type="sldNum" sz="quarter" idx="10"/>
          </p:nvPr>
        </p:nvSpPr>
        <p:spPr/>
        <p:txBody>
          <a:bodyPr/>
          <a:lstStyle/>
          <a:p>
            <a:fld id="{D1295016-A7A0-4BE1-AB2D-BE71EF100EDA}" type="slidenum">
              <a:rPr kumimoji="1" lang="ja-JP" altLang="en-US" smtClean="0"/>
              <a:t>3</a:t>
            </a:fld>
            <a:endParaRPr kumimoji="1" lang="ja-JP" altLang="en-US"/>
          </a:p>
        </p:txBody>
      </p:sp>
      <p:sp>
        <p:nvSpPr>
          <p:cNvPr id="5" name="ヘッダー プレースホルダー 4">
            <a:extLst>
              <a:ext uri="{FF2B5EF4-FFF2-40B4-BE49-F238E27FC236}">
                <a16:creationId xmlns:a16="http://schemas.microsoft.com/office/drawing/2014/main" id="{32B1BE4F-70F2-D075-4993-F961BA434954}"/>
              </a:ext>
            </a:extLst>
          </p:cNvPr>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368259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F715D-E3AE-FD22-3249-2F43FF55596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83447E-F7D0-91DB-9AED-C240E8F272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4009A5-9FD8-30D0-1124-E26799C093E7}"/>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968EDED3-D931-1DB9-95C0-EC00DA0375F7}"/>
              </a:ext>
            </a:extLst>
          </p:cNvPr>
          <p:cNvSpPr>
            <a:spLocks noGrp="1"/>
          </p:cNvSpPr>
          <p:nvPr>
            <p:ph type="sldNum" sz="quarter" idx="10"/>
          </p:nvPr>
        </p:nvSpPr>
        <p:spPr/>
        <p:txBody>
          <a:bodyPr/>
          <a:lstStyle/>
          <a:p>
            <a:fld id="{D1295016-A7A0-4BE1-AB2D-BE71EF100EDA}" type="slidenum">
              <a:rPr kumimoji="1" lang="ja-JP" altLang="en-US" smtClean="0"/>
              <a:t>4</a:t>
            </a:fld>
            <a:endParaRPr kumimoji="1" lang="ja-JP" altLang="en-US"/>
          </a:p>
        </p:txBody>
      </p:sp>
      <p:sp>
        <p:nvSpPr>
          <p:cNvPr id="5" name="ヘッダー プレースホルダー 4">
            <a:extLst>
              <a:ext uri="{FF2B5EF4-FFF2-40B4-BE49-F238E27FC236}">
                <a16:creationId xmlns:a16="http://schemas.microsoft.com/office/drawing/2014/main" id="{63F1CE09-B1D3-5E7E-9DB0-4A0488463A4F}"/>
              </a:ext>
            </a:extLst>
          </p:cNvPr>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75592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39894-070C-8381-4E7C-1C00C1FF92F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138E79C-A714-932C-27EB-1309A323D94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92E415-D444-9642-B968-5B6A2C9E5F6F}"/>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10531B6D-A123-84EF-6222-73B02C5C94BF}"/>
              </a:ext>
            </a:extLst>
          </p:cNvPr>
          <p:cNvSpPr>
            <a:spLocks noGrp="1"/>
          </p:cNvSpPr>
          <p:nvPr>
            <p:ph type="sldNum" sz="quarter" idx="10"/>
          </p:nvPr>
        </p:nvSpPr>
        <p:spPr/>
        <p:txBody>
          <a:bodyPr/>
          <a:lstStyle/>
          <a:p>
            <a:fld id="{D1295016-A7A0-4BE1-AB2D-BE71EF100EDA}" type="slidenum">
              <a:rPr kumimoji="1" lang="ja-JP" altLang="en-US" smtClean="0"/>
              <a:t>5</a:t>
            </a:fld>
            <a:endParaRPr kumimoji="1" lang="ja-JP" altLang="en-US"/>
          </a:p>
        </p:txBody>
      </p:sp>
      <p:sp>
        <p:nvSpPr>
          <p:cNvPr id="5" name="ヘッダー プレースホルダー 4">
            <a:extLst>
              <a:ext uri="{FF2B5EF4-FFF2-40B4-BE49-F238E27FC236}">
                <a16:creationId xmlns:a16="http://schemas.microsoft.com/office/drawing/2014/main" id="{EA9CB725-0022-8F96-C71E-30E1CEB5FDF3}"/>
              </a:ext>
            </a:extLst>
          </p:cNvPr>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53295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6</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045418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7</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2750434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8</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4258180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1295016-A7A0-4BE1-AB2D-BE71EF100EDA}" type="slidenum">
              <a:rPr kumimoji="1" lang="ja-JP" altLang="en-US" smtClean="0"/>
              <a:t>9</a:t>
            </a:fld>
            <a:endParaRPr kumimoji="1" lang="ja-JP" altLang="en-US"/>
          </a:p>
        </p:txBody>
      </p:sp>
      <p:sp>
        <p:nvSpPr>
          <p:cNvPr id="5" name="ヘッダー プレースホルダー 4"/>
          <p:cNvSpPr>
            <a:spLocks noGrp="1"/>
          </p:cNvSpPr>
          <p:nvPr>
            <p:ph type="hdr" sz="quarter" idx="11"/>
          </p:nvPr>
        </p:nvSpPr>
        <p:spPr/>
        <p:txBody>
          <a:bodyPr/>
          <a:lstStyle/>
          <a:p>
            <a:r>
              <a:rPr kumimoji="1" lang="en-US" altLang="ja-JP"/>
              <a:t>【</a:t>
            </a:r>
            <a:r>
              <a:rPr kumimoji="1" lang="ja-JP" altLang="en-US"/>
              <a:t>サンプル</a:t>
            </a:r>
            <a:r>
              <a:rPr kumimoji="1" lang="en-US" altLang="ja-JP"/>
              <a:t>】</a:t>
            </a:r>
            <a:r>
              <a:rPr kumimoji="1" lang="ja-JP" altLang="en-US"/>
              <a:t>啓林館・ｉ版 化学基礎</a:t>
            </a:r>
            <a:r>
              <a:rPr kumimoji="1" lang="en-US" altLang="ja-JP"/>
              <a:t>_</a:t>
            </a:r>
            <a:r>
              <a:rPr kumimoji="1" lang="ja-JP" altLang="en-US"/>
              <a:t>授業用スライド</a:t>
            </a:r>
          </a:p>
        </p:txBody>
      </p:sp>
    </p:spTree>
    <p:extLst>
      <p:ext uri="{BB962C8B-B14F-4D97-AF65-F5344CB8AC3E}">
        <p14:creationId xmlns:p14="http://schemas.microsoft.com/office/powerpoint/2010/main" val="156488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p:cNvSpPr>
            <a:spLocks noGrp="1"/>
          </p:cNvSpPr>
          <p:nvPr>
            <p:ph type="ftr" sz="quarter" idx="11"/>
          </p:nvPr>
        </p:nvSpPr>
        <p:spPr/>
        <p:txBody>
          <a:bodyPr/>
          <a:lstStyle/>
          <a:p>
            <a:r>
              <a:rPr lang="en-US" altLang="ja-JP" dirty="0"/>
              <a:t>© 2026  KEIRINKAN  ALL Rights Reserved.</a:t>
            </a:r>
            <a:endParaRPr kumimoji="1" lang="ja-JP" altLang="en-US" dirty="0"/>
          </a:p>
        </p:txBody>
      </p:sp>
      <p:sp>
        <p:nvSpPr>
          <p:cNvPr id="6" name="スライド番号プレースホルダー 5"/>
          <p:cNvSpPr>
            <a:spLocks noGrp="1"/>
          </p:cNvSpPr>
          <p:nvPr>
            <p:ph type="sldNum" sz="quarter" idx="12"/>
          </p:nvPr>
        </p:nvSpPr>
        <p:spPr>
          <a:xfrm>
            <a:off x="9148554" y="6395599"/>
            <a:ext cx="2743200" cy="365125"/>
          </a:xfrm>
        </p:spPr>
        <p:txBody>
          <a:bodyPr/>
          <a:lstStyle>
            <a:lvl1pPr>
              <a:defRPr>
                <a:solidFill>
                  <a:schemeClr val="accent5"/>
                </a:solidFill>
              </a:defRPr>
            </a:lvl1pPr>
          </a:lstStyle>
          <a:p>
            <a:fld id="{F143F85B-3016-4414-A91E-A3EF375872A4}" type="slidenum">
              <a:rPr lang="ja-JP" altLang="en-US" smtClean="0"/>
              <a:pPr/>
              <a:t>‹#›</a:t>
            </a:fld>
            <a:endParaRPr lang="ja-JP" altLang="en-US" dirty="0"/>
          </a:p>
        </p:txBody>
      </p:sp>
      <p:pic>
        <p:nvPicPr>
          <p:cNvPr id="8" name="図 7">
            <a:extLst>
              <a:ext uri="{FF2B5EF4-FFF2-40B4-BE49-F238E27FC236}">
                <a16:creationId xmlns:a16="http://schemas.microsoft.com/office/drawing/2014/main" id="{EACB94B9-7093-5641-BA9F-0A372E659E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spTree>
    <p:extLst>
      <p:ext uri="{BB962C8B-B14F-4D97-AF65-F5344CB8AC3E}">
        <p14:creationId xmlns:p14="http://schemas.microsoft.com/office/powerpoint/2010/main" val="10555320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3"/>
          </p:nvPr>
        </p:nvSpPr>
        <p:spPr>
          <a:xfrm>
            <a:off x="4038600" y="647641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dirty="0"/>
              <a:t>© 2026  KEIRINKAN  ALL Rights Reserved.</a:t>
            </a:r>
            <a:endParaRPr kumimoji="1" lang="ja-JP" altLang="en-US" dirty="0"/>
          </a:p>
        </p:txBody>
      </p:sp>
      <p:sp>
        <p:nvSpPr>
          <p:cNvPr id="6" name="スライド番号プレースホルダー 5"/>
          <p:cNvSpPr>
            <a:spLocks noGrp="1"/>
          </p:cNvSpPr>
          <p:nvPr>
            <p:ph type="sldNum" sz="quarter" idx="4"/>
          </p:nvPr>
        </p:nvSpPr>
        <p:spPr>
          <a:xfrm>
            <a:off x="9383684" y="6476417"/>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143F85B-3016-4414-A91E-A3EF375872A4}" type="slidenum">
              <a:rPr lang="ja-JP" altLang="en-US" smtClean="0"/>
              <a:pPr/>
              <a:t>‹#›</a:t>
            </a:fld>
            <a:endParaRPr lang="ja-JP" altLang="en-US" dirty="0"/>
          </a:p>
        </p:txBody>
      </p:sp>
    </p:spTree>
    <p:extLst>
      <p:ext uri="{BB962C8B-B14F-4D97-AF65-F5344CB8AC3E}">
        <p14:creationId xmlns:p14="http://schemas.microsoft.com/office/powerpoint/2010/main" val="674149954"/>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39DEC921-99EB-7547-B379-AD342B5CB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1" y="0"/>
            <a:ext cx="12183378" cy="6858000"/>
          </a:xfrm>
          <a:prstGeom prst="rect">
            <a:avLst/>
          </a:prstGeom>
        </p:spPr>
      </p:pic>
      <p:sp>
        <p:nvSpPr>
          <p:cNvPr id="3" name="フッター プレースホルダー 2">
            <a:extLst>
              <a:ext uri="{FF2B5EF4-FFF2-40B4-BE49-F238E27FC236}">
                <a16:creationId xmlns:a16="http://schemas.microsoft.com/office/drawing/2014/main" id="{ED2A40F5-AFA4-4B4C-AE81-463BD8EC749C}"/>
              </a:ext>
            </a:extLst>
          </p:cNvPr>
          <p:cNvSpPr>
            <a:spLocks noGrp="1"/>
          </p:cNvSpPr>
          <p:nvPr>
            <p:ph type="ftr" sz="quarter" idx="11"/>
          </p:nvPr>
        </p:nvSpPr>
        <p:spPr>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5" name="スライド番号プレースホルダー 6">
            <a:extLst>
              <a:ext uri="{FF2B5EF4-FFF2-40B4-BE49-F238E27FC236}">
                <a16:creationId xmlns:a16="http://schemas.microsoft.com/office/drawing/2014/main" id="{3CA3E189-DEF6-F746-885C-18E5BF4564D7}"/>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1/13</a:t>
            </a:r>
            <a:endParaRPr lang="ja-JP" altLang="en-US" dirty="0"/>
          </a:p>
        </p:txBody>
      </p:sp>
      <p:sp>
        <p:nvSpPr>
          <p:cNvPr id="27" name="タイトル 1">
            <a:extLst>
              <a:ext uri="{FF2B5EF4-FFF2-40B4-BE49-F238E27FC236}">
                <a16:creationId xmlns:a16="http://schemas.microsoft.com/office/drawing/2014/main" id="{4D926E8A-7AD8-844A-8332-0361EE486A88}"/>
              </a:ext>
            </a:extLst>
          </p:cNvPr>
          <p:cNvSpPr>
            <a:spLocks noGrp="1"/>
          </p:cNvSpPr>
          <p:nvPr>
            <p:ph type="ctrTitle"/>
          </p:nvPr>
        </p:nvSpPr>
        <p:spPr>
          <a:xfrm>
            <a:off x="-19455" y="1571049"/>
            <a:ext cx="12207144" cy="1328897"/>
          </a:xfrm>
        </p:spPr>
        <p:txBody>
          <a:bodyPr anchor="ctr">
            <a:normAutofit/>
          </a:bodyPr>
          <a:lstStyle/>
          <a:p>
            <a:pPr>
              <a:lnSpc>
                <a:spcPts val="8000"/>
              </a:lnSpc>
            </a:pPr>
            <a:r>
              <a:rPr lang="en-US" altLang="ja-JP" sz="4400" dirty="0">
                <a:latin typeface="メイリオ" panose="020B0604030504040204" pitchFamily="50" charset="-128"/>
                <a:ea typeface="メイリオ" panose="020B0604030504040204" pitchFamily="50" charset="-128"/>
              </a:rPr>
              <a:t>1</a:t>
            </a:r>
            <a:r>
              <a:rPr kumimoji="1" lang="ja-JP" altLang="en-US" sz="4400" dirty="0">
                <a:latin typeface="メイリオ" panose="020B0604030504040204" pitchFamily="50" charset="-128"/>
                <a:ea typeface="メイリオ" panose="020B0604030504040204" pitchFamily="50" charset="-128"/>
              </a:rPr>
              <a:t>部 </a:t>
            </a:r>
            <a:r>
              <a:rPr kumimoji="1" lang="en-US" altLang="ja-JP" sz="4400" dirty="0">
                <a:latin typeface="メイリオ" panose="020B0604030504040204" pitchFamily="50" charset="-128"/>
                <a:ea typeface="メイリオ" panose="020B0604030504040204" pitchFamily="50" charset="-128"/>
              </a:rPr>
              <a:t>1</a:t>
            </a:r>
            <a:r>
              <a:rPr kumimoji="1" lang="ja-JP" altLang="en-US" sz="4400" dirty="0">
                <a:latin typeface="メイリオ" panose="020B0604030504040204" pitchFamily="50" charset="-128"/>
                <a:ea typeface="メイリオ" panose="020B0604030504040204" pitchFamily="50" charset="-128"/>
              </a:rPr>
              <a:t>章</a:t>
            </a:r>
            <a:r>
              <a:rPr lang="en-US" altLang="ja-JP" sz="4400" dirty="0">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物質の構成</a:t>
            </a:r>
          </a:p>
        </p:txBody>
      </p:sp>
      <p:grpSp>
        <p:nvGrpSpPr>
          <p:cNvPr id="28" name="グループ化 27">
            <a:extLst>
              <a:ext uri="{FF2B5EF4-FFF2-40B4-BE49-F238E27FC236}">
                <a16:creationId xmlns:a16="http://schemas.microsoft.com/office/drawing/2014/main" id="{F872E576-665D-CF4B-9EC8-ECFA80097902}"/>
              </a:ext>
            </a:extLst>
          </p:cNvPr>
          <p:cNvGrpSpPr/>
          <p:nvPr/>
        </p:nvGrpSpPr>
        <p:grpSpPr>
          <a:xfrm>
            <a:off x="298951" y="2985876"/>
            <a:ext cx="12183378" cy="2048456"/>
            <a:chOff x="298951" y="3053972"/>
            <a:chExt cx="12183378" cy="2048456"/>
          </a:xfrm>
        </p:grpSpPr>
        <p:sp>
          <p:nvSpPr>
            <p:cNvPr id="29" name="角丸四角形 28">
              <a:extLst>
                <a:ext uri="{FF2B5EF4-FFF2-40B4-BE49-F238E27FC236}">
                  <a16:creationId xmlns:a16="http://schemas.microsoft.com/office/drawing/2014/main" id="{AA6208A9-AD86-1942-87BA-BA5B35FB3D64}"/>
                </a:ext>
              </a:extLst>
            </p:cNvPr>
            <p:cNvSpPr/>
            <p:nvPr/>
          </p:nvSpPr>
          <p:spPr>
            <a:xfrm>
              <a:off x="1021404" y="3364030"/>
              <a:ext cx="2626468" cy="111382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サブタイトル 3">
              <a:extLst>
                <a:ext uri="{FF2B5EF4-FFF2-40B4-BE49-F238E27FC236}">
                  <a16:creationId xmlns:a16="http://schemas.microsoft.com/office/drawing/2014/main" id="{88AD7BF8-FE73-644B-B2C9-FA8746B9730A}"/>
                </a:ext>
              </a:extLst>
            </p:cNvPr>
            <p:cNvSpPr txBox="1">
              <a:spLocks/>
            </p:cNvSpPr>
            <p:nvPr/>
          </p:nvSpPr>
          <p:spPr>
            <a:xfrm>
              <a:off x="298951" y="3053972"/>
              <a:ext cx="12183378" cy="2048456"/>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6600" b="1" dirty="0">
                  <a:solidFill>
                    <a:schemeClr val="bg1"/>
                  </a:solidFill>
                  <a:latin typeface="メイリオ" panose="020B0604030504040204" pitchFamily="50" charset="-128"/>
                  <a:ea typeface="メイリオ" panose="020B0604030504040204" pitchFamily="50" charset="-128"/>
                </a:rPr>
                <a:t>１章</a:t>
              </a:r>
              <a:r>
                <a:rPr lang="en-US" altLang="ja-JP" sz="6600" dirty="0">
                  <a:latin typeface="メイリオ" panose="020B0604030504040204" pitchFamily="50" charset="-128"/>
                  <a:ea typeface="メイリオ" panose="020B0604030504040204" pitchFamily="50" charset="-128"/>
                </a:rPr>
                <a:t> </a:t>
              </a:r>
              <a:r>
                <a:rPr lang="ja-JP" altLang="en-US" sz="6600" dirty="0">
                  <a:latin typeface="メイリオ" panose="020B0604030504040204" pitchFamily="50" charset="-128"/>
                  <a:ea typeface="メイリオ" panose="020B0604030504040204" pitchFamily="50" charset="-128"/>
                </a:rPr>
                <a:t> </a:t>
              </a:r>
              <a:r>
                <a:rPr lang="ja-JP" altLang="en-US" sz="6000" dirty="0">
                  <a:latin typeface="メイリオ" panose="020B0604030504040204" pitchFamily="50" charset="-128"/>
                  <a:ea typeface="メイリオ" panose="020B0604030504040204" pitchFamily="50" charset="-128"/>
                </a:rPr>
                <a:t>生物の多様性と共通性</a:t>
              </a:r>
              <a:endParaRPr lang="ja-JP" altLang="en-US" sz="6600" dirty="0">
                <a:latin typeface="メイリオ" panose="020B0604030504040204" pitchFamily="50" charset="-128"/>
                <a:ea typeface="メイリオ" panose="020B0604030504040204" pitchFamily="50" charset="-128"/>
              </a:endParaRPr>
            </a:p>
          </p:txBody>
        </p:sp>
      </p:grpSp>
      <p:pic>
        <p:nvPicPr>
          <p:cNvPr id="34" name="図 33">
            <a:extLst>
              <a:ext uri="{FF2B5EF4-FFF2-40B4-BE49-F238E27FC236}">
                <a16:creationId xmlns:a16="http://schemas.microsoft.com/office/drawing/2014/main" id="{256DB4A0-53CE-C747-8823-3251D021C418}"/>
              </a:ext>
            </a:extLst>
          </p:cNvPr>
          <p:cNvPicPr>
            <a:picLocks noChangeAspect="1"/>
          </p:cNvPicPr>
          <p:nvPr/>
        </p:nvPicPr>
        <p:blipFill>
          <a:blip r:embed="rId4"/>
          <a:stretch>
            <a:fillRect/>
          </a:stretch>
        </p:blipFill>
        <p:spPr>
          <a:xfrm>
            <a:off x="2133600" y="1667792"/>
            <a:ext cx="7924800" cy="1244600"/>
          </a:xfrm>
          <a:prstGeom prst="rect">
            <a:avLst/>
          </a:prstGeom>
        </p:spPr>
      </p:pic>
      <p:sp>
        <p:nvSpPr>
          <p:cNvPr id="2" name="テキスト ボックス 1">
            <a:extLst>
              <a:ext uri="{FF2B5EF4-FFF2-40B4-BE49-F238E27FC236}">
                <a16:creationId xmlns:a16="http://schemas.microsoft.com/office/drawing/2014/main" id="{A2EC128C-E4A1-BC90-F96D-F109E0F2029F}"/>
              </a:ext>
            </a:extLst>
          </p:cNvPr>
          <p:cNvSpPr txBox="1"/>
          <p:nvPr/>
        </p:nvSpPr>
        <p:spPr>
          <a:xfrm>
            <a:off x="3180080" y="1920760"/>
            <a:ext cx="6380480" cy="769441"/>
          </a:xfrm>
          <a:prstGeom prst="rect">
            <a:avLst/>
          </a:prstGeom>
          <a:solidFill>
            <a:schemeClr val="bg1"/>
          </a:solidFill>
        </p:spPr>
        <p:txBody>
          <a:bodyPr wrap="square" rtlCol="0">
            <a:spAutoFit/>
          </a:bodyPr>
          <a:lstStyle/>
          <a:p>
            <a:r>
              <a:rPr kumimoji="1" lang="ja-JP" altLang="en-US" sz="4400" b="1" dirty="0"/>
              <a:t>第１部　生物の特徴</a:t>
            </a:r>
          </a:p>
        </p:txBody>
      </p:sp>
      <p:sp>
        <p:nvSpPr>
          <p:cNvPr id="4" name="正方形/長方形 3">
            <a:extLst>
              <a:ext uri="{FF2B5EF4-FFF2-40B4-BE49-F238E27FC236}">
                <a16:creationId xmlns:a16="http://schemas.microsoft.com/office/drawing/2014/main" id="{BB7ACA7F-0CF2-B247-32BF-27550DBB2935}"/>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25185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81048E44-E5CD-4E4F-B74D-B9ED14170A3B}"/>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78D1707B-4781-624D-BBF2-D3E9D67501E7}"/>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2/13</a:t>
            </a:r>
            <a:endParaRPr lang="ja-JP" altLang="en-US" dirty="0"/>
          </a:p>
        </p:txBody>
      </p:sp>
      <p:sp>
        <p:nvSpPr>
          <p:cNvPr id="3" name="正方形/長方形 2">
            <a:extLst>
              <a:ext uri="{FF2B5EF4-FFF2-40B4-BE49-F238E27FC236}">
                <a16:creationId xmlns:a16="http://schemas.microsoft.com/office/drawing/2014/main" id="{8FEEFCB2-3B3A-111A-6B8E-67CCAD077587}"/>
              </a:ext>
            </a:extLst>
          </p:cNvPr>
          <p:cNvSpPr/>
          <p:nvPr/>
        </p:nvSpPr>
        <p:spPr>
          <a:xfrm>
            <a:off x="540000" y="1260000"/>
            <a:ext cx="11160000" cy="5040000"/>
          </a:xfrm>
          <a:prstGeom prst="rect">
            <a:avLst/>
          </a:prstGeom>
        </p:spPr>
        <p:txBody>
          <a:bodyPr wrap="square" lIns="0" tIns="0" rIns="0" bIns="0">
            <a:noAutofit/>
          </a:bodyPr>
          <a:lstStyle/>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種</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rPr>
              <a:t>生物を分類する基本単位。共通の特徴をもった個体の集まりのことで、交配して</a:t>
            </a:r>
            <a:br>
              <a:rPr lang="en-US" altLang="ja-JP" sz="3600" dirty="0">
                <a:latin typeface="メイリオ" panose="020B0604030504040204" pitchFamily="50" charset="-128"/>
                <a:ea typeface="メイリオ" panose="020B0604030504040204" pitchFamily="50" charset="-128"/>
              </a:rPr>
            </a:b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生殖能力</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のある子孫を残すことができる。</a:t>
            </a:r>
          </a:p>
          <a:p>
            <a:pPr marL="468000" indent="-468000"/>
            <a:r>
              <a:rPr lang="ja-JP" altLang="en-US" sz="3600" dirty="0">
                <a:latin typeface="メイリオ" panose="020B0604030504040204" pitchFamily="50" charset="-128"/>
                <a:ea typeface="メイリオ" panose="020B0604030504040204" pitchFamily="50" charset="-128"/>
              </a:rPr>
              <a:t>・名前がつけられて，他のものと区別されている生物の種の数は，約</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a:t>
            </a:r>
            <a:r>
              <a:rPr lang="ja-JP" altLang="en-US" sz="3600" dirty="0">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190</a:t>
            </a:r>
            <a:r>
              <a:rPr lang="ja-JP" altLang="en-US" sz="3600" dirty="0">
                <a:solidFill>
                  <a:schemeClr val="bg1"/>
                </a:solidFill>
                <a:latin typeface="メイリオ" panose="020B0604030504040204" pitchFamily="50" charset="-128"/>
                <a:ea typeface="メイリオ" panose="020B0604030504040204" pitchFamily="50" charset="-128"/>
              </a:rPr>
              <a:t>万</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a:t>
            </a:r>
          </a:p>
          <a:p>
            <a:pPr marL="468000" indent="-468000"/>
            <a:r>
              <a:rPr lang="ja-JP" altLang="en-US" sz="3600" dirty="0">
                <a:latin typeface="メイリオ" panose="020B0604030504040204" pitchFamily="50" charset="-128"/>
                <a:ea typeface="メイリオ" panose="020B0604030504040204" pitchFamily="50" charset="-128"/>
              </a:rPr>
              <a:t>　実際に生存している種の数は</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4</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数千万</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a:t>
            </a:r>
          </a:p>
        </p:txBody>
      </p:sp>
      <p:sp>
        <p:nvSpPr>
          <p:cNvPr id="4" name="テキスト ボックス 3">
            <a:extLst>
              <a:ext uri="{FF2B5EF4-FFF2-40B4-BE49-F238E27FC236}">
                <a16:creationId xmlns:a16="http://schemas.microsoft.com/office/drawing/2014/main" id="{DA94C4B2-31EF-3BD9-332B-981D71A95A26}"/>
              </a:ext>
            </a:extLst>
          </p:cNvPr>
          <p:cNvSpPr txBox="1"/>
          <p:nvPr/>
        </p:nvSpPr>
        <p:spPr>
          <a:xfrm>
            <a:off x="1157314" y="1260000"/>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種</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7469BCC2-742E-4E43-B18D-89AFB3C960B2}"/>
              </a:ext>
            </a:extLst>
          </p:cNvPr>
          <p:cNvSpPr txBox="1"/>
          <p:nvPr/>
        </p:nvSpPr>
        <p:spPr>
          <a:xfrm>
            <a:off x="1854430" y="2348571"/>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生殖能力</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2FB0383-2611-F62D-85BD-1C2709EBB758}"/>
              </a:ext>
            </a:extLst>
          </p:cNvPr>
          <p:cNvSpPr txBox="1"/>
          <p:nvPr/>
        </p:nvSpPr>
        <p:spPr>
          <a:xfrm>
            <a:off x="4798800" y="3445200"/>
            <a:ext cx="2340000" cy="432000"/>
          </a:xfrm>
          <a:prstGeom prst="rect">
            <a:avLst/>
          </a:prstGeom>
          <a:noFill/>
        </p:spPr>
        <p:txBody>
          <a:bodyPr wrap="square" lIns="0" tIns="0" rIns="0" bIns="0" rtlCol="0">
            <a:noAutofit/>
          </a:bodyPr>
          <a:lstStyle/>
          <a:p>
            <a:pPr algn="ctr"/>
            <a:r>
              <a:rPr lang="en-US" altLang="ja-JP" sz="3600" dirty="0">
                <a:solidFill>
                  <a:srgbClr val="FF0000"/>
                </a:solidFill>
                <a:latin typeface="メイリオ" panose="020B0604030504040204" pitchFamily="50" charset="-128"/>
                <a:ea typeface="メイリオ" panose="020B0604030504040204" pitchFamily="50" charset="-128"/>
              </a:rPr>
              <a:t>190</a:t>
            </a:r>
            <a:r>
              <a:rPr lang="ja-JP" altLang="en-US" sz="3600" dirty="0">
                <a:solidFill>
                  <a:srgbClr val="FF0000"/>
                </a:solidFill>
                <a:latin typeface="メイリオ" panose="020B0604030504040204" pitchFamily="50" charset="-128"/>
                <a:ea typeface="メイリオ" panose="020B0604030504040204" pitchFamily="50" charset="-128"/>
              </a:rPr>
              <a:t>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E40BEDD5-5481-DF7A-842D-3F88B68E8E74}"/>
              </a:ext>
            </a:extLst>
          </p:cNvPr>
          <p:cNvSpPr txBox="1"/>
          <p:nvPr/>
        </p:nvSpPr>
        <p:spPr>
          <a:xfrm>
            <a:off x="7560000" y="4000371"/>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数千万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5531C21F-295C-B576-76C3-671EBE616268}"/>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pic>
        <p:nvPicPr>
          <p:cNvPr id="8" name="図 7">
            <a:extLst>
              <a:ext uri="{FF2B5EF4-FFF2-40B4-BE49-F238E27FC236}">
                <a16:creationId xmlns:a16="http://schemas.microsoft.com/office/drawing/2014/main" id="{DFD1FFFE-97E9-DFEF-7440-A9844D7A86D9}"/>
              </a:ext>
            </a:extLst>
          </p:cNvPr>
          <p:cNvPicPr>
            <a:picLocks noChangeAspect="1"/>
          </p:cNvPicPr>
          <p:nvPr/>
        </p:nvPicPr>
        <p:blipFill>
          <a:blip r:embed="rId3"/>
          <a:stretch>
            <a:fillRect/>
          </a:stretch>
        </p:blipFill>
        <p:spPr>
          <a:xfrm>
            <a:off x="327613" y="459963"/>
            <a:ext cx="1395003" cy="573501"/>
          </a:xfrm>
          <a:prstGeom prst="rect">
            <a:avLst/>
          </a:prstGeom>
        </p:spPr>
      </p:pic>
      <p:sp>
        <p:nvSpPr>
          <p:cNvPr id="2" name="テキスト ボックス 1">
            <a:extLst>
              <a:ext uri="{FF2B5EF4-FFF2-40B4-BE49-F238E27FC236}">
                <a16:creationId xmlns:a16="http://schemas.microsoft.com/office/drawing/2014/main" id="{760B1702-3592-1E88-5E3F-90DDF2BC3F77}"/>
              </a:ext>
            </a:extLst>
          </p:cNvPr>
          <p:cNvSpPr txBox="1"/>
          <p:nvPr/>
        </p:nvSpPr>
        <p:spPr>
          <a:xfrm>
            <a:off x="1453741" y="552612"/>
            <a:ext cx="7200000" cy="540000"/>
          </a:xfrm>
          <a:prstGeom prst="rect">
            <a:avLst/>
          </a:prstGeom>
          <a:noFill/>
        </p:spPr>
        <p:txBody>
          <a:bodyPr wrap="square" lIns="0" tIns="0" rIns="0" bIns="0" rtlCol="0">
            <a:noAutofit/>
          </a:bodyPr>
          <a:lstStyle/>
          <a:p>
            <a:r>
              <a:rPr lang="ja-JP" altLang="en-US" sz="3600" b="1" dirty="0">
                <a:latin typeface="Meiryo" panose="020B0604030504040204" pitchFamily="34" charset="-128"/>
                <a:ea typeface="Meiryo" panose="020B0604030504040204" pitchFamily="34" charset="-128"/>
              </a:rPr>
              <a:t> 生物の共通性と多様性</a:t>
            </a:r>
            <a:endParaRPr lang="en-US" altLang="ja-JP" sz="36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831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A9EA0-A364-CF28-4060-5EC971D29241}"/>
            </a:ext>
          </a:extLst>
        </p:cNvPr>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23BFB060-77D2-AFD3-57F3-9FF38A820B1C}"/>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B82BB585-0529-11E6-82A9-D8D95CF0A1B1}"/>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3/13</a:t>
            </a:r>
            <a:endParaRPr lang="ja-JP" altLang="en-US" dirty="0"/>
          </a:p>
        </p:txBody>
      </p:sp>
      <p:sp>
        <p:nvSpPr>
          <p:cNvPr id="10" name="正方形/長方形 9">
            <a:extLst>
              <a:ext uri="{FF2B5EF4-FFF2-40B4-BE49-F238E27FC236}">
                <a16:creationId xmlns:a16="http://schemas.microsoft.com/office/drawing/2014/main" id="{4660561E-B2B5-C072-7094-FB2D47CB87CE}"/>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6" name="正方形/長方形 5">
            <a:extLst>
              <a:ext uri="{FF2B5EF4-FFF2-40B4-BE49-F238E27FC236}">
                <a16:creationId xmlns:a16="http://schemas.microsoft.com/office/drawing/2014/main" id="{91F05B1B-1BE6-BF21-B2E7-2F251F5935E9}"/>
              </a:ext>
            </a:extLst>
          </p:cNvPr>
          <p:cNvSpPr/>
          <p:nvPr/>
        </p:nvSpPr>
        <p:spPr>
          <a:xfrm>
            <a:off x="540000" y="1260000"/>
            <a:ext cx="11160000" cy="5760000"/>
          </a:xfrm>
          <a:prstGeom prst="rect">
            <a:avLst/>
          </a:prstGeom>
        </p:spPr>
        <p:txBody>
          <a:bodyPr wrap="square" lIns="0" tIns="0" rIns="0" bIns="0">
            <a:noAutofit/>
          </a:bodyPr>
          <a:lstStyle/>
          <a:p>
            <a:pPr marL="468000" indent="-468000"/>
            <a:r>
              <a:rPr lang="ja-JP" altLang="en-US" sz="3300" b="1" dirty="0">
                <a:solidFill>
                  <a:srgbClr val="00B050"/>
                </a:solidFill>
                <a:latin typeface="メイリオ" panose="020B0604030504040204" pitchFamily="50" charset="-128"/>
                <a:ea typeface="メイリオ" panose="020B0604030504040204" pitchFamily="50" charset="-128"/>
              </a:rPr>
              <a:t>●生物の共通性</a:t>
            </a:r>
            <a:endParaRPr lang="en-US" altLang="ja-JP" sz="3300" b="1" dirty="0">
              <a:solidFill>
                <a:srgbClr val="00B050"/>
              </a:solidFill>
              <a:latin typeface="メイリオ" panose="020B0604030504040204" pitchFamily="50" charset="-128"/>
              <a:ea typeface="メイリオ" panose="020B0604030504040204" pitchFamily="50" charset="-128"/>
            </a:endParaRPr>
          </a:p>
          <a:p>
            <a:pPr marL="468000" indent="-468000"/>
            <a:r>
              <a:rPr lang="ja-JP" altLang="en-US" sz="3300" dirty="0">
                <a:latin typeface="メイリオ" panose="020B0604030504040204" pitchFamily="50" charset="-128"/>
                <a:ea typeface="メイリオ" panose="020B0604030504040204" pitchFamily="50" charset="-128"/>
              </a:rPr>
              <a:t>・体が</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5</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細胞</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からできている。</a:t>
            </a:r>
          </a:p>
          <a:p>
            <a:pPr marL="468000" indent="-468000"/>
            <a:r>
              <a:rPr lang="ja-JP" altLang="en-US" sz="3300" dirty="0">
                <a:latin typeface="メイリオ" panose="020B0604030504040204" pitchFamily="50" charset="-128"/>
                <a:ea typeface="メイリオ" panose="020B0604030504040204" pitchFamily="50" charset="-128"/>
              </a:rPr>
              <a:t>　細胞は</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6</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細胞膜</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によって外界から隔てられている。</a:t>
            </a:r>
          </a:p>
          <a:p>
            <a:pPr marL="468000" indent="-468000"/>
            <a:r>
              <a:rPr lang="ja-JP" altLang="en-US" sz="3300" dirty="0">
                <a:latin typeface="メイリオ" panose="020B0604030504040204" pitchFamily="50" charset="-128"/>
                <a:ea typeface="メイリオ" panose="020B0604030504040204" pitchFamily="50" charset="-128"/>
              </a:rPr>
              <a:t>・遺伝物質として</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7</a:t>
            </a:r>
            <a:r>
              <a:rPr lang="ja-JP" altLang="en-US" sz="3300" dirty="0">
                <a:latin typeface="メイリオ" panose="020B0604030504040204" pitchFamily="50" charset="-128"/>
                <a:ea typeface="メイリオ" panose="020B0604030504040204" pitchFamily="50" charset="-128"/>
              </a:rPr>
              <a:t>　</a:t>
            </a:r>
            <a:r>
              <a:rPr lang="en" altLang="ja-JP" sz="3300" dirty="0">
                <a:solidFill>
                  <a:schemeClr val="bg1"/>
                </a:solidFill>
                <a:latin typeface="メイリオ" panose="020B0604030504040204" pitchFamily="50" charset="-128"/>
                <a:ea typeface="メイリオ" panose="020B0604030504040204" pitchFamily="50" charset="-128"/>
              </a:rPr>
              <a:t>DNA</a:t>
            </a:r>
            <a:r>
              <a:rPr lang="ja-JP" altLang="en" sz="3300" dirty="0">
                <a:latin typeface="メイリオ" panose="020B0604030504040204" pitchFamily="50" charset="-128"/>
                <a:ea typeface="メイリオ" panose="020B0604030504040204" pitchFamily="50" charset="-128"/>
              </a:rPr>
              <a:t>　</a:t>
            </a:r>
            <a:r>
              <a:rPr lang="en"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が親から子へ受け継がれる。</a:t>
            </a:r>
          </a:p>
          <a:p>
            <a:pPr marL="468000" indent="-468000"/>
            <a:r>
              <a:rPr lang="ja-JP" altLang="en-US" sz="3300" dirty="0">
                <a:latin typeface="メイリオ" panose="020B0604030504040204" pitchFamily="50" charset="-128"/>
                <a:ea typeface="メイリオ" panose="020B0604030504040204" pitchFamily="50" charset="-128"/>
              </a:rPr>
              <a:t>・生命活動のために</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8</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エネルギー</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を利用する。</a:t>
            </a:r>
          </a:p>
          <a:p>
            <a:pPr marL="468000" indent="-468000"/>
            <a:r>
              <a:rPr lang="ja-JP" altLang="en-US" sz="3300" dirty="0">
                <a:latin typeface="メイリオ" panose="020B0604030504040204" pitchFamily="50" charset="-128"/>
                <a:ea typeface="メイリオ" panose="020B0604030504040204" pitchFamily="50" charset="-128"/>
              </a:rPr>
              <a:t>・体内の状態を</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9</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一定</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に保つ。</a:t>
            </a:r>
          </a:p>
          <a:p>
            <a:pPr marL="468000" indent="-468000"/>
            <a:r>
              <a:rPr lang="ja-JP" altLang="en-US" sz="3300" dirty="0">
                <a:latin typeface="メイリオ" panose="020B0604030504040204" pitchFamily="50" charset="-128"/>
                <a:ea typeface="メイリオ" panose="020B0604030504040204" pitchFamily="50" charset="-128"/>
              </a:rPr>
              <a:t>・外界からの</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10</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刺激</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を受けとり，</a:t>
            </a:r>
            <a:br>
              <a:rPr lang="en-US" altLang="ja-JP" sz="3300" dirty="0">
                <a:latin typeface="メイリオ" panose="020B0604030504040204" pitchFamily="50" charset="-128"/>
                <a:ea typeface="メイリオ" panose="020B0604030504040204" pitchFamily="50" charset="-128"/>
              </a:rPr>
            </a:b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11</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反応</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する。</a:t>
            </a:r>
          </a:p>
          <a:p>
            <a:pPr marL="468000" indent="-468000"/>
            <a:r>
              <a:rPr lang="ja-JP" altLang="en-US" sz="3300" dirty="0">
                <a:latin typeface="メイリオ" panose="020B0604030504040204" pitchFamily="50" charset="-128"/>
                <a:ea typeface="メイリオ" panose="020B0604030504040204" pitchFamily="50" charset="-128"/>
              </a:rPr>
              <a:t>・</a:t>
            </a:r>
            <a:r>
              <a:rPr lang="en-US" altLang="ja-JP" sz="3300" dirty="0">
                <a:latin typeface="メイリオ" panose="020B0604030504040204" pitchFamily="50" charset="-128"/>
                <a:ea typeface="メイリオ" panose="020B0604030504040204" pitchFamily="50" charset="-128"/>
              </a:rPr>
              <a:t>【</a:t>
            </a:r>
            <a:r>
              <a:rPr lang="en-US" altLang="ja-JP" sz="3300" baseline="30000" dirty="0">
                <a:latin typeface="メイリオ" panose="020B0604030504040204" pitchFamily="50" charset="-128"/>
                <a:ea typeface="メイリオ" panose="020B0604030504040204" pitchFamily="50" charset="-128"/>
              </a:rPr>
              <a:t>12</a:t>
            </a:r>
            <a:r>
              <a:rPr lang="ja-JP" altLang="en-US" sz="3300" dirty="0">
                <a:latin typeface="メイリオ" panose="020B0604030504040204" pitchFamily="50" charset="-128"/>
                <a:ea typeface="メイリオ" panose="020B0604030504040204" pitchFamily="50" charset="-128"/>
              </a:rPr>
              <a:t>　</a:t>
            </a:r>
            <a:r>
              <a:rPr lang="ja-JP" altLang="en-US" sz="3300" dirty="0">
                <a:solidFill>
                  <a:schemeClr val="bg1"/>
                </a:solidFill>
                <a:latin typeface="メイリオ" panose="020B0604030504040204" pitchFamily="50" charset="-128"/>
                <a:ea typeface="メイリオ" panose="020B0604030504040204" pitchFamily="50" charset="-128"/>
              </a:rPr>
              <a:t>進化</a:t>
            </a:r>
            <a:r>
              <a:rPr lang="ja-JP" altLang="en-US" sz="3300" dirty="0">
                <a:latin typeface="メイリオ" panose="020B0604030504040204" pitchFamily="50" charset="-128"/>
                <a:ea typeface="メイリオ" panose="020B0604030504040204" pitchFamily="50" charset="-128"/>
              </a:rPr>
              <a:t>　</a:t>
            </a:r>
            <a:r>
              <a:rPr lang="en-US" altLang="ja-JP" sz="3300" dirty="0">
                <a:latin typeface="メイリオ" panose="020B0604030504040204" pitchFamily="50" charset="-128"/>
                <a:ea typeface="メイリオ" panose="020B0604030504040204" pitchFamily="50" charset="-128"/>
              </a:rPr>
              <a:t>】</a:t>
            </a:r>
            <a:r>
              <a:rPr lang="ja-JP" altLang="en-US" sz="3300" dirty="0">
                <a:latin typeface="メイリオ" panose="020B0604030504040204" pitchFamily="50" charset="-128"/>
                <a:ea typeface="メイリオ" panose="020B0604030504040204" pitchFamily="50" charset="-128"/>
              </a:rPr>
              <a:t>する </a:t>
            </a:r>
            <a:r>
              <a:rPr lang="en-US" altLang="ja-JP" sz="3300" dirty="0">
                <a:latin typeface="メイリオ" panose="020B0604030504040204" pitchFamily="50" charset="-128"/>
                <a:ea typeface="メイリオ" panose="020B0604030504040204" pitchFamily="50" charset="-128"/>
              </a:rPr>
              <a:t>… </a:t>
            </a:r>
            <a:r>
              <a:rPr lang="ja-JP" altLang="en-US" sz="3300" dirty="0">
                <a:latin typeface="メイリオ" panose="020B0604030504040204" pitchFamily="50" charset="-128"/>
                <a:ea typeface="メイリオ" panose="020B0604030504040204" pitchFamily="50" charset="-128"/>
              </a:rPr>
              <a:t>生物が長い時間の中で世代を重ねる間に遺伝的な性質が変化していくこと。</a:t>
            </a:r>
          </a:p>
        </p:txBody>
      </p:sp>
      <p:sp>
        <p:nvSpPr>
          <p:cNvPr id="11" name="テキスト ボックス 10">
            <a:extLst>
              <a:ext uri="{FF2B5EF4-FFF2-40B4-BE49-F238E27FC236}">
                <a16:creationId xmlns:a16="http://schemas.microsoft.com/office/drawing/2014/main" id="{DF9E1128-2D65-E45E-82D5-5DE1F5F23B70}"/>
              </a:ext>
            </a:extLst>
          </p:cNvPr>
          <p:cNvSpPr txBox="1"/>
          <p:nvPr/>
        </p:nvSpPr>
        <p:spPr>
          <a:xfrm>
            <a:off x="2065139" y="1766018"/>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細胞</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BD6339C7-54B5-3E05-E118-DECE337F93A7}"/>
              </a:ext>
            </a:extLst>
          </p:cNvPr>
          <p:cNvSpPr txBox="1"/>
          <p:nvPr/>
        </p:nvSpPr>
        <p:spPr>
          <a:xfrm>
            <a:off x="540000" y="540000"/>
            <a:ext cx="7200000" cy="540000"/>
          </a:xfrm>
          <a:prstGeom prst="rect">
            <a:avLst/>
          </a:prstGeom>
          <a:noFill/>
        </p:spPr>
        <p:txBody>
          <a:bodyPr wrap="square" lIns="0" tIns="0" rIns="0" bIns="0" rtlCol="0">
            <a:noAutofit/>
          </a:bodyPr>
          <a:lstStyle/>
          <a:p>
            <a:r>
              <a:rPr lang="ja-JP" altLang="en-US" sz="3600" b="1" dirty="0">
                <a:latin typeface="Meiryo" panose="020B0604030504040204" pitchFamily="34" charset="-128"/>
                <a:ea typeface="Meiryo" panose="020B0604030504040204" pitchFamily="34" charset="-128"/>
              </a:rPr>
              <a:t>Ａ</a:t>
            </a:r>
            <a:r>
              <a:rPr lang="en" altLang="ja-JP" sz="3600" b="1" dirty="0">
                <a:latin typeface="Meiryo" panose="020B0604030504040204" pitchFamily="34" charset="-128"/>
                <a:ea typeface="Meiryo" panose="020B0604030504040204" pitchFamily="34" charset="-128"/>
              </a:rPr>
              <a:t> </a:t>
            </a:r>
            <a:r>
              <a:rPr lang="ja-JP" altLang="en-US" sz="3600" b="1" dirty="0">
                <a:latin typeface="Meiryo" panose="020B0604030504040204" pitchFamily="34" charset="-128"/>
                <a:ea typeface="Meiryo" panose="020B0604030504040204" pitchFamily="34" charset="-128"/>
              </a:rPr>
              <a:t>生物がもつ特徴</a:t>
            </a:r>
            <a:endParaRPr lang="en-US" altLang="ja-JP" sz="3600" b="1" dirty="0">
              <a:latin typeface="Meiryo" panose="020B0604030504040204" pitchFamily="34" charset="-128"/>
              <a:ea typeface="Meiryo" panose="020B0604030504040204" pitchFamily="34" charset="-128"/>
            </a:endParaRPr>
          </a:p>
        </p:txBody>
      </p:sp>
      <p:sp>
        <p:nvSpPr>
          <p:cNvPr id="13" name="テキスト ボックス 12">
            <a:extLst>
              <a:ext uri="{FF2B5EF4-FFF2-40B4-BE49-F238E27FC236}">
                <a16:creationId xmlns:a16="http://schemas.microsoft.com/office/drawing/2014/main" id="{589DF8DA-D90C-6975-026B-24F61BCFCC98}"/>
              </a:ext>
            </a:extLst>
          </p:cNvPr>
          <p:cNvSpPr txBox="1"/>
          <p:nvPr/>
        </p:nvSpPr>
        <p:spPr>
          <a:xfrm>
            <a:off x="2688137" y="2272036"/>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細胞膜</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FBFA3B7-141B-1490-7D8A-7EE644F47BAE}"/>
              </a:ext>
            </a:extLst>
          </p:cNvPr>
          <p:cNvSpPr txBox="1"/>
          <p:nvPr/>
        </p:nvSpPr>
        <p:spPr>
          <a:xfrm>
            <a:off x="4195390" y="2778054"/>
            <a:ext cx="2340000" cy="432000"/>
          </a:xfrm>
          <a:prstGeom prst="rect">
            <a:avLst/>
          </a:prstGeom>
          <a:noFill/>
        </p:spPr>
        <p:txBody>
          <a:bodyPr wrap="square" lIns="0" tIns="0" rIns="0" bIns="0" rtlCol="0">
            <a:noAutofit/>
          </a:bodyPr>
          <a:lstStyle/>
          <a:p>
            <a:pPr algn="ctr"/>
            <a:r>
              <a:rPr lang="en" altLang="ja-JP" sz="3300" dirty="0">
                <a:solidFill>
                  <a:srgbClr val="FF0000"/>
                </a:solidFill>
                <a:latin typeface="メイリオ" panose="020B0604030504040204" pitchFamily="50" charset="-128"/>
                <a:ea typeface="メイリオ" panose="020B0604030504040204" pitchFamily="50" charset="-128"/>
              </a:rPr>
              <a:t>DNA</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1EC95D92-C02B-559C-E025-76D3D4C751A6}"/>
              </a:ext>
            </a:extLst>
          </p:cNvPr>
          <p:cNvSpPr txBox="1"/>
          <p:nvPr/>
        </p:nvSpPr>
        <p:spPr>
          <a:xfrm>
            <a:off x="5200225" y="3284072"/>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エネルギー</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D3B6E4C-83F4-371C-F323-0B2112B2B1B9}"/>
              </a:ext>
            </a:extLst>
          </p:cNvPr>
          <p:cNvSpPr txBox="1"/>
          <p:nvPr/>
        </p:nvSpPr>
        <p:spPr>
          <a:xfrm>
            <a:off x="3735904" y="3790090"/>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一定</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3C4F5565-E597-E019-A2D1-EB7D81A8C141}"/>
              </a:ext>
            </a:extLst>
          </p:cNvPr>
          <p:cNvSpPr txBox="1"/>
          <p:nvPr/>
        </p:nvSpPr>
        <p:spPr>
          <a:xfrm>
            <a:off x="3484694" y="4286060"/>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刺激</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D50A89DD-CFFE-ED86-5409-A8710A198D8D}"/>
              </a:ext>
            </a:extLst>
          </p:cNvPr>
          <p:cNvSpPr txBox="1"/>
          <p:nvPr/>
        </p:nvSpPr>
        <p:spPr>
          <a:xfrm>
            <a:off x="1436096" y="4792246"/>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反応</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89591256-5C5B-CE45-BEC4-0BF836100A5A}"/>
              </a:ext>
            </a:extLst>
          </p:cNvPr>
          <p:cNvSpPr txBox="1"/>
          <p:nvPr/>
        </p:nvSpPr>
        <p:spPr>
          <a:xfrm>
            <a:off x="1395904" y="5284615"/>
            <a:ext cx="2340000" cy="432000"/>
          </a:xfrm>
          <a:prstGeom prst="rect">
            <a:avLst/>
          </a:prstGeom>
          <a:noFill/>
        </p:spPr>
        <p:txBody>
          <a:bodyPr wrap="square" lIns="0" tIns="0" rIns="0" bIns="0" rtlCol="0">
            <a:noAutofit/>
          </a:bodyPr>
          <a:lstStyle/>
          <a:p>
            <a:pPr algn="ctr"/>
            <a:r>
              <a:rPr lang="ja-JP" altLang="en-US" sz="3300">
                <a:solidFill>
                  <a:srgbClr val="FF0000"/>
                </a:solidFill>
                <a:latin typeface="メイリオ" panose="020B0604030504040204" pitchFamily="50" charset="-128"/>
                <a:ea typeface="メイリオ" panose="020B0604030504040204" pitchFamily="50" charset="-128"/>
              </a:rPr>
              <a:t>進化</a:t>
            </a:r>
            <a:endParaRPr kumimoji="1" lang="ja-JP" altLang="en-US" sz="33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993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BF33B-C6C3-E48B-F40D-56E2F57B2931}"/>
            </a:ext>
          </a:extLst>
        </p:cNvPr>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F3102388-2D9F-D3F3-D3F4-94109A5A1561}"/>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B18253A8-13CD-78AC-01AD-E84A6B6712D7}"/>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4/13</a:t>
            </a:r>
            <a:endParaRPr lang="ja-JP" altLang="en-US" dirty="0"/>
          </a:p>
        </p:txBody>
      </p:sp>
      <p:sp>
        <p:nvSpPr>
          <p:cNvPr id="10" name="正方形/長方形 9">
            <a:extLst>
              <a:ext uri="{FF2B5EF4-FFF2-40B4-BE49-F238E27FC236}">
                <a16:creationId xmlns:a16="http://schemas.microsoft.com/office/drawing/2014/main" id="{E33329EE-1418-85F4-DF07-F9924B86B6AB}"/>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2" name="正方形/長方形 1">
            <a:extLst>
              <a:ext uri="{FF2B5EF4-FFF2-40B4-BE49-F238E27FC236}">
                <a16:creationId xmlns:a16="http://schemas.microsoft.com/office/drawing/2014/main" id="{792B24AA-7626-9B28-0360-20B9ECAB07FF}"/>
              </a:ext>
            </a:extLst>
          </p:cNvPr>
          <p:cNvSpPr/>
          <p:nvPr/>
        </p:nvSpPr>
        <p:spPr>
          <a:xfrm>
            <a:off x="540000" y="540000"/>
            <a:ext cx="11160000" cy="5760000"/>
          </a:xfrm>
          <a:prstGeom prst="rect">
            <a:avLst/>
          </a:prstGeom>
        </p:spPr>
        <p:txBody>
          <a:bodyPr wrap="square" lIns="0" tIns="0" rIns="0" bIns="0">
            <a:noAutofit/>
          </a:bodyPr>
          <a:lstStyle/>
          <a:p>
            <a:pPr marL="468000" indent="-468000"/>
            <a:r>
              <a:rPr lang="ja-JP" altLang="en-US" sz="3500" b="1" dirty="0">
                <a:solidFill>
                  <a:srgbClr val="00B050"/>
                </a:solidFill>
                <a:latin typeface="メイリオ" panose="020B0604030504040204" pitchFamily="50" charset="-128"/>
                <a:ea typeface="メイリオ" panose="020B0604030504040204" pitchFamily="50" charset="-128"/>
              </a:rPr>
              <a:t>●系統樹</a:t>
            </a:r>
            <a:endParaRPr lang="en-US" altLang="ja-JP" sz="3500" b="1" dirty="0">
              <a:solidFill>
                <a:srgbClr val="00B050"/>
              </a:solidFill>
              <a:latin typeface="メイリオ" panose="020B0604030504040204" pitchFamily="50" charset="-128"/>
              <a:ea typeface="メイリオ" panose="020B0604030504040204" pitchFamily="50" charset="-128"/>
            </a:endParaRPr>
          </a:p>
          <a:p>
            <a:pPr marL="468000" indent="-468000"/>
            <a:r>
              <a:rPr lang="ja-JP" altLang="en-US" sz="3500" dirty="0">
                <a:latin typeface="メイリオ" panose="020B0604030504040204" pitchFamily="50" charset="-128"/>
                <a:ea typeface="メイリオ" panose="020B0604030504040204" pitchFamily="50" charset="-128"/>
              </a:rPr>
              <a:t>・</a:t>
            </a:r>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13</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系統樹</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 進化のようすを，枝分かれした樹木のように示したもの</a:t>
            </a:r>
          </a:p>
          <a:p>
            <a:pPr marL="468000" indent="-468000"/>
            <a:r>
              <a:rPr lang="ja-JP" altLang="en-US" sz="3500" dirty="0">
                <a:latin typeface="メイリオ" panose="020B0604030504040204" pitchFamily="50" charset="-128"/>
                <a:ea typeface="メイリオ" panose="020B0604030504040204" pitchFamily="50" charset="-128"/>
              </a:rPr>
              <a:t>・</a:t>
            </a:r>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14</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系統</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 進化にもとづいた生物の類縁関係</a:t>
            </a:r>
          </a:p>
          <a:p>
            <a:pPr marL="468000" indent="-468000"/>
            <a:endParaRPr lang="en-US" altLang="ja-JP" sz="3500" dirty="0">
              <a:latin typeface="メイリオ" panose="020B0604030504040204" pitchFamily="50" charset="-128"/>
              <a:ea typeface="メイリオ" panose="020B0604030504040204" pitchFamily="50" charset="-128"/>
            </a:endParaRPr>
          </a:p>
          <a:p>
            <a:pPr marL="468000" indent="-468000"/>
            <a:r>
              <a:rPr lang="ja-JP" altLang="en-US" sz="3500" b="1" dirty="0">
                <a:solidFill>
                  <a:srgbClr val="00B050"/>
                </a:solidFill>
                <a:latin typeface="メイリオ" panose="020B0604030504040204" pitchFamily="50" charset="-128"/>
                <a:ea typeface="メイリオ" panose="020B0604030504040204" pitchFamily="50" charset="-128"/>
              </a:rPr>
              <a:t>●共通性の由来</a:t>
            </a:r>
          </a:p>
          <a:p>
            <a:pPr indent="-468000"/>
            <a:r>
              <a:rPr lang="ja-JP" altLang="en-US" sz="3500" dirty="0">
                <a:latin typeface="メイリオ" panose="020B0604030504040204" pitchFamily="50" charset="-128"/>
                <a:ea typeface="メイリオ" panose="020B0604030504040204" pitchFamily="50" charset="-128"/>
              </a:rPr>
              <a:t>　生物が共通の特徴をもつのは，すべての生物が</a:t>
            </a:r>
            <a:endParaRPr lang="en-US" altLang="ja-JP" sz="3500" dirty="0">
              <a:latin typeface="メイリオ" panose="020B0604030504040204" pitchFamily="50" charset="-128"/>
              <a:ea typeface="メイリオ" panose="020B0604030504040204" pitchFamily="50" charset="-128"/>
            </a:endParaRPr>
          </a:p>
          <a:p>
            <a:pPr indent="-468000"/>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15</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共通の祖先</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に由来しているからである。最初の生物は核をもたない</a:t>
            </a:r>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16</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原核</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生物の仲間とされ，そこから核をもつ</a:t>
            </a:r>
            <a:r>
              <a:rPr lang="en-US" altLang="ja-JP" sz="3500" dirty="0">
                <a:latin typeface="メイリオ" panose="020B0604030504040204" pitchFamily="50" charset="-128"/>
                <a:ea typeface="メイリオ" panose="020B0604030504040204" pitchFamily="50" charset="-128"/>
              </a:rPr>
              <a:t>【</a:t>
            </a:r>
            <a:r>
              <a:rPr lang="en-US" altLang="ja-JP" sz="3500" baseline="30000" dirty="0">
                <a:latin typeface="メイリオ" panose="020B0604030504040204" pitchFamily="50" charset="-128"/>
                <a:ea typeface="メイリオ" panose="020B0604030504040204" pitchFamily="50" charset="-128"/>
              </a:rPr>
              <a:t>17</a:t>
            </a:r>
            <a:r>
              <a:rPr lang="ja-JP" altLang="en-US" sz="3500" dirty="0">
                <a:latin typeface="メイリオ" panose="020B0604030504040204" pitchFamily="50" charset="-128"/>
                <a:ea typeface="メイリオ" panose="020B0604030504040204" pitchFamily="50" charset="-128"/>
              </a:rPr>
              <a:t>　</a:t>
            </a:r>
            <a:r>
              <a:rPr lang="ja-JP" altLang="en-US" sz="3500" dirty="0">
                <a:solidFill>
                  <a:schemeClr val="bg1"/>
                </a:solidFill>
                <a:latin typeface="メイリオ" panose="020B0604030504040204" pitchFamily="50" charset="-128"/>
                <a:ea typeface="メイリオ" panose="020B0604030504040204" pitchFamily="50" charset="-128"/>
              </a:rPr>
              <a:t>真核</a:t>
            </a:r>
            <a:r>
              <a:rPr lang="ja-JP" altLang="en-US" sz="3500" dirty="0">
                <a:latin typeface="メイリオ" panose="020B0604030504040204" pitchFamily="50" charset="-128"/>
                <a:ea typeface="メイリオ" panose="020B0604030504040204" pitchFamily="50" charset="-128"/>
              </a:rPr>
              <a:t>　</a:t>
            </a:r>
            <a:r>
              <a:rPr lang="en-US" altLang="ja-JP" sz="3500" dirty="0">
                <a:latin typeface="メイリオ" panose="020B0604030504040204" pitchFamily="50" charset="-128"/>
                <a:ea typeface="メイリオ" panose="020B0604030504040204" pitchFamily="50" charset="-128"/>
              </a:rPr>
              <a:t>】</a:t>
            </a:r>
            <a:r>
              <a:rPr lang="ja-JP" altLang="en-US" sz="3500" dirty="0">
                <a:latin typeface="メイリオ" panose="020B0604030504040204" pitchFamily="50" charset="-128"/>
                <a:ea typeface="メイリオ" panose="020B0604030504040204" pitchFamily="50" charset="-128"/>
              </a:rPr>
              <a:t>生物が進化した。</a:t>
            </a:r>
          </a:p>
        </p:txBody>
      </p:sp>
      <p:sp>
        <p:nvSpPr>
          <p:cNvPr id="3" name="テキスト ボックス 2">
            <a:extLst>
              <a:ext uri="{FF2B5EF4-FFF2-40B4-BE49-F238E27FC236}">
                <a16:creationId xmlns:a16="http://schemas.microsoft.com/office/drawing/2014/main" id="{BA3BAF57-7416-FD61-21DD-3615F1A3B2D8}"/>
              </a:ext>
            </a:extLst>
          </p:cNvPr>
          <p:cNvSpPr txBox="1"/>
          <p:nvPr/>
        </p:nvSpPr>
        <p:spPr>
          <a:xfrm>
            <a:off x="1738792" y="1071692"/>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系統樹</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37C56037-82EA-7F72-9CC7-63AFDBDE4168}"/>
              </a:ext>
            </a:extLst>
          </p:cNvPr>
          <p:cNvSpPr txBox="1"/>
          <p:nvPr/>
        </p:nvSpPr>
        <p:spPr>
          <a:xfrm>
            <a:off x="1517727" y="2136817"/>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系統</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6409098-0F66-F5AA-35C1-EC542D3072BB}"/>
              </a:ext>
            </a:extLst>
          </p:cNvPr>
          <p:cNvSpPr txBox="1"/>
          <p:nvPr/>
        </p:nvSpPr>
        <p:spPr>
          <a:xfrm>
            <a:off x="1738792" y="4271599"/>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共通の祖先</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C80825D-3392-465E-DAC3-EA83D2A40921}"/>
              </a:ext>
            </a:extLst>
          </p:cNvPr>
          <p:cNvSpPr txBox="1"/>
          <p:nvPr/>
        </p:nvSpPr>
        <p:spPr>
          <a:xfrm>
            <a:off x="5516973" y="4795004"/>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原核</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9980EDB-2DE1-981A-303B-7F4A1CAFE2D7}"/>
              </a:ext>
            </a:extLst>
          </p:cNvPr>
          <p:cNvSpPr txBox="1"/>
          <p:nvPr/>
        </p:nvSpPr>
        <p:spPr>
          <a:xfrm>
            <a:off x="4622669" y="5331502"/>
            <a:ext cx="2340000" cy="432000"/>
          </a:xfrm>
          <a:prstGeom prst="rect">
            <a:avLst/>
          </a:prstGeom>
          <a:noFill/>
        </p:spPr>
        <p:txBody>
          <a:bodyPr wrap="square" lIns="0" tIns="0" rIns="0" bIns="0" rtlCol="0">
            <a:noAutofit/>
          </a:bodyPr>
          <a:lstStyle/>
          <a:p>
            <a:pPr algn="ctr"/>
            <a:r>
              <a:rPr lang="ja-JP" altLang="en-US" sz="3500">
                <a:solidFill>
                  <a:srgbClr val="FF0000"/>
                </a:solidFill>
                <a:latin typeface="メイリオ" panose="020B0604030504040204" pitchFamily="50" charset="-128"/>
                <a:ea typeface="メイリオ" panose="020B0604030504040204" pitchFamily="50" charset="-128"/>
              </a:rPr>
              <a:t>真核</a:t>
            </a:r>
            <a:endParaRPr kumimoji="1" lang="ja-JP" altLang="en-US" sz="35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4966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00A72-0F2A-A743-5EC8-8CC3F81792BD}"/>
            </a:ext>
          </a:extLst>
        </p:cNvPr>
        <p:cNvGrpSpPr/>
        <p:nvPr/>
      </p:nvGrpSpPr>
      <p:grpSpPr>
        <a:xfrm>
          <a:off x="0" y="0"/>
          <a:ext cx="0" cy="0"/>
          <a:chOff x="0" y="0"/>
          <a:chExt cx="0" cy="0"/>
        </a:xfrm>
      </p:grpSpPr>
      <p:sp>
        <p:nvSpPr>
          <p:cNvPr id="30" name="フッター プレースホルダー 2">
            <a:extLst>
              <a:ext uri="{FF2B5EF4-FFF2-40B4-BE49-F238E27FC236}">
                <a16:creationId xmlns:a16="http://schemas.microsoft.com/office/drawing/2014/main" id="{D094F73F-9A8D-C47C-13D5-2666E5013470}"/>
              </a:ext>
            </a:extLst>
          </p:cNvPr>
          <p:cNvSpPr>
            <a:spLocks noGrp="1"/>
          </p:cNvSpPr>
          <p:nvPr>
            <p:ph type="ftr" sz="quarter" idx="11"/>
          </p:nvPr>
        </p:nvSpPr>
        <p:spPr>
          <a:xfrm>
            <a:off x="4038600" y="6476418"/>
            <a:ext cx="4114800" cy="365125"/>
          </a:xfrm>
          <a:noFill/>
        </p:spPr>
        <p:txBody>
          <a:bodyPr/>
          <a:lstStyle/>
          <a:p>
            <a:r>
              <a:rPr kumimoji="1" lang="en-US" altLang="ja-JP" dirty="0">
                <a:solidFill>
                  <a:schemeClr val="tx1"/>
                </a:solidFill>
              </a:rPr>
              <a:t>© 2026  KEIRINKAN  ALL Rights Reserved.</a:t>
            </a:r>
            <a:endParaRPr kumimoji="1" lang="ja-JP" altLang="en-US" dirty="0">
              <a:solidFill>
                <a:schemeClr val="tx1"/>
              </a:solidFill>
            </a:endParaRPr>
          </a:p>
        </p:txBody>
      </p:sp>
      <p:sp>
        <p:nvSpPr>
          <p:cNvPr id="14" name="スライド番号プレースホルダー 6">
            <a:extLst>
              <a:ext uri="{FF2B5EF4-FFF2-40B4-BE49-F238E27FC236}">
                <a16:creationId xmlns:a16="http://schemas.microsoft.com/office/drawing/2014/main" id="{0B05DFCB-AEF1-17EC-98A9-141B66D77E80}"/>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5/13</a:t>
            </a:r>
            <a:endParaRPr lang="ja-JP" altLang="en-US" dirty="0"/>
          </a:p>
        </p:txBody>
      </p:sp>
      <p:sp>
        <p:nvSpPr>
          <p:cNvPr id="10" name="正方形/長方形 9">
            <a:extLst>
              <a:ext uri="{FF2B5EF4-FFF2-40B4-BE49-F238E27FC236}">
                <a16:creationId xmlns:a16="http://schemas.microsoft.com/office/drawing/2014/main" id="{70DFA457-4CCE-A4BC-DDAC-46B0022C653C}"/>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6" name="正方形/長方形 5">
            <a:extLst>
              <a:ext uri="{FF2B5EF4-FFF2-40B4-BE49-F238E27FC236}">
                <a16:creationId xmlns:a16="http://schemas.microsoft.com/office/drawing/2014/main" id="{97552D54-8EA1-735F-536E-54A7DCA168DB}"/>
              </a:ext>
            </a:extLst>
          </p:cNvPr>
          <p:cNvSpPr/>
          <p:nvPr/>
        </p:nvSpPr>
        <p:spPr>
          <a:xfrm>
            <a:off x="720000" y="899996"/>
            <a:ext cx="10800000" cy="4516955"/>
          </a:xfrm>
          <a:prstGeom prst="rect">
            <a:avLst/>
          </a:prstGeom>
          <a:solidFill>
            <a:schemeClr val="bg1"/>
          </a:solidFill>
          <a:ln w="38100" cmpd="dbl">
            <a:solidFill>
              <a:srgbClr val="0070C0"/>
            </a:solidFill>
          </a:ln>
        </p:spPr>
        <p:txBody>
          <a:bodyPr wrap="square" lIns="180000" tIns="648000" rIns="180000" bIns="180000">
            <a:noAutofit/>
          </a:bodyPr>
          <a:lstStyle/>
          <a:p>
            <a:endParaRPr lang="en-US" altLang="ja-JP" sz="3600" dirty="0">
              <a:latin typeface="メイリオ" panose="020B0604030504040204" pitchFamily="50" charset="-128"/>
              <a:ea typeface="メイリオ" panose="020B0604030504040204" pitchFamily="50" charset="-128"/>
            </a:endParaRPr>
          </a:p>
          <a:p>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1</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分子系統樹</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p>
          <a:p>
            <a:pPr marL="900000" indent="-468000"/>
            <a:r>
              <a:rPr lang="en-US" altLang="ja-JP" sz="3600" dirty="0">
                <a:latin typeface="メイリオ" panose="020B0604030504040204" pitchFamily="50" charset="-128"/>
                <a:ea typeface="メイリオ" panose="020B0604030504040204" pitchFamily="50" charset="-128"/>
              </a:rPr>
              <a:t>… </a:t>
            </a:r>
            <a:r>
              <a:rPr lang="en" altLang="ja-JP" sz="3600" dirty="0">
                <a:latin typeface="メイリオ" panose="020B0604030504040204" pitchFamily="50" charset="-128"/>
                <a:ea typeface="メイリオ" panose="020B0604030504040204" pitchFamily="50" charset="-128"/>
              </a:rPr>
              <a:t>DNA</a:t>
            </a:r>
            <a:r>
              <a:rPr lang="ja-JP" altLang="en-US" sz="3600" dirty="0">
                <a:latin typeface="メイリオ" panose="020B0604030504040204" pitchFamily="50" charset="-128"/>
                <a:ea typeface="メイリオ" panose="020B0604030504040204" pitchFamily="50" charset="-128"/>
              </a:rPr>
              <a:t>の</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2</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塩基配列</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やタンパク質の</a:t>
            </a:r>
            <a:br>
              <a:rPr lang="en-US" altLang="ja-JP" sz="3600" dirty="0">
                <a:latin typeface="メイリオ" panose="020B0604030504040204" pitchFamily="50" charset="-128"/>
                <a:ea typeface="メイリオ" panose="020B0604030504040204" pitchFamily="50" charset="-128"/>
              </a:rPr>
            </a:b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アミノ酸配列</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などの違いをもとに分類された系統樹</a:t>
            </a:r>
          </a:p>
          <a:p>
            <a:pPr marL="1368000" indent="-468000"/>
            <a:r>
              <a:rPr lang="ja-JP" altLang="en-US" sz="3600" b="1" dirty="0">
                <a:latin typeface="メイリオ" panose="020B0604030504040204" pitchFamily="50" charset="-128"/>
                <a:ea typeface="メイリオ" panose="020B0604030504040204" pitchFamily="50" charset="-128"/>
              </a:rPr>
              <a:t>→従来は</a:t>
            </a:r>
            <a:r>
              <a:rPr lang="en-US" altLang="ja-JP" sz="3600" b="1" dirty="0">
                <a:latin typeface="メイリオ" panose="020B0604030504040204" pitchFamily="50" charset="-128"/>
                <a:ea typeface="メイリオ" panose="020B0604030504040204" pitchFamily="50" charset="-128"/>
              </a:rPr>
              <a:t>【</a:t>
            </a:r>
            <a:r>
              <a:rPr lang="en-US" altLang="ja-JP" sz="3600" b="1" baseline="30000" dirty="0">
                <a:latin typeface="メイリオ" panose="020B0604030504040204" pitchFamily="50" charset="-128"/>
                <a:ea typeface="メイリオ" panose="020B0604030504040204" pitchFamily="50" charset="-128"/>
              </a:rPr>
              <a:t>4</a:t>
            </a:r>
            <a:r>
              <a:rPr lang="ja-JP" altLang="en-US" sz="3600" b="1" dirty="0">
                <a:latin typeface="メイリオ" panose="020B0604030504040204" pitchFamily="50" charset="-128"/>
                <a:ea typeface="メイリオ" panose="020B0604030504040204" pitchFamily="50" charset="-128"/>
              </a:rPr>
              <a:t>　</a:t>
            </a:r>
            <a:r>
              <a:rPr lang="ja-JP" altLang="en-US" sz="3600" b="1" dirty="0">
                <a:solidFill>
                  <a:schemeClr val="bg1"/>
                </a:solidFill>
                <a:latin typeface="メイリオ" panose="020B0604030504040204" pitchFamily="50" charset="-128"/>
                <a:ea typeface="メイリオ" panose="020B0604030504040204" pitchFamily="50" charset="-128"/>
              </a:rPr>
              <a:t>形態</a:t>
            </a:r>
            <a:r>
              <a:rPr lang="ja-JP" altLang="en-US" sz="3600" b="1" dirty="0">
                <a:latin typeface="メイリオ" panose="020B0604030504040204" pitchFamily="50" charset="-128"/>
                <a:ea typeface="メイリオ" panose="020B0604030504040204" pitchFamily="50" charset="-128"/>
              </a:rPr>
              <a:t>　</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をもとに分類されていた</a:t>
            </a:r>
          </a:p>
        </p:txBody>
      </p:sp>
      <p:sp>
        <p:nvSpPr>
          <p:cNvPr id="13" name="テキスト ボックス 12">
            <a:extLst>
              <a:ext uri="{FF2B5EF4-FFF2-40B4-BE49-F238E27FC236}">
                <a16:creationId xmlns:a16="http://schemas.microsoft.com/office/drawing/2014/main" id="{2D935ED0-5201-72C5-09D7-AF12794ACE5A}"/>
              </a:ext>
            </a:extLst>
          </p:cNvPr>
          <p:cNvSpPr txBox="1"/>
          <p:nvPr/>
        </p:nvSpPr>
        <p:spPr>
          <a:xfrm>
            <a:off x="2437200" y="2080172"/>
            <a:ext cx="2340000" cy="432000"/>
          </a:xfrm>
          <a:prstGeom prst="rect">
            <a:avLst/>
          </a:prstGeom>
          <a:noFill/>
        </p:spPr>
        <p:txBody>
          <a:bodyPr wrap="square" lIns="0" tIns="0" rIns="0" bIns="0" rtlCol="0">
            <a:noAutofit/>
          </a:bodyPr>
          <a:lstStyle/>
          <a:p>
            <a:pPr algn="ctr"/>
            <a:r>
              <a:rPr lang="ja-JP" altLang="en-US" sz="3600" dirty="0">
                <a:solidFill>
                  <a:srgbClr val="FF0000"/>
                </a:solidFill>
                <a:latin typeface="メイリオ" panose="020B0604030504040204" pitchFamily="50" charset="-128"/>
                <a:ea typeface="メイリオ" panose="020B0604030504040204" pitchFamily="50" charset="-128"/>
              </a:rPr>
              <a:t>分子系統樹</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D6A2EE7-765F-49D3-273F-978B7D53F61C}"/>
              </a:ext>
            </a:extLst>
          </p:cNvPr>
          <p:cNvSpPr txBox="1"/>
          <p:nvPr/>
        </p:nvSpPr>
        <p:spPr>
          <a:xfrm>
            <a:off x="4244230" y="2624371"/>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塩基配列</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BA211F5-F84E-01AC-84A9-59D70484F5DA}"/>
              </a:ext>
            </a:extLst>
          </p:cNvPr>
          <p:cNvSpPr txBox="1"/>
          <p:nvPr/>
        </p:nvSpPr>
        <p:spPr>
          <a:xfrm>
            <a:off x="2746888" y="3168570"/>
            <a:ext cx="306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アミノ酸配列</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05435AC4-B9D9-1B26-87C7-5F5C36E3E67F}"/>
              </a:ext>
            </a:extLst>
          </p:cNvPr>
          <p:cNvSpPr txBox="1"/>
          <p:nvPr/>
        </p:nvSpPr>
        <p:spPr>
          <a:xfrm>
            <a:off x="4038600" y="4267854"/>
            <a:ext cx="2340000" cy="432000"/>
          </a:xfrm>
          <a:prstGeom prst="rect">
            <a:avLst/>
          </a:prstGeom>
          <a:noFill/>
        </p:spPr>
        <p:txBody>
          <a:bodyPr wrap="square" lIns="0" tIns="0" rIns="0" bIns="0" rtlCol="0">
            <a:noAutofit/>
          </a:bodyPr>
          <a:lstStyle/>
          <a:p>
            <a:pPr algn="ctr"/>
            <a:r>
              <a:rPr lang="ja-JP" altLang="en-US" sz="3600" dirty="0">
                <a:solidFill>
                  <a:srgbClr val="FF0000"/>
                </a:solidFill>
                <a:latin typeface="メイリオ" panose="020B0604030504040204" pitchFamily="50" charset="-128"/>
                <a:ea typeface="メイリオ" panose="020B0604030504040204" pitchFamily="50" charset="-128"/>
              </a:rPr>
              <a:t>形態</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9B926639-12DB-42D8-62AD-194E8401DE8B}"/>
              </a:ext>
            </a:extLst>
          </p:cNvPr>
          <p:cNvPicPr>
            <a:picLocks noChangeAspect="1"/>
          </p:cNvPicPr>
          <p:nvPr/>
        </p:nvPicPr>
        <p:blipFill>
          <a:blip r:embed="rId3"/>
          <a:stretch>
            <a:fillRect/>
          </a:stretch>
        </p:blipFill>
        <p:spPr>
          <a:xfrm>
            <a:off x="757992" y="953575"/>
            <a:ext cx="1914792" cy="895475"/>
          </a:xfrm>
          <a:prstGeom prst="rect">
            <a:avLst/>
          </a:prstGeom>
        </p:spPr>
      </p:pic>
      <p:sp>
        <p:nvSpPr>
          <p:cNvPr id="20" name="テキスト ボックス 19">
            <a:extLst>
              <a:ext uri="{FF2B5EF4-FFF2-40B4-BE49-F238E27FC236}">
                <a16:creationId xmlns:a16="http://schemas.microsoft.com/office/drawing/2014/main" id="{77F13681-4E69-8B13-6997-03AF605E2F6C}"/>
              </a:ext>
            </a:extLst>
          </p:cNvPr>
          <p:cNvSpPr txBox="1"/>
          <p:nvPr/>
        </p:nvSpPr>
        <p:spPr>
          <a:xfrm>
            <a:off x="2522313" y="1302111"/>
            <a:ext cx="2340000" cy="432000"/>
          </a:xfrm>
          <a:prstGeom prst="rect">
            <a:avLst/>
          </a:prstGeom>
          <a:noFill/>
        </p:spPr>
        <p:txBody>
          <a:bodyPr wrap="square" lIns="0" tIns="0" rIns="0" bIns="0" rtlCol="0">
            <a:noAutofit/>
          </a:bodyPr>
          <a:lstStyle/>
          <a:p>
            <a:pPr algn="ctr"/>
            <a:r>
              <a:rPr lang="ja-JP" altLang="en-US" sz="3600" b="1" dirty="0">
                <a:solidFill>
                  <a:srgbClr val="0070C0"/>
                </a:solidFill>
                <a:latin typeface="メイリオ" panose="020B0604030504040204" pitchFamily="50" charset="-128"/>
                <a:ea typeface="メイリオ" panose="020B0604030504040204" pitchFamily="50" charset="-128"/>
              </a:rPr>
              <a:t>分類と系統</a:t>
            </a:r>
            <a:endParaRPr kumimoji="1" lang="ja-JP" altLang="en-US" sz="3600" b="1" dirty="0">
              <a:solidFill>
                <a:srgbClr val="0070C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03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ッター プレースホルダー 2">
            <a:extLst>
              <a:ext uri="{FF2B5EF4-FFF2-40B4-BE49-F238E27FC236}">
                <a16:creationId xmlns:a16="http://schemas.microsoft.com/office/drawing/2014/main" id="{581C8CE7-9A06-4D84-B33D-CBD414EF060F}"/>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22" name="スライド番号プレースホルダー 6">
            <a:extLst>
              <a:ext uri="{FF2B5EF4-FFF2-40B4-BE49-F238E27FC236}">
                <a16:creationId xmlns:a16="http://schemas.microsoft.com/office/drawing/2014/main" id="{0CA99CD4-694E-894E-9F63-DABB0AF02BCD}"/>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6/13</a:t>
            </a:r>
            <a:endParaRPr lang="ja-JP" altLang="en-US" dirty="0"/>
          </a:p>
        </p:txBody>
      </p:sp>
      <p:sp>
        <p:nvSpPr>
          <p:cNvPr id="9" name="正方形/長方形 8">
            <a:extLst>
              <a:ext uri="{FF2B5EF4-FFF2-40B4-BE49-F238E27FC236}">
                <a16:creationId xmlns:a16="http://schemas.microsoft.com/office/drawing/2014/main" id="{C1B57DC6-ED26-651A-C895-07F7A655E6A1}"/>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5" name="正方形/長方形 4">
            <a:extLst>
              <a:ext uri="{FF2B5EF4-FFF2-40B4-BE49-F238E27FC236}">
                <a16:creationId xmlns:a16="http://schemas.microsoft.com/office/drawing/2014/main" id="{6CA0D359-83C5-030D-96BD-0977DC3F755C}"/>
              </a:ext>
            </a:extLst>
          </p:cNvPr>
          <p:cNvSpPr/>
          <p:nvPr/>
        </p:nvSpPr>
        <p:spPr>
          <a:xfrm>
            <a:off x="540000" y="1259998"/>
            <a:ext cx="11376000" cy="5040000"/>
          </a:xfrm>
          <a:prstGeom prst="rect">
            <a:avLst/>
          </a:prstGeom>
        </p:spPr>
        <p:txBody>
          <a:bodyPr wrap="square" lIns="0" tIns="0" rIns="0" bIns="0">
            <a:noAutofit/>
          </a:bodyPr>
          <a:lstStyle/>
          <a:p>
            <a:pPr marL="468000" indent="-468000"/>
            <a:r>
              <a:rPr lang="ja-JP" altLang="en-US" sz="3100" b="1" dirty="0">
                <a:solidFill>
                  <a:srgbClr val="00B050"/>
                </a:solidFill>
                <a:latin typeface="メイリオ" panose="020B0604030504040204" pitchFamily="50" charset="-128"/>
                <a:ea typeface="メイリオ" panose="020B0604030504040204" pitchFamily="50" charset="-128"/>
              </a:rPr>
              <a:t>●細胞の発見</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18</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細胞説</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「細胞は生物体をつくる基本単位である」という説</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19</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フック</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コルクの切片を顕微鏡で観察し，</a:t>
            </a:r>
            <a:endParaRPr lang="en-US" altLang="ja-JP" sz="3100" dirty="0">
              <a:latin typeface="メイリオ" panose="020B0604030504040204" pitchFamily="50" charset="-128"/>
              <a:ea typeface="メイリオ" panose="020B0604030504040204" pitchFamily="50" charset="-128"/>
            </a:endParaRPr>
          </a:p>
          <a:p>
            <a:pPr marL="468000" indent="-468000"/>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20</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細胞</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を発見（</a:t>
            </a:r>
            <a:r>
              <a:rPr lang="en-US" altLang="ja-JP" sz="3100" dirty="0">
                <a:latin typeface="メイリオ" panose="020B0604030504040204" pitchFamily="50" charset="-128"/>
                <a:ea typeface="メイリオ" panose="020B0604030504040204" pitchFamily="50" charset="-128"/>
              </a:rPr>
              <a:t>1665</a:t>
            </a:r>
            <a:r>
              <a:rPr lang="ja-JP" altLang="en-US" sz="3100" dirty="0">
                <a:latin typeface="メイリオ" panose="020B0604030504040204" pitchFamily="50" charset="-128"/>
                <a:ea typeface="メイリオ" panose="020B0604030504040204" pitchFamily="50" charset="-128"/>
              </a:rPr>
              <a:t>年）。</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21</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シュライデン</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植物について細胞説を提唱</a:t>
            </a:r>
            <a:br>
              <a:rPr lang="en-US" altLang="ja-JP" sz="3100" dirty="0">
                <a:latin typeface="メイリオ" panose="020B0604030504040204" pitchFamily="50" charset="-128"/>
                <a:ea typeface="メイリオ" panose="020B0604030504040204" pitchFamily="50" charset="-128"/>
              </a:rPr>
            </a:br>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1838</a:t>
            </a:r>
            <a:r>
              <a:rPr lang="ja-JP" altLang="en-US" sz="3100" dirty="0">
                <a:latin typeface="メイリオ" panose="020B0604030504040204" pitchFamily="50" charset="-128"/>
                <a:ea typeface="メイリオ" panose="020B0604030504040204" pitchFamily="50" charset="-128"/>
              </a:rPr>
              <a:t>年）。</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22</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シュワン</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動物について細胞説を提唱（</a:t>
            </a:r>
            <a:r>
              <a:rPr lang="en-US" altLang="ja-JP" sz="3100" dirty="0">
                <a:latin typeface="メイリオ" panose="020B0604030504040204" pitchFamily="50" charset="-128"/>
                <a:ea typeface="メイリオ" panose="020B0604030504040204" pitchFamily="50" charset="-128"/>
              </a:rPr>
              <a:t>1839 </a:t>
            </a:r>
            <a:r>
              <a:rPr lang="ja-JP" altLang="en-US" sz="3100" dirty="0">
                <a:latin typeface="メイリオ" panose="020B0604030504040204" pitchFamily="50" charset="-128"/>
                <a:ea typeface="メイリオ" panose="020B0604030504040204" pitchFamily="50" charset="-128"/>
              </a:rPr>
              <a:t>年）。</a:t>
            </a:r>
          </a:p>
          <a:p>
            <a:pPr marL="468000" indent="-468000"/>
            <a:r>
              <a:rPr lang="ja-JP" altLang="en-US" sz="3100" dirty="0">
                <a:latin typeface="メイリオ" panose="020B0604030504040204" pitchFamily="50" charset="-128"/>
                <a:ea typeface="メイリオ" panose="020B0604030504040204" pitchFamily="50" charset="-128"/>
              </a:rPr>
              <a:t>・</a:t>
            </a:r>
            <a:r>
              <a:rPr lang="en-US" altLang="ja-JP" sz="3100" dirty="0">
                <a:latin typeface="メイリオ" panose="020B0604030504040204" pitchFamily="50" charset="-128"/>
                <a:ea typeface="メイリオ" panose="020B0604030504040204" pitchFamily="50" charset="-128"/>
              </a:rPr>
              <a:t>【</a:t>
            </a:r>
            <a:r>
              <a:rPr lang="en-US" altLang="ja-JP" sz="3100" baseline="30000" dirty="0">
                <a:latin typeface="メイリオ" panose="020B0604030504040204" pitchFamily="50" charset="-128"/>
                <a:ea typeface="メイリオ" panose="020B0604030504040204" pitchFamily="50" charset="-128"/>
              </a:rPr>
              <a:t>23</a:t>
            </a:r>
            <a:r>
              <a:rPr lang="ja-JP" altLang="en-US" sz="3100" dirty="0">
                <a:latin typeface="メイリオ" panose="020B0604030504040204" pitchFamily="50" charset="-128"/>
                <a:ea typeface="メイリオ" panose="020B0604030504040204" pitchFamily="50" charset="-128"/>
              </a:rPr>
              <a:t>　</a:t>
            </a:r>
            <a:r>
              <a:rPr lang="ja-JP" altLang="en-US" sz="3100" dirty="0">
                <a:solidFill>
                  <a:schemeClr val="bg1"/>
                </a:solidFill>
                <a:latin typeface="メイリオ" panose="020B0604030504040204" pitchFamily="50" charset="-128"/>
                <a:ea typeface="メイリオ" panose="020B0604030504040204" pitchFamily="50" charset="-128"/>
              </a:rPr>
              <a:t>フィルヒョー</a:t>
            </a:r>
            <a:r>
              <a:rPr lang="ja-JP" altLang="en-US" sz="3100" dirty="0">
                <a:latin typeface="メイリオ" panose="020B0604030504040204" pitchFamily="50" charset="-128"/>
                <a:ea typeface="メイリオ" panose="020B0604030504040204" pitchFamily="50" charset="-128"/>
              </a:rPr>
              <a:t>　</a:t>
            </a:r>
            <a:r>
              <a:rPr lang="en-US" altLang="ja-JP" sz="3100" dirty="0">
                <a:latin typeface="メイリオ" panose="020B0604030504040204" pitchFamily="50" charset="-128"/>
                <a:ea typeface="メイリオ" panose="020B0604030504040204" pitchFamily="50" charset="-128"/>
              </a:rPr>
              <a:t>】…</a:t>
            </a:r>
            <a:r>
              <a:rPr lang="ja-JP" altLang="en-US" sz="3100" dirty="0">
                <a:latin typeface="メイリオ" panose="020B0604030504040204" pitchFamily="50" charset="-128"/>
                <a:ea typeface="メイリオ" panose="020B0604030504040204" pitchFamily="50" charset="-128"/>
              </a:rPr>
              <a:t>「すべての細胞は細胞から生じる」と提唱（</a:t>
            </a:r>
            <a:r>
              <a:rPr lang="en-US" altLang="ja-JP" sz="3100" dirty="0">
                <a:latin typeface="メイリオ" panose="020B0604030504040204" pitchFamily="50" charset="-128"/>
                <a:ea typeface="メイリオ" panose="020B0604030504040204" pitchFamily="50" charset="-128"/>
              </a:rPr>
              <a:t>1855</a:t>
            </a:r>
            <a:r>
              <a:rPr lang="ja-JP" altLang="en-US" sz="3100" dirty="0">
                <a:latin typeface="メイリオ" panose="020B0604030504040204" pitchFamily="50" charset="-128"/>
                <a:ea typeface="メイリオ" panose="020B0604030504040204" pitchFamily="50" charset="-128"/>
              </a:rPr>
              <a:t>年）。</a:t>
            </a:r>
          </a:p>
        </p:txBody>
      </p:sp>
      <p:sp>
        <p:nvSpPr>
          <p:cNvPr id="10" name="テキスト ボックス 9">
            <a:extLst>
              <a:ext uri="{FF2B5EF4-FFF2-40B4-BE49-F238E27FC236}">
                <a16:creationId xmlns:a16="http://schemas.microsoft.com/office/drawing/2014/main" id="{A9C14D6B-4E3E-750D-CE0F-F1C00B10B83B}"/>
              </a:ext>
            </a:extLst>
          </p:cNvPr>
          <p:cNvSpPr txBox="1"/>
          <p:nvPr/>
        </p:nvSpPr>
        <p:spPr>
          <a:xfrm>
            <a:off x="1471723" y="1736540"/>
            <a:ext cx="234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細胞説</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458A832-F527-1D84-0CD3-F454DCD92AFD}"/>
              </a:ext>
            </a:extLst>
          </p:cNvPr>
          <p:cNvSpPr txBox="1"/>
          <p:nvPr/>
        </p:nvSpPr>
        <p:spPr>
          <a:xfrm>
            <a:off x="1471723" y="2675226"/>
            <a:ext cx="234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フック</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165B17F-C243-37F8-761A-BF03B796629B}"/>
              </a:ext>
            </a:extLst>
          </p:cNvPr>
          <p:cNvSpPr txBox="1"/>
          <p:nvPr/>
        </p:nvSpPr>
        <p:spPr>
          <a:xfrm>
            <a:off x="1279379" y="3151768"/>
            <a:ext cx="234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細胞</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8AAB794B-4BC1-B713-2FA6-7CCEFC6FD579}"/>
              </a:ext>
            </a:extLst>
          </p:cNvPr>
          <p:cNvSpPr txBox="1"/>
          <p:nvPr/>
        </p:nvSpPr>
        <p:spPr>
          <a:xfrm>
            <a:off x="540000" y="540000"/>
            <a:ext cx="7200000" cy="540000"/>
          </a:xfrm>
          <a:prstGeom prst="rect">
            <a:avLst/>
          </a:prstGeom>
          <a:noFill/>
        </p:spPr>
        <p:txBody>
          <a:bodyPr wrap="square" lIns="0" tIns="0" rIns="0" bIns="0" rtlCol="0">
            <a:noAutofit/>
          </a:bodyPr>
          <a:lstStyle/>
          <a:p>
            <a:r>
              <a:rPr lang="ja-JP" altLang="en-US" sz="3600" b="1">
                <a:latin typeface="Meiryo" panose="020B0604030504040204" pitchFamily="34" charset="-128"/>
                <a:ea typeface="Meiryo" panose="020B0604030504040204" pitchFamily="34" charset="-128"/>
              </a:rPr>
              <a:t>Ｂ</a:t>
            </a:r>
            <a:r>
              <a:rPr lang="en" altLang="ja-JP" sz="3600" b="1" dirty="0">
                <a:latin typeface="Meiryo" panose="020B0604030504040204" pitchFamily="34" charset="-128"/>
                <a:ea typeface="Meiryo" panose="020B0604030504040204" pitchFamily="34" charset="-128"/>
              </a:rPr>
              <a:t> </a:t>
            </a:r>
            <a:r>
              <a:rPr lang="ja-JP" altLang="en-US" sz="3600" b="1">
                <a:latin typeface="Meiryo" panose="020B0604030504040204" pitchFamily="34" charset="-128"/>
                <a:ea typeface="Meiryo" panose="020B0604030504040204" pitchFamily="34" charset="-128"/>
              </a:rPr>
              <a:t>細胞と生物</a:t>
            </a:r>
            <a:endParaRPr lang="en-US" altLang="ja-JP" sz="3600" b="1" dirty="0">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6CED9BC1-0EE1-21EA-CD81-ACDFA3418233}"/>
              </a:ext>
            </a:extLst>
          </p:cNvPr>
          <p:cNvSpPr txBox="1"/>
          <p:nvPr/>
        </p:nvSpPr>
        <p:spPr>
          <a:xfrm>
            <a:off x="1972716" y="3628310"/>
            <a:ext cx="252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シュライデン</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406C2577-7F0F-B22B-AC7D-7D5F5418BD69}"/>
              </a:ext>
            </a:extLst>
          </p:cNvPr>
          <p:cNvSpPr txBox="1"/>
          <p:nvPr/>
        </p:nvSpPr>
        <p:spPr>
          <a:xfrm>
            <a:off x="1670427" y="4566996"/>
            <a:ext cx="234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シュワン</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F73925AE-90B3-1E1F-380A-35222734F991}"/>
              </a:ext>
            </a:extLst>
          </p:cNvPr>
          <p:cNvSpPr txBox="1"/>
          <p:nvPr/>
        </p:nvSpPr>
        <p:spPr>
          <a:xfrm>
            <a:off x="1972716" y="5043538"/>
            <a:ext cx="2520000" cy="432000"/>
          </a:xfrm>
          <a:prstGeom prst="rect">
            <a:avLst/>
          </a:prstGeom>
          <a:noFill/>
        </p:spPr>
        <p:txBody>
          <a:bodyPr wrap="square" lIns="0" tIns="0" rIns="0" bIns="0" rtlCol="0">
            <a:noAutofit/>
          </a:bodyPr>
          <a:lstStyle/>
          <a:p>
            <a:pPr algn="ctr"/>
            <a:r>
              <a:rPr lang="ja-JP" altLang="en-US" sz="3100">
                <a:solidFill>
                  <a:srgbClr val="FF0000"/>
                </a:solidFill>
                <a:latin typeface="メイリオ" panose="020B0604030504040204" pitchFamily="50" charset="-128"/>
                <a:ea typeface="メイリオ" panose="020B0604030504040204" pitchFamily="50" charset="-128"/>
              </a:rPr>
              <a:t>フィルヒョー</a:t>
            </a:r>
            <a:endParaRPr kumimoji="1" lang="ja-JP" altLang="en-US" sz="31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1891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FB40ECD8-39DB-4DE2-B698-FBACEA3883B5}"/>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1" name="スライド番号プレースホルダー 6">
            <a:extLst>
              <a:ext uri="{FF2B5EF4-FFF2-40B4-BE49-F238E27FC236}">
                <a16:creationId xmlns:a16="http://schemas.microsoft.com/office/drawing/2014/main" id="{391DCC66-29C0-2649-8C5F-72D9FFC25416}"/>
              </a:ext>
            </a:extLst>
          </p:cNvPr>
          <p:cNvSpPr txBox="1">
            <a:spLocks/>
          </p:cNvSpPr>
          <p:nvPr/>
        </p:nvSpPr>
        <p:spPr>
          <a:xfrm>
            <a:off x="1109545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7/13</a:t>
            </a:r>
            <a:endParaRPr lang="ja-JP" altLang="en-US" dirty="0"/>
          </a:p>
        </p:txBody>
      </p:sp>
      <p:pic>
        <p:nvPicPr>
          <p:cNvPr id="3" name="図 2">
            <a:extLst>
              <a:ext uri="{FF2B5EF4-FFF2-40B4-BE49-F238E27FC236}">
                <a16:creationId xmlns:a16="http://schemas.microsoft.com/office/drawing/2014/main" id="{AEA12F5B-8959-FCDC-CDCE-8F5D92478537}"/>
              </a:ext>
            </a:extLst>
          </p:cNvPr>
          <p:cNvPicPr>
            <a:picLocks noChangeAspect="1"/>
          </p:cNvPicPr>
          <p:nvPr/>
        </p:nvPicPr>
        <p:blipFill rotWithShape="1">
          <a:blip r:embed="rId3"/>
          <a:srcRect t="9668" b="-701"/>
          <a:stretch/>
        </p:blipFill>
        <p:spPr>
          <a:xfrm>
            <a:off x="720000" y="1440000"/>
            <a:ext cx="10892790" cy="5119295"/>
          </a:xfrm>
          <a:prstGeom prst="rect">
            <a:avLst/>
          </a:prstGeom>
        </p:spPr>
      </p:pic>
      <p:grpSp>
        <p:nvGrpSpPr>
          <p:cNvPr id="5" name="グループ化 4">
            <a:extLst>
              <a:ext uri="{FF2B5EF4-FFF2-40B4-BE49-F238E27FC236}">
                <a16:creationId xmlns:a16="http://schemas.microsoft.com/office/drawing/2014/main" id="{B933D6CD-1831-A6C0-3139-503A3A9C98F1}"/>
              </a:ext>
            </a:extLst>
          </p:cNvPr>
          <p:cNvGrpSpPr/>
          <p:nvPr/>
        </p:nvGrpSpPr>
        <p:grpSpPr>
          <a:xfrm>
            <a:off x="539998" y="540000"/>
            <a:ext cx="6763627" cy="651686"/>
            <a:chOff x="359998" y="360000"/>
            <a:chExt cx="6763627" cy="651686"/>
          </a:xfrm>
          <a:solidFill>
            <a:schemeClr val="tx1">
              <a:lumMod val="50000"/>
              <a:lumOff val="50000"/>
            </a:schemeClr>
          </a:solidFill>
        </p:grpSpPr>
        <p:sp>
          <p:nvSpPr>
            <p:cNvPr id="6" name="角丸四角形 12">
              <a:extLst>
                <a:ext uri="{FF2B5EF4-FFF2-40B4-BE49-F238E27FC236}">
                  <a16:creationId xmlns:a16="http://schemas.microsoft.com/office/drawing/2014/main" id="{88636E34-0E24-75D1-E935-A86C94D59491}"/>
                </a:ext>
              </a:extLst>
            </p:cNvPr>
            <p:cNvSpPr/>
            <p:nvPr/>
          </p:nvSpPr>
          <p:spPr>
            <a:xfrm>
              <a:off x="359998" y="360000"/>
              <a:ext cx="6763627" cy="651686"/>
            </a:xfrm>
            <a:prstGeom prst="roundRect">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7" name="テキスト ボックス 6">
              <a:extLst>
                <a:ext uri="{FF2B5EF4-FFF2-40B4-BE49-F238E27FC236}">
                  <a16:creationId xmlns:a16="http://schemas.microsoft.com/office/drawing/2014/main" id="{BFD8782A-C78B-E403-278A-AAF0891F4CCB}"/>
                </a:ext>
              </a:extLst>
            </p:cNvPr>
            <p:cNvSpPr txBox="1"/>
            <p:nvPr/>
          </p:nvSpPr>
          <p:spPr>
            <a:xfrm>
              <a:off x="539995" y="504000"/>
              <a:ext cx="6421585" cy="346353"/>
            </a:xfrm>
            <a:prstGeom prst="rect">
              <a:avLst/>
            </a:prstGeom>
            <a:grpFill/>
          </p:spPr>
          <p:txBody>
            <a:bodyPr wrap="square" lIns="0" tIns="0" rIns="0" bIns="0" rtlCol="0" anchor="t" anchorCtr="0">
              <a:noAutofit/>
            </a:bodyPr>
            <a:lstStyle/>
            <a:p>
              <a:r>
                <a:rPr kumimoji="1" lang="ja-JP" altLang="en-US" sz="2800" dirty="0">
                  <a:solidFill>
                    <a:schemeClr val="bg1"/>
                  </a:solidFill>
                  <a:latin typeface="Meiryo" panose="020B0604030504040204" pitchFamily="34" charset="-128"/>
                  <a:ea typeface="Meiryo" panose="020B0604030504040204" pitchFamily="34" charset="-128"/>
                </a:rPr>
                <a:t>様々な細胞やウイルスなどの大きさと形</a:t>
              </a:r>
            </a:p>
          </p:txBody>
        </p:sp>
      </p:grpSp>
      <p:sp>
        <p:nvSpPr>
          <p:cNvPr id="8" name="正方形/長方形 7">
            <a:extLst>
              <a:ext uri="{FF2B5EF4-FFF2-40B4-BE49-F238E27FC236}">
                <a16:creationId xmlns:a16="http://schemas.microsoft.com/office/drawing/2014/main" id="{F60E9B12-0F3C-B213-537D-CCE409433C71}"/>
              </a:ext>
            </a:extLst>
          </p:cNvPr>
          <p:cNvSpPr/>
          <p:nvPr/>
        </p:nvSpPr>
        <p:spPr>
          <a:xfrm>
            <a:off x="1533525"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7</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68AEAE1A-9F80-63AA-18ED-4E3A201AF05F}"/>
              </a:ext>
            </a:extLst>
          </p:cNvPr>
          <p:cNvSpPr/>
          <p:nvPr/>
        </p:nvSpPr>
        <p:spPr>
          <a:xfrm>
            <a:off x="4679496"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8</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65245534-F59C-86CD-9943-5611A8F3236E}"/>
              </a:ext>
            </a:extLst>
          </p:cNvPr>
          <p:cNvSpPr/>
          <p:nvPr/>
        </p:nvSpPr>
        <p:spPr>
          <a:xfrm>
            <a:off x="7836354" y="2188800"/>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en-US" altLang="ja-JP" dirty="0">
                <a:solidFill>
                  <a:sysClr val="windowText" lastClr="000000"/>
                </a:solidFill>
                <a:latin typeface="Meiryo" panose="020B0604030504040204" pitchFamily="34" charset="-128"/>
                <a:ea typeface="Meiryo" panose="020B0604030504040204" pitchFamily="34" charset="-128"/>
              </a:rPr>
              <a:t>9</a:t>
            </a:r>
            <a:endParaRPr kumimoji="1" lang="ja-JP" altLang="en-US">
              <a:solidFill>
                <a:sysClr val="windowText" lastClr="000000"/>
              </a:solidFill>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63999D7C-96EB-1892-AE26-547F4C05A15F}"/>
              </a:ext>
            </a:extLst>
          </p:cNvPr>
          <p:cNvSpPr/>
          <p:nvPr/>
        </p:nvSpPr>
        <p:spPr>
          <a:xfrm>
            <a:off x="1535944" y="5215028"/>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10</a:t>
            </a:r>
            <a:endParaRPr kumimoji="1" lang="ja-JP" altLang="en-US">
              <a:solidFill>
                <a:sysClr val="windowText" lastClr="000000"/>
              </a:solidFill>
            </a:endParaRPr>
          </a:p>
        </p:txBody>
      </p:sp>
      <p:sp>
        <p:nvSpPr>
          <p:cNvPr id="15" name="正方形/長方形 14">
            <a:extLst>
              <a:ext uri="{FF2B5EF4-FFF2-40B4-BE49-F238E27FC236}">
                <a16:creationId xmlns:a16="http://schemas.microsoft.com/office/drawing/2014/main" id="{69694DF9-81C7-BA81-D66F-2AF84F58C04D}"/>
              </a:ext>
            </a:extLst>
          </p:cNvPr>
          <p:cNvSpPr/>
          <p:nvPr/>
        </p:nvSpPr>
        <p:spPr>
          <a:xfrm>
            <a:off x="5482622" y="3288257"/>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11</a:t>
            </a:r>
            <a:endParaRPr kumimoji="1" lang="ja-JP" altLang="en-US">
              <a:solidFill>
                <a:sysClr val="windowText" lastClr="000000"/>
              </a:solidFill>
            </a:endParaRPr>
          </a:p>
        </p:txBody>
      </p:sp>
      <p:sp>
        <p:nvSpPr>
          <p:cNvPr id="16" name="正方形/長方形 15">
            <a:extLst>
              <a:ext uri="{FF2B5EF4-FFF2-40B4-BE49-F238E27FC236}">
                <a16:creationId xmlns:a16="http://schemas.microsoft.com/office/drawing/2014/main" id="{7BE07AFF-08A2-2CC4-F503-315B54C907E0}"/>
              </a:ext>
            </a:extLst>
          </p:cNvPr>
          <p:cNvSpPr/>
          <p:nvPr/>
        </p:nvSpPr>
        <p:spPr>
          <a:xfrm>
            <a:off x="4600879" y="3854314"/>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12</a:t>
            </a:r>
            <a:endParaRPr kumimoji="1" lang="ja-JP" altLang="en-US">
              <a:solidFill>
                <a:sysClr val="windowText" lastClr="000000"/>
              </a:solidFill>
            </a:endParaRPr>
          </a:p>
        </p:txBody>
      </p:sp>
      <p:sp>
        <p:nvSpPr>
          <p:cNvPr id="19" name="正方形/長方形 18">
            <a:extLst>
              <a:ext uri="{FF2B5EF4-FFF2-40B4-BE49-F238E27FC236}">
                <a16:creationId xmlns:a16="http://schemas.microsoft.com/office/drawing/2014/main" id="{AE23E175-E1A6-8603-DFFE-2AC71E5191AF}"/>
              </a:ext>
            </a:extLst>
          </p:cNvPr>
          <p:cNvSpPr/>
          <p:nvPr/>
        </p:nvSpPr>
        <p:spPr>
          <a:xfrm>
            <a:off x="4677079" y="5029971"/>
            <a:ext cx="468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13</a:t>
            </a:r>
            <a:endParaRPr kumimoji="1" lang="ja-JP" altLang="en-US">
              <a:solidFill>
                <a:sysClr val="windowText" lastClr="000000"/>
              </a:solidFill>
            </a:endParaRPr>
          </a:p>
        </p:txBody>
      </p:sp>
      <p:sp>
        <p:nvSpPr>
          <p:cNvPr id="20" name="正方形/長方形 19">
            <a:extLst>
              <a:ext uri="{FF2B5EF4-FFF2-40B4-BE49-F238E27FC236}">
                <a16:creationId xmlns:a16="http://schemas.microsoft.com/office/drawing/2014/main" id="{3FD70959-9720-D5CE-DDEB-30A56CEEBE56}"/>
              </a:ext>
            </a:extLst>
          </p:cNvPr>
          <p:cNvSpPr/>
          <p:nvPr/>
        </p:nvSpPr>
        <p:spPr>
          <a:xfrm>
            <a:off x="6943726" y="5378314"/>
            <a:ext cx="792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14</a:t>
            </a:r>
            <a:endParaRPr kumimoji="1" lang="ja-JP" altLang="en-US">
              <a:solidFill>
                <a:sysClr val="windowText" lastClr="000000"/>
              </a:solidFill>
            </a:endParaRPr>
          </a:p>
        </p:txBody>
      </p:sp>
      <p:sp>
        <p:nvSpPr>
          <p:cNvPr id="21" name="正方形/長方形 20">
            <a:extLst>
              <a:ext uri="{FF2B5EF4-FFF2-40B4-BE49-F238E27FC236}">
                <a16:creationId xmlns:a16="http://schemas.microsoft.com/office/drawing/2014/main" id="{9E833AC6-6423-E56B-A76A-58421A2C85A0}"/>
              </a:ext>
            </a:extLst>
          </p:cNvPr>
          <p:cNvSpPr/>
          <p:nvPr/>
        </p:nvSpPr>
        <p:spPr>
          <a:xfrm>
            <a:off x="8043182" y="6194742"/>
            <a:ext cx="720000" cy="288000"/>
          </a:xfrm>
          <a:prstGeom prst="rect">
            <a:avLst/>
          </a:prstGeom>
          <a:solidFill>
            <a:schemeClr val="accent5">
              <a:lumMod val="40000"/>
              <a:lumOff val="6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ja-JP" dirty="0">
                <a:solidFill>
                  <a:sysClr val="windowText" lastClr="000000"/>
                </a:solidFill>
                <a:latin typeface="Meiryo" panose="020B0604030504040204" pitchFamily="34" charset="-128"/>
                <a:ea typeface="Meiryo" panose="020B0604030504040204" pitchFamily="34" charset="-128"/>
              </a:rPr>
              <a:t>15</a:t>
            </a:r>
            <a:endParaRPr kumimoji="1" lang="ja-JP" altLang="en-US">
              <a:solidFill>
                <a:sysClr val="windowText" lastClr="000000"/>
              </a:solidFill>
            </a:endParaRPr>
          </a:p>
        </p:txBody>
      </p:sp>
      <p:sp>
        <p:nvSpPr>
          <p:cNvPr id="22" name="正方形/長方形 21">
            <a:extLst>
              <a:ext uri="{FF2B5EF4-FFF2-40B4-BE49-F238E27FC236}">
                <a16:creationId xmlns:a16="http://schemas.microsoft.com/office/drawing/2014/main" id="{E311A3ED-1B3D-BBFA-167B-9D67E3EAB2A1}"/>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Tree>
    <p:extLst>
      <p:ext uri="{BB962C8B-B14F-4D97-AF65-F5344CB8AC3E}">
        <p14:creationId xmlns:p14="http://schemas.microsoft.com/office/powerpoint/2010/main" val="242507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0" nodeType="clickEffect">
                                  <p:stCondLst>
                                    <p:cond delay="0"/>
                                  </p:stCondLst>
                                  <p:childTnLst>
                                    <p:animEffect transition="out" filter="dissolve">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5" grpId="0" animBg="1"/>
      <p:bldP spid="16"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B844DAFF-454C-4428-A041-EEAEFF16841F}"/>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1" name="スライド番号プレースホルダー 6">
            <a:extLst>
              <a:ext uri="{FF2B5EF4-FFF2-40B4-BE49-F238E27FC236}">
                <a16:creationId xmlns:a16="http://schemas.microsoft.com/office/drawing/2014/main" id="{DFC1C2F8-84A7-BD4A-BAF7-2C3917B2A660}"/>
              </a:ext>
            </a:extLst>
          </p:cNvPr>
          <p:cNvSpPr txBox="1">
            <a:spLocks/>
          </p:cNvSpPr>
          <p:nvPr/>
        </p:nvSpPr>
        <p:spPr>
          <a:xfrm>
            <a:off x="1114409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8/13</a:t>
            </a:r>
            <a:endParaRPr lang="ja-JP" altLang="en-US" dirty="0"/>
          </a:p>
        </p:txBody>
      </p:sp>
      <p:sp>
        <p:nvSpPr>
          <p:cNvPr id="7" name="正方形/長方形 6">
            <a:extLst>
              <a:ext uri="{FF2B5EF4-FFF2-40B4-BE49-F238E27FC236}">
                <a16:creationId xmlns:a16="http://schemas.microsoft.com/office/drawing/2014/main" id="{DF0A5F9B-FB1F-0D7D-3A28-12E447A2B7F8}"/>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8" name="正方形/長方形 7">
            <a:extLst>
              <a:ext uri="{FF2B5EF4-FFF2-40B4-BE49-F238E27FC236}">
                <a16:creationId xmlns:a16="http://schemas.microsoft.com/office/drawing/2014/main" id="{6C971870-F6C0-EC44-1CAC-7BEE7326D64D}"/>
              </a:ext>
            </a:extLst>
          </p:cNvPr>
          <p:cNvSpPr/>
          <p:nvPr/>
        </p:nvSpPr>
        <p:spPr>
          <a:xfrm>
            <a:off x="540000" y="539997"/>
            <a:ext cx="11160000" cy="5220000"/>
          </a:xfrm>
          <a:prstGeom prst="rect">
            <a:avLst/>
          </a:prstGeom>
          <a:noFill/>
          <a:ln w="12700">
            <a:solidFill>
              <a:srgbClr val="00B050"/>
            </a:solidFill>
          </a:ln>
        </p:spPr>
        <p:txBody>
          <a:bodyPr wrap="square" lIns="180000" tIns="180000" rIns="180000" bIns="180000">
            <a:noAutofit/>
          </a:bodyPr>
          <a:lstStyle/>
          <a:p>
            <a:endParaRPr lang="en-US" altLang="ja-JP" sz="3600" dirty="0">
              <a:latin typeface="メイリオ" panose="020B0604030504040204" pitchFamily="50" charset="-128"/>
              <a:ea typeface="メイリオ" panose="020B0604030504040204" pitchFamily="50" charset="-128"/>
            </a:endParaRPr>
          </a:p>
          <a:p>
            <a:endParaRPr lang="en-US" altLang="ja-JP" sz="3600" dirty="0">
              <a:latin typeface="メイリオ" panose="020B0604030504040204" pitchFamily="50" charset="-128"/>
              <a:ea typeface="メイリオ" panose="020B0604030504040204" pitchFamily="50" charset="-128"/>
            </a:endParaRPr>
          </a:p>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33</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レーウェンフック</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 </a:t>
            </a:r>
            <a:r>
              <a:rPr lang="ja-JP" altLang="en-US" sz="3600" dirty="0">
                <a:latin typeface="メイリオ" panose="020B0604030504040204" pitchFamily="50" charset="-128"/>
                <a:ea typeface="メイリオ" panose="020B0604030504040204" pitchFamily="50" charset="-128"/>
              </a:rPr>
              <a:t>フックとほぼ同じ時期に手製の顕微鏡を使い，細菌や精子などのスケッチを残している。</a:t>
            </a:r>
          </a:p>
          <a:p>
            <a:pPr marL="468000" indent="-468000"/>
            <a:r>
              <a:rPr lang="ja-JP" altLang="en-US" sz="3600" dirty="0">
                <a:latin typeface="メイリオ" panose="020B0604030504040204" pitchFamily="50" charset="-128"/>
                <a:ea typeface="メイリオ" panose="020B0604030504040204" pitchFamily="50" charset="-128"/>
              </a:rPr>
              <a:t>・光学顕微鏡の分解能 </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34</a:t>
            </a:r>
            <a:r>
              <a:rPr lang="ja-JP" altLang="en-US" sz="3600" dirty="0">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0.2</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el-GR" altLang="ja-JP" sz="3600" dirty="0">
                <a:latin typeface="メイリオ" panose="020B0604030504040204" pitchFamily="50" charset="-128"/>
                <a:ea typeface="メイリオ" panose="020B0604030504040204" pitchFamily="50" charset="-128"/>
              </a:rPr>
              <a:t>μ</a:t>
            </a:r>
            <a:r>
              <a:rPr lang="en" altLang="ja-JP" sz="3600" dirty="0">
                <a:latin typeface="メイリオ" panose="020B0604030504040204" pitchFamily="50" charset="-128"/>
                <a:ea typeface="メイリオ" panose="020B0604030504040204" pitchFamily="50" charset="-128"/>
              </a:rPr>
              <a:t>m</a:t>
            </a:r>
          </a:p>
          <a:p>
            <a:pPr marL="468000" indent="-468000"/>
            <a:r>
              <a:rPr lang="ja-JP" altLang="en"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電子顕微鏡の分解能 </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35</a:t>
            </a:r>
            <a:r>
              <a:rPr lang="ja-JP" altLang="en-US" sz="3600" dirty="0">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0.1 </a:t>
            </a:r>
            <a:r>
              <a:rPr lang="ja-JP" altLang="en-US" sz="3600" dirty="0">
                <a:solidFill>
                  <a:schemeClr val="bg1"/>
                </a:solidFill>
                <a:latin typeface="メイリオ" panose="020B0604030504040204" pitchFamily="50" charset="-128"/>
                <a:ea typeface="メイリオ" panose="020B0604030504040204" pitchFamily="50" charset="-128"/>
              </a:rPr>
              <a:t>～ </a:t>
            </a:r>
            <a:r>
              <a:rPr lang="en-US" altLang="ja-JP" sz="3600" dirty="0">
                <a:solidFill>
                  <a:schemeClr val="bg1"/>
                </a:solidFill>
                <a:latin typeface="メイリオ" panose="020B0604030504040204" pitchFamily="50" charset="-128"/>
                <a:ea typeface="メイリオ" panose="020B0604030504040204" pitchFamily="50" charset="-128"/>
              </a:rPr>
              <a:t>0.2</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en" altLang="ja-JP" sz="3600" dirty="0">
                <a:latin typeface="メイリオ" panose="020B0604030504040204" pitchFamily="50" charset="-128"/>
                <a:ea typeface="メイリオ" panose="020B0604030504040204" pitchFamily="50" charset="-128"/>
              </a:rPr>
              <a:t>nm</a:t>
            </a:r>
          </a:p>
        </p:txBody>
      </p:sp>
      <p:sp>
        <p:nvSpPr>
          <p:cNvPr id="9" name="テキスト ボックス 8">
            <a:extLst>
              <a:ext uri="{FF2B5EF4-FFF2-40B4-BE49-F238E27FC236}">
                <a16:creationId xmlns:a16="http://schemas.microsoft.com/office/drawing/2014/main" id="{AA7951FA-3290-C140-8BF4-9371688D3BDA}"/>
              </a:ext>
            </a:extLst>
          </p:cNvPr>
          <p:cNvSpPr txBox="1"/>
          <p:nvPr/>
        </p:nvSpPr>
        <p:spPr>
          <a:xfrm>
            <a:off x="2049171" y="1814309"/>
            <a:ext cx="450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レーウェンフック</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B70B255-BA82-03FD-63BA-EE8C2949688F}"/>
              </a:ext>
            </a:extLst>
          </p:cNvPr>
          <p:cNvSpPr txBox="1"/>
          <p:nvPr/>
        </p:nvSpPr>
        <p:spPr>
          <a:xfrm>
            <a:off x="1905031" y="779034"/>
            <a:ext cx="7200000" cy="432000"/>
          </a:xfrm>
          <a:prstGeom prst="rect">
            <a:avLst/>
          </a:prstGeom>
          <a:noFill/>
        </p:spPr>
        <p:txBody>
          <a:bodyPr wrap="square" lIns="0" tIns="0" rIns="0" bIns="0" rtlCol="0" anchor="t" anchorCtr="0">
            <a:noAutofit/>
          </a:bodyPr>
          <a:lstStyle/>
          <a:p>
            <a:r>
              <a:rPr kumimoji="1" lang="ja-JP" altLang="en-US" sz="3600" b="1" dirty="0">
                <a:solidFill>
                  <a:srgbClr val="00B050"/>
                </a:solidFill>
                <a:latin typeface="Meiryo" panose="020B0604030504040204" pitchFamily="34" charset="-128"/>
                <a:ea typeface="Meiryo" panose="020B0604030504040204" pitchFamily="34" charset="-128"/>
              </a:rPr>
              <a:t>顕微鏡の発達</a:t>
            </a:r>
          </a:p>
        </p:txBody>
      </p:sp>
      <p:sp>
        <p:nvSpPr>
          <p:cNvPr id="16" name="テキスト ボックス 15">
            <a:extLst>
              <a:ext uri="{FF2B5EF4-FFF2-40B4-BE49-F238E27FC236}">
                <a16:creationId xmlns:a16="http://schemas.microsoft.com/office/drawing/2014/main" id="{FA353649-6180-89E9-4E2C-4A82ED2AA82B}"/>
              </a:ext>
            </a:extLst>
          </p:cNvPr>
          <p:cNvSpPr txBox="1"/>
          <p:nvPr/>
        </p:nvSpPr>
        <p:spPr>
          <a:xfrm>
            <a:off x="6389914" y="3452859"/>
            <a:ext cx="2340000" cy="432000"/>
          </a:xfrm>
          <a:prstGeom prst="rect">
            <a:avLst/>
          </a:prstGeom>
          <a:noFill/>
        </p:spPr>
        <p:txBody>
          <a:bodyPr wrap="square" lIns="0" tIns="0" rIns="0" bIns="0" rtlCol="0">
            <a:noAutofit/>
          </a:bodyPr>
          <a:lstStyle/>
          <a:p>
            <a:pPr algn="ctr"/>
            <a:r>
              <a:rPr lang="en-US" altLang="ja-JP" sz="3600" dirty="0">
                <a:solidFill>
                  <a:srgbClr val="FF0000"/>
                </a:solidFill>
                <a:latin typeface="メイリオ" panose="020B0604030504040204" pitchFamily="50" charset="-128"/>
                <a:ea typeface="メイリオ" panose="020B0604030504040204" pitchFamily="50" charset="-128"/>
              </a:rPr>
              <a:t>0.2</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6571F17-91EA-EFCA-88EA-0E343DA94C36}"/>
              </a:ext>
            </a:extLst>
          </p:cNvPr>
          <p:cNvSpPr txBox="1"/>
          <p:nvPr/>
        </p:nvSpPr>
        <p:spPr>
          <a:xfrm>
            <a:off x="7138800" y="4000320"/>
            <a:ext cx="2340000" cy="432000"/>
          </a:xfrm>
          <a:prstGeom prst="rect">
            <a:avLst/>
          </a:prstGeom>
          <a:noFill/>
        </p:spPr>
        <p:txBody>
          <a:bodyPr wrap="square" lIns="0" tIns="0" rIns="0" bIns="0" rtlCol="0">
            <a:noAutofit/>
          </a:bodyPr>
          <a:lstStyle/>
          <a:p>
            <a:pPr algn="ctr"/>
            <a:r>
              <a:rPr lang="en-US" altLang="ja-JP" sz="3600" dirty="0">
                <a:solidFill>
                  <a:srgbClr val="FF0000"/>
                </a:solidFill>
                <a:latin typeface="メイリオ" panose="020B0604030504040204" pitchFamily="50" charset="-128"/>
                <a:ea typeface="メイリオ" panose="020B0604030504040204" pitchFamily="50" charset="-128"/>
              </a:rPr>
              <a:t>0.1 </a:t>
            </a:r>
            <a:r>
              <a:rPr lang="ja-JP" altLang="en-US" sz="3600">
                <a:solidFill>
                  <a:srgbClr val="FF0000"/>
                </a:solidFill>
                <a:latin typeface="メイリオ" panose="020B0604030504040204" pitchFamily="50" charset="-128"/>
                <a:ea typeface="メイリオ" panose="020B0604030504040204" pitchFamily="50" charset="-128"/>
              </a:rPr>
              <a:t>～ </a:t>
            </a:r>
            <a:r>
              <a:rPr lang="en-US" altLang="ja-JP" sz="3600" dirty="0">
                <a:solidFill>
                  <a:srgbClr val="FF0000"/>
                </a:solidFill>
                <a:latin typeface="メイリオ" panose="020B0604030504040204" pitchFamily="50" charset="-128"/>
                <a:ea typeface="メイリオ" panose="020B0604030504040204" pitchFamily="50" charset="-128"/>
              </a:rPr>
              <a:t>0.2</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pic>
        <p:nvPicPr>
          <p:cNvPr id="19" name="図 18">
            <a:extLst>
              <a:ext uri="{FF2B5EF4-FFF2-40B4-BE49-F238E27FC236}">
                <a16:creationId xmlns:a16="http://schemas.microsoft.com/office/drawing/2014/main" id="{F945FC09-2EA8-672E-1826-9DC87560940D}"/>
              </a:ext>
            </a:extLst>
          </p:cNvPr>
          <p:cNvPicPr>
            <a:picLocks noChangeAspect="1"/>
          </p:cNvPicPr>
          <p:nvPr/>
        </p:nvPicPr>
        <p:blipFill>
          <a:blip r:embed="rId3"/>
          <a:stretch>
            <a:fillRect/>
          </a:stretch>
        </p:blipFill>
        <p:spPr>
          <a:xfrm>
            <a:off x="574725" y="444841"/>
            <a:ext cx="1295581" cy="838317"/>
          </a:xfrm>
          <a:prstGeom prst="rect">
            <a:avLst/>
          </a:prstGeom>
        </p:spPr>
      </p:pic>
    </p:spTree>
    <p:extLst>
      <p:ext uri="{BB962C8B-B14F-4D97-AF65-F5344CB8AC3E}">
        <p14:creationId xmlns:p14="http://schemas.microsoft.com/office/powerpoint/2010/main" val="253422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フッター プレースホルダー 2">
            <a:extLst>
              <a:ext uri="{FF2B5EF4-FFF2-40B4-BE49-F238E27FC236}">
                <a16:creationId xmlns:a16="http://schemas.microsoft.com/office/drawing/2014/main" id="{3D0BBF35-7435-4DC6-B552-4846A529CB52}"/>
              </a:ext>
            </a:extLst>
          </p:cNvPr>
          <p:cNvSpPr>
            <a:spLocks noGrp="1"/>
          </p:cNvSpPr>
          <p:nvPr>
            <p:ph type="ftr" sz="quarter" idx="11"/>
          </p:nvPr>
        </p:nvSpPr>
        <p:spPr>
          <a:xfrm>
            <a:off x="4038600" y="6476418"/>
            <a:ext cx="4114800" cy="365125"/>
          </a:xfrm>
        </p:spPr>
        <p:txBody>
          <a:bodyPr/>
          <a:lstStyle/>
          <a:p>
            <a:r>
              <a:rPr kumimoji="1" lang="en-US" altLang="ja-JP" dirty="0"/>
              <a:t>© 2026  KEIRINKAN  ALL Rights Reserved.</a:t>
            </a:r>
            <a:endParaRPr kumimoji="1" lang="ja-JP" altLang="en-US" dirty="0"/>
          </a:p>
        </p:txBody>
      </p:sp>
      <p:sp>
        <p:nvSpPr>
          <p:cNvPr id="18" name="スライド番号プレースホルダー 6">
            <a:extLst>
              <a:ext uri="{FF2B5EF4-FFF2-40B4-BE49-F238E27FC236}">
                <a16:creationId xmlns:a16="http://schemas.microsoft.com/office/drawing/2014/main" id="{56650CEC-A17E-384E-B5AA-73F59D8CD505}"/>
              </a:ext>
            </a:extLst>
          </p:cNvPr>
          <p:cNvSpPr txBox="1">
            <a:spLocks/>
          </p:cNvSpPr>
          <p:nvPr/>
        </p:nvSpPr>
        <p:spPr>
          <a:xfrm>
            <a:off x="11144094" y="6418049"/>
            <a:ext cx="94161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accent5"/>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9/13</a:t>
            </a:r>
            <a:endParaRPr lang="ja-JP" altLang="en-US" dirty="0"/>
          </a:p>
        </p:txBody>
      </p:sp>
      <p:sp>
        <p:nvSpPr>
          <p:cNvPr id="19" name="正方形/長方形 18">
            <a:extLst>
              <a:ext uri="{FF2B5EF4-FFF2-40B4-BE49-F238E27FC236}">
                <a16:creationId xmlns:a16="http://schemas.microsoft.com/office/drawing/2014/main" id="{3E68C790-0975-29B8-E2B4-E4A0F5540797}"/>
              </a:ext>
            </a:extLst>
          </p:cNvPr>
          <p:cNvSpPr/>
          <p:nvPr/>
        </p:nvSpPr>
        <p:spPr>
          <a:xfrm>
            <a:off x="10160000" y="294640"/>
            <a:ext cx="1716649" cy="365760"/>
          </a:xfrm>
          <a:prstGeom prst="rect">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rPr>
              <a:t>内容解説用資料</a:t>
            </a:r>
          </a:p>
        </p:txBody>
      </p:sp>
      <p:sp>
        <p:nvSpPr>
          <p:cNvPr id="3" name="正方形/長方形 2">
            <a:extLst>
              <a:ext uri="{FF2B5EF4-FFF2-40B4-BE49-F238E27FC236}">
                <a16:creationId xmlns:a16="http://schemas.microsoft.com/office/drawing/2014/main" id="{6901C21B-4CF4-A21D-22B2-76FA9107F1E6}"/>
              </a:ext>
            </a:extLst>
          </p:cNvPr>
          <p:cNvSpPr/>
          <p:nvPr/>
        </p:nvSpPr>
        <p:spPr>
          <a:xfrm>
            <a:off x="540000" y="910392"/>
            <a:ext cx="11160000" cy="5400000"/>
          </a:xfrm>
          <a:prstGeom prst="rect">
            <a:avLst/>
          </a:prstGeom>
        </p:spPr>
        <p:txBody>
          <a:bodyPr wrap="square" lIns="0" tIns="0" rIns="0" bIns="0">
            <a:noAutofit/>
          </a:bodyPr>
          <a:lstStyle/>
          <a:p>
            <a:pPr indent="-468000"/>
            <a:r>
              <a:rPr lang="ja-JP" altLang="en-US" sz="3600" b="1" dirty="0">
                <a:solidFill>
                  <a:srgbClr val="00B050"/>
                </a:solidFill>
                <a:latin typeface="メイリオ" panose="020B0604030504040204" pitchFamily="50" charset="-128"/>
                <a:ea typeface="メイリオ" panose="020B0604030504040204" pitchFamily="50" charset="-128"/>
              </a:rPr>
              <a:t>●単細胞生物と多細胞生物</a:t>
            </a:r>
          </a:p>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37</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単細胞生物</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 体が１個の細胞からできている生物</a:t>
            </a:r>
          </a:p>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38</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多細胞生物</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 多数の細胞が集まって体ができている生物</a:t>
            </a:r>
          </a:p>
          <a:p>
            <a:pPr marL="468000" indent="-468000"/>
            <a:r>
              <a:rPr lang="ja-JP" altLang="en-US" sz="3600" dirty="0">
                <a:latin typeface="メイリオ" panose="020B0604030504040204" pitchFamily="50" charset="-128"/>
                <a:ea typeface="メイリオ" panose="020B0604030504040204" pitchFamily="50" charset="-128"/>
              </a:rPr>
              <a:t>・</a:t>
            </a:r>
            <a:r>
              <a:rPr lang="en-US" altLang="ja-JP" sz="3600" dirty="0">
                <a:latin typeface="メイリオ" panose="020B0604030504040204" pitchFamily="50" charset="-128"/>
                <a:ea typeface="メイリオ" panose="020B0604030504040204" pitchFamily="50" charset="-128"/>
              </a:rPr>
              <a:t>【</a:t>
            </a:r>
            <a:r>
              <a:rPr lang="en-US" altLang="ja-JP" sz="3600" baseline="30000" dirty="0">
                <a:latin typeface="メイリオ" panose="020B0604030504040204" pitchFamily="50" charset="-128"/>
                <a:ea typeface="メイリオ" panose="020B0604030504040204" pitchFamily="50" charset="-128"/>
              </a:rPr>
              <a:t>39</a:t>
            </a:r>
            <a:r>
              <a:rPr lang="ja-JP" altLang="en-US" sz="3600" dirty="0">
                <a:latin typeface="メイリオ" panose="020B0604030504040204" pitchFamily="50" charset="-128"/>
                <a:ea typeface="メイリオ" panose="020B0604030504040204" pitchFamily="50" charset="-128"/>
              </a:rPr>
              <a:t>　</a:t>
            </a:r>
            <a:r>
              <a:rPr lang="ja-JP" altLang="en-US" sz="3600" dirty="0">
                <a:solidFill>
                  <a:schemeClr val="bg1"/>
                </a:solidFill>
                <a:latin typeface="メイリオ" panose="020B0604030504040204" pitchFamily="50" charset="-128"/>
                <a:ea typeface="メイリオ" panose="020B0604030504040204" pitchFamily="50" charset="-128"/>
              </a:rPr>
              <a:t>細胞群体</a:t>
            </a:r>
            <a:r>
              <a:rPr lang="ja-JP" altLang="en-US" sz="3600" dirty="0">
                <a:latin typeface="メイリオ" panose="020B0604030504040204" pitchFamily="50" charset="-128"/>
                <a:ea typeface="メイリオ" panose="020B0604030504040204" pitchFamily="50" charset="-128"/>
              </a:rPr>
              <a:t>　</a:t>
            </a:r>
            <a:r>
              <a:rPr lang="en-US" altLang="ja-JP" sz="3600" dirty="0">
                <a:latin typeface="メイリオ" panose="020B0604030504040204" pitchFamily="50" charset="-128"/>
                <a:ea typeface="メイリオ" panose="020B0604030504040204" pitchFamily="50" charset="-128"/>
              </a:rPr>
              <a:t>】…</a:t>
            </a:r>
            <a:r>
              <a:rPr lang="ja-JP" altLang="en-US" sz="3600" dirty="0">
                <a:latin typeface="メイリオ" panose="020B0604030504040204" pitchFamily="50" charset="-128"/>
                <a:ea typeface="メイリオ" panose="020B0604030504040204" pitchFamily="50" charset="-128"/>
              </a:rPr>
              <a:t> 単細胞生物の集合体で，</a:t>
            </a:r>
            <a:r>
              <a:rPr lang="en-US" altLang="ja-JP" sz="3600" dirty="0">
                <a:latin typeface="メイリオ" panose="020B0604030504040204" pitchFamily="50" charset="-128"/>
                <a:ea typeface="メイリオ" panose="020B0604030504040204" pitchFamily="50" charset="-128"/>
              </a:rPr>
              <a:t>1 </a:t>
            </a:r>
            <a:r>
              <a:rPr lang="ja-JP" altLang="en-US" sz="3600" dirty="0">
                <a:latin typeface="メイリオ" panose="020B0604030504040204" pitchFamily="50" charset="-128"/>
                <a:ea typeface="メイリオ" panose="020B0604030504040204" pitchFamily="50" charset="-128"/>
              </a:rPr>
              <a:t>つの個体のように生活するもの</a:t>
            </a:r>
          </a:p>
        </p:txBody>
      </p:sp>
      <p:sp>
        <p:nvSpPr>
          <p:cNvPr id="5" name="テキスト ボックス 4">
            <a:extLst>
              <a:ext uri="{FF2B5EF4-FFF2-40B4-BE49-F238E27FC236}">
                <a16:creationId xmlns:a16="http://schemas.microsoft.com/office/drawing/2014/main" id="{02767470-1D41-D0A1-A264-115C7AE1C5C7}"/>
              </a:ext>
            </a:extLst>
          </p:cNvPr>
          <p:cNvSpPr txBox="1"/>
          <p:nvPr/>
        </p:nvSpPr>
        <p:spPr>
          <a:xfrm>
            <a:off x="1899153" y="1455238"/>
            <a:ext cx="306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単細胞生物</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9BD0BCE-F7D0-4E4D-FC62-08FB1BED5FE6}"/>
              </a:ext>
            </a:extLst>
          </p:cNvPr>
          <p:cNvSpPr txBox="1"/>
          <p:nvPr/>
        </p:nvSpPr>
        <p:spPr>
          <a:xfrm>
            <a:off x="1899153" y="2539878"/>
            <a:ext cx="306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多細胞生物</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16F57B94-D9AC-9247-0880-F2F216581620}"/>
              </a:ext>
            </a:extLst>
          </p:cNvPr>
          <p:cNvSpPr txBox="1"/>
          <p:nvPr/>
        </p:nvSpPr>
        <p:spPr>
          <a:xfrm>
            <a:off x="2028041" y="3654662"/>
            <a:ext cx="2340000" cy="432000"/>
          </a:xfrm>
          <a:prstGeom prst="rect">
            <a:avLst/>
          </a:prstGeom>
          <a:noFill/>
        </p:spPr>
        <p:txBody>
          <a:bodyPr wrap="square" lIns="0" tIns="0" rIns="0" bIns="0" rtlCol="0">
            <a:noAutofit/>
          </a:bodyPr>
          <a:lstStyle/>
          <a:p>
            <a:pPr algn="ctr"/>
            <a:r>
              <a:rPr lang="ja-JP" altLang="en-US" sz="3600">
                <a:solidFill>
                  <a:srgbClr val="FF0000"/>
                </a:solidFill>
                <a:latin typeface="メイリオ" panose="020B0604030504040204" pitchFamily="50" charset="-128"/>
                <a:ea typeface="メイリオ" panose="020B0604030504040204" pitchFamily="50" charset="-128"/>
              </a:rPr>
              <a:t>細胞群体</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7526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2550</TotalTime>
  <Words>943</Words>
  <Application>Microsoft Office PowerPoint</Application>
  <PresentationFormat>ワイド画面</PresentationFormat>
  <Paragraphs>134</Paragraphs>
  <Slides>9</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メイリオ</vt:lpstr>
      <vt:lpstr>メイリオ</vt:lpstr>
      <vt:lpstr>游ゴシック</vt:lpstr>
      <vt:lpstr>游ゴシック Light</vt:lpstr>
      <vt:lpstr>Arial</vt:lpstr>
      <vt:lpstr>Office テーマ</vt:lpstr>
      <vt:lpstr>1部 1章  物質の構成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1部 1章 物質の構成</dc:title>
  <cp:lastModifiedBy>大梅 健太郎</cp:lastModifiedBy>
  <cp:revision>95</cp:revision>
  <cp:lastPrinted>2025-04-08T09:00:12Z</cp:lastPrinted>
  <dcterms:created xsi:type="dcterms:W3CDTF">2021-02-12T11:07:27Z</dcterms:created>
  <dcterms:modified xsi:type="dcterms:W3CDTF">2025-05-20T11:48:54Z</dcterms:modified>
</cp:coreProperties>
</file>