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533" r:id="rId2"/>
    <p:sldId id="257" r:id="rId3"/>
    <p:sldId id="836" r:id="rId4"/>
    <p:sldId id="837" r:id="rId5"/>
    <p:sldId id="838" r:id="rId6"/>
    <p:sldId id="839" r:id="rId7"/>
    <p:sldId id="800" r:id="rId8"/>
    <p:sldId id="840" r:id="rId9"/>
    <p:sldId id="841" r:id="rId10"/>
    <p:sldId id="842" r:id="rId11"/>
    <p:sldId id="844" r:id="rId12"/>
    <p:sldId id="845" r:id="rId13"/>
    <p:sldId id="843" r:id="rId14"/>
    <p:sldId id="846" r:id="rId15"/>
    <p:sldId id="847" r:id="rId16"/>
    <p:sldId id="848" r:id="rId17"/>
    <p:sldId id="866" r:id="rId18"/>
    <p:sldId id="828" r:id="rId19"/>
    <p:sldId id="849" r:id="rId20"/>
    <p:sldId id="850" r:id="rId21"/>
    <p:sldId id="851" r:id="rId22"/>
    <p:sldId id="852" r:id="rId23"/>
    <p:sldId id="853" r:id="rId24"/>
    <p:sldId id="854" r:id="rId25"/>
    <p:sldId id="855" r:id="rId26"/>
    <p:sldId id="856" r:id="rId27"/>
    <p:sldId id="824" r:id="rId28"/>
    <p:sldId id="857" r:id="rId29"/>
    <p:sldId id="858" r:id="rId30"/>
    <p:sldId id="867" r:id="rId31"/>
    <p:sldId id="859" r:id="rId32"/>
    <p:sldId id="860" r:id="rId33"/>
    <p:sldId id="861" r:id="rId34"/>
    <p:sldId id="862" r:id="rId35"/>
    <p:sldId id="863" r:id="rId36"/>
    <p:sldId id="864" r:id="rId37"/>
    <p:sldId id="865" r:id="rId38"/>
    <p:sldId id="868" r:id="rId39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pos="3288" userDrawn="1">
          <p15:clr>
            <a:srgbClr val="A4A3A4"/>
          </p15:clr>
        </p15:guide>
        <p15:guide id="16" orient="horz" pos="4156" userDrawn="1">
          <p15:clr>
            <a:srgbClr val="A4A3A4"/>
          </p15:clr>
        </p15:guide>
        <p15:guide id="17" orient="horz" pos="2568" userDrawn="1">
          <p15:clr>
            <a:srgbClr val="A4A3A4"/>
          </p15:clr>
        </p15:guide>
        <p15:guide id="18" orient="horz" pos="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D1"/>
    <a:srgbClr val="FFFFFF"/>
    <a:srgbClr val="FBDAD8"/>
    <a:srgbClr val="FDE9BC"/>
    <a:srgbClr val="E9F6FD"/>
    <a:srgbClr val="00A7EA"/>
    <a:srgbClr val="6CBA5A"/>
    <a:srgbClr val="007A37"/>
    <a:srgbClr val="74926C"/>
    <a:srgbClr val="3FA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0" autoAdjust="0"/>
    <p:restoredTop sz="95655" autoAdjust="0"/>
  </p:normalViewPr>
  <p:slideViewPr>
    <p:cSldViewPr>
      <p:cViewPr varScale="1">
        <p:scale>
          <a:sx n="82" d="100"/>
          <a:sy n="82" d="100"/>
        </p:scale>
        <p:origin x="1085" y="67"/>
      </p:cViewPr>
      <p:guideLst>
        <p:guide pos="158"/>
        <p:guide pos="657"/>
        <p:guide pos="5511"/>
        <p:guide pos="476"/>
        <p:guide pos="204"/>
        <p:guide orient="horz" pos="935"/>
        <p:guide pos="2880"/>
        <p:guide pos="3288"/>
        <p:guide orient="horz" pos="4156"/>
        <p:guide orient="horz" pos="2568"/>
        <p:guide orient="horz"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6017" tIns="48008" rIns="96017" bIns="48008" rtlCol="0">
            <a:normAutofit/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27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7848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807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805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2849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3301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26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9701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8777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3003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019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953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3199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2245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971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580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6565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1628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7656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03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7685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606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7007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221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3588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8925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2786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5069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6548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58259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98345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515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50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277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161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584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605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015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dirty="0"/>
              <a:t>マスタ サブタイトルの書式設定</a:t>
            </a:r>
            <a:endParaRPr lang="en-US" dirty="0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7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2025/5/21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  <p:sldLayoutId id="2147484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2988" y="1484313"/>
            <a:ext cx="770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数学Ｂ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2988" y="2132856"/>
            <a:ext cx="77057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第２章　「確率分布と統計的な推測」</a:t>
            </a:r>
            <a:endParaRPr kumimoji="1" lang="en-US" altLang="ja-JP" sz="3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2987" y="3140968"/>
            <a:ext cx="770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第３節　統計的な推測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4086184"/>
            <a:ext cx="719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24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589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までの数字が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つずつ書かれた玉の入った袋から，玉を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個ずつ取り出し大きさ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の標本を抽出する。次の場合に，標本の選び方の総数を求める。ただし，抽出する順序は区別するものとする。</a:t>
                </a:r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復元抽出のとき，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en-US" altLang="ja-JP" sz="2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通り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非復元抽出のとき，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</m:sPre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altLang="ja-JP" sz="2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通り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5893023"/>
              </a:xfrm>
              <a:prstGeom prst="rect">
                <a:avLst/>
              </a:prstGeom>
              <a:blipFill>
                <a:blip r:embed="rId3"/>
                <a:stretch>
                  <a:fillRect l="-1436" r="-431" b="-1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CC8F03D4-96A7-B3A1-75B4-2A20A549B7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37112"/>
            <a:ext cx="279248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5605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問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23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例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において，玉を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個ずつ非復元抽出する。抽出する順序を区別しないとき，大きさ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の標本の選び方は何通りあるか。</a:t>
                </a:r>
                <a:endParaRPr lang="en-US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抽出する順序を区別しないとき，</a:t>
                </a:r>
                <a:endParaRPr lang="en-US" altLang="ja-JP" sz="28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大きさ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の標本の選び方は，　</a:t>
                </a:r>
                <a:endParaRPr lang="en-US" altLang="ja-JP" sz="28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ja-JP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ja-JP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＝</m:t>
                        </m:r>
                      </m:e>
                    </m:sPre>
                    <m:f>
                      <m:fPr>
                        <m:ctrlPr>
                          <a:rPr lang="ja-JP" altLang="ja-JP" sz="2800" i="1" kern="0" baseline="-25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0" baseline="-25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5∙4</m:t>
                        </m:r>
                      </m:num>
                      <m:den>
                        <m:r>
                          <a:rPr lang="en-US" altLang="ja-JP" sz="2800" kern="0" baseline="-25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2∙1</m:t>
                        </m:r>
                      </m:den>
                    </m:f>
                    <m:r>
                      <a:rPr lang="ja-JP" altLang="ja-JP" sz="2800" kern="0" baseline="-250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0" baseline="-250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(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通り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5605637"/>
              </a:xfrm>
              <a:prstGeom prst="rect">
                <a:avLst/>
              </a:prstGeom>
              <a:blipFill>
                <a:blip r:embed="rId3"/>
                <a:stretch>
                  <a:fillRect l="-14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7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5806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母集団分布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身長や体重のように，母集団の特性のうち，特に数量的に表されるものを</a:t>
                </a:r>
                <a:r>
                  <a:rPr lang="en-US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400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変量</a:t>
                </a:r>
                <a:r>
                  <a:rPr lang="en-US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という。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大きさ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の母集団において，変量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のとる異なる値を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とし，それぞれの値をとる個数を，それぞれ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とする。ここで，母集団の中から要素を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つ無作為抽出するとき，各要素が抽出される確率は等しいことから，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となる確率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400" i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ja-JP" sz="24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であり，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は確率変数とみなすことができる。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5806911"/>
              </a:xfrm>
              <a:prstGeom prst="rect">
                <a:avLst/>
              </a:prstGeom>
              <a:blipFill>
                <a:blip r:embed="rId3"/>
                <a:stretch>
                  <a:fillRect l="-1077" r="-359" b="-1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621BBC-85BF-74DF-6076-94D441C76AFE}"/>
              </a:ext>
            </a:extLst>
          </p:cNvPr>
          <p:cNvSpPr/>
          <p:nvPr/>
        </p:nvSpPr>
        <p:spPr>
          <a:xfrm>
            <a:off x="2483769" y="1988840"/>
            <a:ext cx="720080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1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453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母集団分布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また，確率分布は右の表の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ようになる。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この確率分布を，</a:t>
                </a:r>
                <a:r>
                  <a:rPr lang="en-US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母集団分布</a:t>
                </a:r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という。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母集団分布の平均，分散，標準偏差を，それぞれ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800" kern="100" dirty="0"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母平均</a:t>
                </a:r>
                <a:r>
                  <a:rPr lang="en-US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母分散</a:t>
                </a:r>
                <a:r>
                  <a:rPr lang="en-US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母標準偏差</a:t>
                </a:r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といい，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で表す。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4532908"/>
              </a:xfrm>
              <a:prstGeom prst="rect">
                <a:avLst/>
              </a:prstGeom>
              <a:blipFill>
                <a:blip r:embed="rId3"/>
                <a:stretch>
                  <a:fillRect l="-1436" b="-2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621BBC-85BF-74DF-6076-94D441C76AFE}"/>
              </a:ext>
            </a:extLst>
          </p:cNvPr>
          <p:cNvSpPr/>
          <p:nvPr/>
        </p:nvSpPr>
        <p:spPr>
          <a:xfrm>
            <a:off x="287119" y="4149080"/>
            <a:ext cx="1260545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E51B1B-CD45-3480-9373-932CA855ED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8596" y="1729263"/>
            <a:ext cx="3071304" cy="89023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116539-5BDB-900A-5457-0A6F4F124B98}"/>
              </a:ext>
            </a:extLst>
          </p:cNvPr>
          <p:cNvSpPr/>
          <p:nvPr/>
        </p:nvSpPr>
        <p:spPr>
          <a:xfrm>
            <a:off x="1907704" y="4149080"/>
            <a:ext cx="1260545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FD7FFE9-56C6-C4C6-201A-B965D5BC804A}"/>
              </a:ext>
            </a:extLst>
          </p:cNvPr>
          <p:cNvSpPr/>
          <p:nvPr/>
        </p:nvSpPr>
        <p:spPr>
          <a:xfrm>
            <a:off x="3557917" y="4149080"/>
            <a:ext cx="1806171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28BEBAA-87EB-8FA3-5F8B-7F3BA20EF712}"/>
              </a:ext>
            </a:extLst>
          </p:cNvPr>
          <p:cNvSpPr/>
          <p:nvPr/>
        </p:nvSpPr>
        <p:spPr>
          <a:xfrm>
            <a:off x="3526019" y="2883957"/>
            <a:ext cx="1982085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32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5825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18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までの数字が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つずつ書かれたカードが，それぞれ数字の枚数だけある。この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枚のカードを母集団とし，この中から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枚を無作為抽出してそこに書かれた数字を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とする。</a:t>
                </a:r>
                <a:endParaRPr lang="en-US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このとき，確率変数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の母集団分布は右の表のようになり，母平均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，母分散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</a:t>
                </a:r>
                <a:endParaRPr lang="en-US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母標準偏差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は，それぞれ次の</a:t>
                </a:r>
                <a:endParaRPr lang="en-US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ようになる。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5825569"/>
              </a:xfrm>
              <a:prstGeom prst="rect">
                <a:avLst/>
              </a:prstGeom>
              <a:blipFill>
                <a:blip r:embed="rId3"/>
                <a:stretch>
                  <a:fillRect l="-1436" r="-503" b="-1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7ABF4116-59D5-B379-CB66-515F4A950C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157192"/>
            <a:ext cx="2975670" cy="11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7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4701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18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1∙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+2∙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+3∙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+4∙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(1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+(2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altLang="ja-JP" sz="2800" i="1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+(3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+(4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　  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4701415"/>
              </a:xfrm>
              <a:prstGeom prst="rect">
                <a:avLst/>
              </a:prstGeom>
              <a:blipFill>
                <a:blip r:embed="rId3"/>
                <a:stretch>
                  <a:fillRect l="-14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2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324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問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24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円が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本，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円が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本，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円が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本の合計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本のくじを母集団とする。このくじを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本引いたときの賞金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の母平均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，母分散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，母標準偏差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をそれぞれ求めよ。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3240246"/>
              </a:xfrm>
              <a:prstGeom prst="rect">
                <a:avLst/>
              </a:prstGeom>
              <a:blipFill>
                <a:blip r:embed="rId3"/>
                <a:stretch>
                  <a:fillRect l="-1436" b="-3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30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4848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解</a:t>
                </a:r>
                <a:endParaRPr lang="en-US" altLang="ja-JP" sz="28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確率変数</a:t>
                </a:r>
                <a:r>
                  <a:rPr lang="ja-JP" altLang="ja-JP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Ｘ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の母集団分布は</a:t>
                </a:r>
                <a:endParaRPr lang="en-US" altLang="ja-JP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右の表のようになる。</a:t>
                </a: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500∙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+300∙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+100∙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200</m:t>
                    </m:r>
                  </m:oMath>
                </a14:m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0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ja-JP" sz="20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500−200</m:t>
                            </m:r>
                          </m:e>
                        </m:d>
                      </m:e>
                      <m:sup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ja-JP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0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300−200</m:t>
                            </m:r>
                          </m:e>
                        </m:d>
                      </m:e>
                      <m:sup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ja-JP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0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100−200</m:t>
                            </m:r>
                          </m:e>
                        </m:d>
                      </m:e>
                      <m:sup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ja-JP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ja-JP" altLang="ja-JP" sz="20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0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18000</m:t>
                    </m:r>
                  </m:oMath>
                </a14:m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𝜎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ad>
                      <m:radPr>
                        <m:degHide m:val="on"/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18000</m:t>
                        </m:r>
                      </m:e>
                    </m:rad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60</m:t>
                    </m:r>
                    <m:rad>
                      <m:radPr>
                        <m:degHide m:val="on"/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4848956"/>
              </a:xfrm>
              <a:prstGeom prst="rect">
                <a:avLst/>
              </a:prstGeom>
              <a:blipFill>
                <a:blip r:embed="rId3"/>
                <a:stretch>
                  <a:fillRect l="-14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129166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361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母集団から抽出された変量</a:t>
                </a:r>
                <a14:m>
                  <m:oMath xmlns:m="http://schemas.openxmlformats.org/officeDocument/2006/math">
                    <m:r>
                      <a:rPr lang="en-US" altLang="ja-JP" sz="2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についての大きさ</a:t>
                </a:r>
                <a14:m>
                  <m:oMath xmlns:m="http://schemas.openxmlformats.org/officeDocument/2006/math">
                    <m:r>
                      <a:rPr lang="en-US" altLang="ja-JP" sz="2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の無作為標本を，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6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ja-JP" sz="26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と表す。このとき，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は確率変数である。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この標本が復元抽出によって得られたものであれば，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は互いに独立である。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3615542"/>
              </a:xfrm>
              <a:prstGeom prst="rect">
                <a:avLst/>
              </a:prstGeom>
              <a:blipFill>
                <a:blip r:embed="rId3"/>
                <a:stretch>
                  <a:fillRect l="-1280" r="-711" b="-1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0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541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一方，この標本が非復元抽出によって得られたものであれば，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は互いに独立でない。しかし，母集団の大きさが</a:t>
                </a:r>
                <a14:m>
                  <m:oMath xmlns:m="http://schemas.openxmlformats.org/officeDocument/2006/math">
                    <m:r>
                      <a:rPr lang="en-US" altLang="ja-JP" sz="2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に比べて十分に大きいときには，非復元抽出でも，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は互いに独立であるとみなしてよい。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これからは，母集団の大きさが十分に大きい場合を考える。したがって，ある母集団から抽出される大きさ</a:t>
                </a:r>
                <a14:m>
                  <m:oMath xmlns:m="http://schemas.openxmlformats.org/officeDocument/2006/math">
                    <m:r>
                      <a:rPr lang="en-US" altLang="ja-JP" sz="2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の無作為標本は，いずれも母集団の確率分布に従う</a:t>
                </a:r>
                <a14:m>
                  <m:oMath xmlns:m="http://schemas.openxmlformats.org/officeDocument/2006/math">
                    <m:r>
                      <a:rPr lang="en-US" altLang="ja-JP" sz="2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個の互いに独立な確率変数の組であるとみなしてよい。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5416034"/>
              </a:xfrm>
              <a:prstGeom prst="rect">
                <a:avLst/>
              </a:prstGeom>
              <a:blipFill>
                <a:blip r:embed="rId3"/>
                <a:stretch>
                  <a:fillRect l="-1280" r="-5121" b="-16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23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9208" y="764704"/>
            <a:ext cx="8568952" cy="601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2600" dirty="0">
                <a:latin typeface="Cambria Math" panose="02040503050406030204" pitchFamily="18" charset="0"/>
                <a:ea typeface="ＭＳ 明朝" panose="02020609040205080304" pitchFamily="17" charset="-128"/>
              </a:rPr>
              <a:t>　</a:t>
            </a:r>
            <a:r>
              <a:rPr lang="ja-JP" altLang="ja-JP" sz="2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標本調査</a:t>
            </a:r>
          </a:p>
          <a:p>
            <a:pPr>
              <a:lnSpc>
                <a:spcPct val="150000"/>
              </a:lnSpc>
            </a:pPr>
            <a:r>
              <a:rPr lang="ja-JP" altLang="ja-JP" sz="2600" dirty="0">
                <a:latin typeface="Cambria Math" panose="02040503050406030204" pitchFamily="18" charset="0"/>
                <a:ea typeface="ＭＳ 明朝" panose="02020609040205080304" pitchFamily="17" charset="-128"/>
              </a:rPr>
              <a:t>　統計調査には，学校の健康診断のように，調査の対象全体をもれなく調べる</a:t>
            </a:r>
            <a:r>
              <a:rPr lang="en-US" altLang="ja-JP" sz="2600" dirty="0">
                <a:latin typeface="Cambria Math" panose="02040503050406030204" pitchFamily="18" charset="0"/>
                <a:ea typeface="ＭＳ 明朝" panose="02020609040205080304" pitchFamily="17" charset="-128"/>
              </a:rPr>
              <a:t> </a:t>
            </a:r>
            <a:r>
              <a:rPr lang="ja-JP" altLang="ja-JP" sz="2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全数調査</a:t>
            </a:r>
            <a:r>
              <a:rPr lang="en-US" altLang="ja-JP" sz="2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ja-JP" sz="2600" dirty="0">
                <a:latin typeface="Cambria Math" panose="02040503050406030204" pitchFamily="18" charset="0"/>
                <a:ea typeface="ＭＳ 明朝" panose="02020609040205080304" pitchFamily="17" charset="-128"/>
              </a:rPr>
              <a:t>と，テレビの視聴率や卵の品質調査のように，その一部を抜き出して調べ，それから全体を推測しようとする</a:t>
            </a:r>
            <a:endParaRPr lang="en-US" altLang="ja-JP" sz="2600" dirty="0">
              <a:latin typeface="Cambria Math" panose="02040503050406030204" pitchFamily="18" charset="0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600" dirty="0">
                <a:latin typeface="Cambria Math" panose="02040503050406030204" pitchFamily="18" charset="0"/>
                <a:ea typeface="ＭＳ 明朝" panose="02020609040205080304" pitchFamily="17" charset="-128"/>
              </a:rPr>
              <a:t> </a:t>
            </a:r>
            <a:r>
              <a:rPr lang="ja-JP" altLang="ja-JP" sz="2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標本調査</a:t>
            </a:r>
            <a:r>
              <a:rPr lang="en-US" altLang="ja-JP" sz="2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ja-JP" sz="2600" dirty="0">
                <a:latin typeface="Cambria Math" panose="02040503050406030204" pitchFamily="18" charset="0"/>
                <a:ea typeface="ＭＳ 明朝" panose="02020609040205080304" pitchFamily="17" charset="-128"/>
              </a:rPr>
              <a:t>がある。</a:t>
            </a:r>
            <a:endParaRPr lang="en-US" altLang="ja-JP" sz="2600" dirty="0">
              <a:latin typeface="Cambria Math" panose="02040503050406030204" pitchFamily="18" charset="0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600" dirty="0">
                <a:latin typeface="Cambria Math" panose="02040503050406030204" pitchFamily="18" charset="0"/>
                <a:ea typeface="ＭＳ 明朝" panose="02020609040205080304" pitchFamily="17" charset="-128"/>
              </a:rPr>
              <a:t>　全数調査には多くの時間や費用を必要とする場合や，検査によって商品が傷つくなど現実的には無理がある場合もある。このように全数調査が難しい場合は，標本調査を行うことが多い。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DB93EF7-69B2-1F71-5925-51D9163F067A}"/>
              </a:ext>
            </a:extLst>
          </p:cNvPr>
          <p:cNvSpPr/>
          <p:nvPr/>
        </p:nvSpPr>
        <p:spPr>
          <a:xfrm>
            <a:off x="3638723" y="2060848"/>
            <a:ext cx="1509341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9A68F6-7799-00D2-AC76-F0F8F004AF9D}"/>
              </a:ext>
            </a:extLst>
          </p:cNvPr>
          <p:cNvSpPr/>
          <p:nvPr/>
        </p:nvSpPr>
        <p:spPr>
          <a:xfrm>
            <a:off x="271331" y="3861048"/>
            <a:ext cx="1564365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5100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母平均と標本平均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母平均と，母集団から抽出した標本の平均の関係について調べてみよう。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母集団から大きさ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の無作為標本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80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，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を抽出するとき，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̲"/>
                          <m:pos m:val="top"/>
                          <m:vertJc m:val="bot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groupChr>
                      <m:r>
                        <a:rPr lang="ja-JP" altLang="ja-JP" sz="2800">
                          <a:latin typeface="Cambria Math" panose="02040503050406030204" pitchFamily="18" charset="0"/>
                        </a:rPr>
                        <m:t>＝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+⋯⋯+</m:t>
                      </m:r>
                      <m:sSub>
                        <m:sSub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を</a:t>
                </a:r>
                <a:r>
                  <a:rPr lang="en-US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 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標本平均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という。標本平均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は確率変数である。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5100692"/>
              </a:xfrm>
              <a:prstGeom prst="rect">
                <a:avLst/>
              </a:prstGeom>
              <a:blipFill>
                <a:blip r:embed="rId3"/>
                <a:stretch>
                  <a:fillRect l="-1422" r="-284" b="-2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A5357D6-754C-0B0D-203F-1E90D92DD14B}"/>
              </a:ext>
            </a:extLst>
          </p:cNvPr>
          <p:cNvSpPr/>
          <p:nvPr/>
        </p:nvSpPr>
        <p:spPr>
          <a:xfrm>
            <a:off x="683569" y="5301208"/>
            <a:ext cx="1656184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0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5179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ja-JP" sz="2800" b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Approach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</m:groupCh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の平均と標準偏差について考えてみよう。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母平均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，母標準偏差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の母集団から大きさ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の無作為標本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を復元抽出するとき，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は確率変数であり，これらは母集団の確率分布に従うから，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5179238"/>
              </a:xfrm>
              <a:prstGeom prst="rect">
                <a:avLst/>
              </a:prstGeom>
              <a:blipFill>
                <a:blip r:embed="rId3"/>
                <a:stretch>
                  <a:fillRect l="-1422" b="-1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76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502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ja-JP" sz="2800" b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Approach</a:t>
                </a:r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このことから，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の平均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8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8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+⋯⋯+</m:t>
                            </m:r>
                            <m:sSub>
                              <m:sSubPr>
                                <m:ctrlPr>
                                  <a:rPr lang="ja-JP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800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+⋯⋯+</m:t>
                    </m:r>
                    <m:sSub>
                      <m:sSub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8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8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+⋯⋯+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ja-JP" sz="2800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𝑛𝑚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5024068"/>
              </a:xfrm>
              <a:prstGeom prst="rect">
                <a:avLst/>
              </a:prstGeom>
              <a:blipFill>
                <a:blip r:embed="rId3"/>
                <a:stretch>
                  <a:fillRect l="-14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6F6977B0-7C7E-A7A9-46EA-B0383F9A47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6594" y="1639560"/>
            <a:ext cx="1745408" cy="4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4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5846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ja-JP" sz="2400" b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Approach</a:t>
                </a:r>
                <a:endParaRPr lang="ja-JP" altLang="ja-JP" sz="24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また，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は互いに独立であるから，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の分散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4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4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+⋯⋯+</m:t>
                            </m:r>
                            <m:sSub>
                              <m:sSubPr>
                                <m:ctrlPr>
                                  <a:rPr lang="ja-JP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ja-JP" altLang="ja-JP" sz="24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40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ja-JP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ja-JP" sz="24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+⋯⋯+</m:t>
                    </m:r>
                    <m:sSub>
                      <m:sSub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ja-JP" sz="24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40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ja-JP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ja-JP" sz="24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4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4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+⋯⋯+</m:t>
                        </m:r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ja-JP" sz="2400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400" kern="100" dirty="0">
                    <a:effectLst/>
                    <a:latin typeface="Cambria Math" panose="02040503050406030204" pitchFamily="18" charset="0"/>
                    <a:ea typeface="A-OTF リュウミン Pro R-KL"/>
                    <a:cs typeface="Times New Roman" panose="02020603050405020304" pitchFamily="18" charset="0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ja-JP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ja-JP" sz="24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p>
                      <m:sSup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2400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ja-JP" altLang="ja-JP" sz="24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したがって，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の標準偏差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4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は，　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rad>
                      <m:radPr>
                        <m:degHide m:val="on"/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groupChr>
                          <m:groupChrPr>
                            <m:chr m:val="̲"/>
                            <m:pos m:val="top"/>
                            <m:vertJc m:val="bot"/>
                            <m:ctrlPr>
                              <a:rPr lang="ja-JP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groupChr>
                        <m: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ja-JP" altLang="ja-JP" sz="24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ja-JP" altLang="ja-JP" sz="24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5846601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1B6CEB10-C5CF-6CAE-C23A-D4A859012D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564904"/>
            <a:ext cx="2145839" cy="5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5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1947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母集団の大きさが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に比べて十分大きいときは，非復元抽出でも上と同じことが成り立つと考えてよい。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1947584"/>
              </a:xfrm>
              <a:prstGeom prst="rect">
                <a:avLst/>
              </a:prstGeom>
              <a:blipFill>
                <a:blip r:embed="rId3"/>
                <a:stretch>
                  <a:fillRect l="-1422" b="-6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28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4817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前ページから，次のことが成り立つ。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</a:t>
                </a:r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標本平均の平均と標準偏差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母平均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，母標準偏差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の母集団から大きさ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の無作為標本を抽出するとき，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１　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の平均は， 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ja-JP" altLang="ja-JP" sz="28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２　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の標準偏差は， 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ja-JP" altLang="ja-JP" sz="28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4817986"/>
              </a:xfrm>
              <a:prstGeom prst="rect">
                <a:avLst/>
              </a:prstGeom>
              <a:blipFill>
                <a:blip r:embed="rId3"/>
                <a:stretch>
                  <a:fillRect l="-14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C11D248-43BF-11E5-A65A-D025C08D440C}"/>
              </a:ext>
            </a:extLst>
          </p:cNvPr>
          <p:cNvGrpSpPr/>
          <p:nvPr/>
        </p:nvGrpSpPr>
        <p:grpSpPr>
          <a:xfrm>
            <a:off x="239208" y="2132856"/>
            <a:ext cx="8491289" cy="3521575"/>
            <a:chOff x="257175" y="2204863"/>
            <a:chExt cx="8491289" cy="3521575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FBBECBB-17BD-342F-8807-4A8D5E0EADDF}"/>
                </a:ext>
              </a:extLst>
            </p:cNvPr>
            <p:cNvSpPr/>
            <p:nvPr/>
          </p:nvSpPr>
          <p:spPr>
            <a:xfrm>
              <a:off x="257175" y="2204863"/>
              <a:ext cx="8491289" cy="3521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E779DADD-3C9C-D1C7-9C13-A43E01163885}"/>
                </a:ext>
              </a:extLst>
            </p:cNvPr>
            <p:cNvCxnSpPr/>
            <p:nvPr/>
          </p:nvCxnSpPr>
          <p:spPr>
            <a:xfrm>
              <a:off x="257175" y="2708920"/>
              <a:ext cx="84912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129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3561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19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母平均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，母標準偏差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の母集団から大きさ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の標本を無作為抽出し，その標本平均を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とするとき，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の平均と標準偏差は，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ja-JP" altLang="ja-JP" sz="28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 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ja-JP" altLang="ja-JP" sz="28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  <m:r>
                      <a:rPr lang="ja-JP" altLang="ja-JP" sz="28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3561937"/>
              </a:xfrm>
              <a:prstGeom prst="rect">
                <a:avLst/>
              </a:prstGeom>
              <a:blipFill>
                <a:blip r:embed="rId3"/>
                <a:stretch>
                  <a:fillRect l="-1436" b="-3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36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BE4444B-0F29-E2A2-8C43-A97B91FF5C38}"/>
                  </a:ext>
                </a:extLst>
              </p:cNvPr>
              <p:cNvSpPr/>
              <p:nvPr/>
            </p:nvSpPr>
            <p:spPr>
              <a:xfrm>
                <a:off x="257175" y="692696"/>
                <a:ext cx="8491289" cy="356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600" b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</a:t>
                </a:r>
                <a:endParaRPr lang="ja-JP" altLang="ja-JP" sz="2600" b="1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赤玉と白玉が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ja-JP" altLang="ja-JP" sz="260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：</m:t>
                    </m:r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𝟏𝟗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の割合で多数入っている袋がある。この中から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個を無作為抽出するとき，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番目に抽出した玉が赤であれば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，白であれば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の値をとる確率変数を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とする。この標本の標本平均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groupCh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の平均と標準偏差を求めよ。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BE4444B-0F29-E2A2-8C43-A97B91FF5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692696"/>
                <a:ext cx="8491289" cy="3569375"/>
              </a:xfrm>
              <a:prstGeom prst="rect">
                <a:avLst/>
              </a:prstGeom>
              <a:blipFill>
                <a:blip r:embed="rId3"/>
                <a:stretch>
                  <a:fillRect l="-1292" r="-287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5375C29-3103-EFEF-777B-655A1BF15B8A}"/>
                  </a:ext>
                </a:extLst>
              </p:cNvPr>
              <p:cNvSpPr/>
              <p:nvPr/>
            </p:nvSpPr>
            <p:spPr>
              <a:xfrm>
                <a:off x="251896" y="4262071"/>
                <a:ext cx="8491289" cy="2415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600" kern="1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解</a:t>
                </a:r>
                <a:endParaRPr lang="en-US" altLang="ja-JP" sz="26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母集団は袋の中の玉全体であり，母集団における変量は，赤玉のとき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，白玉のとき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という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つの値をとる。このときの母平均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と母標準偏差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を求めると，</a:t>
                </a: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5375C29-3103-EFEF-777B-655A1BF15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6" y="4262071"/>
                <a:ext cx="8491289" cy="2415213"/>
              </a:xfrm>
              <a:prstGeom prst="rect">
                <a:avLst/>
              </a:prstGeom>
              <a:blipFill>
                <a:blip r:embed="rId4"/>
                <a:stretch>
                  <a:fillRect l="-1292" r="-4523" b="-53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4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5375C29-3103-EFEF-777B-655A1BF15B8A}"/>
                  </a:ext>
                </a:extLst>
              </p:cNvPr>
              <p:cNvSpPr/>
              <p:nvPr/>
            </p:nvSpPr>
            <p:spPr>
              <a:xfrm>
                <a:off x="251896" y="764704"/>
                <a:ext cx="8491289" cy="4336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600" kern="1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解</a:t>
                </a:r>
                <a:endParaRPr lang="en-US" altLang="ja-JP" sz="26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1∙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+0∙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ja-JP" altLang="ja-JP" sz="26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ad>
                      <m:radPr>
                        <m:degHide m:val="on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</m:den>
                            </m:f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19</m:t>
                                </m:r>
                              </m:num>
                              <m:den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</m:den>
                            </m:f>
                          </m:e>
                        </m:d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ad>
                      <m:radPr>
                        <m:degHide m:val="on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ja-JP" sz="2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ja-JP" altLang="ja-JP" sz="26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したがって，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の平均と標準偏差は，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 　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400</m:t>
                            </m:r>
                          </m:e>
                        </m:rad>
                      </m:den>
                    </m:f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endParaRPr lang="ja-JP" altLang="ja-JP" sz="26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5375C29-3103-EFEF-777B-655A1BF15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6" y="764704"/>
                <a:ext cx="8491289" cy="4336059"/>
              </a:xfrm>
              <a:prstGeom prst="rect">
                <a:avLst/>
              </a:prstGeom>
              <a:blipFill>
                <a:blip r:embed="rId3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8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388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問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25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ある国では，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人に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人の割合で左利きであることがわかっている。その国の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人を無作為抽出するとき，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番目に抽出した人が左利きであれば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，右利きであれば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の値をとる確率変数を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とする。この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標本の標本平均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の平均と標準偏差を求めよ。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3886577"/>
              </a:xfrm>
              <a:prstGeom prst="rect">
                <a:avLst/>
              </a:prstGeom>
              <a:blipFill>
                <a:blip r:embed="rId3"/>
                <a:stretch>
                  <a:fillRect l="-1436" r="-574" b="-3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9208" y="764704"/>
            <a:ext cx="8568952" cy="5179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　標本調査では，調べようと</a:t>
            </a:r>
            <a:endParaRPr lang="en-US" altLang="ja-JP" sz="2800" dirty="0">
              <a:latin typeface="Cambria Math" panose="02040503050406030204" pitchFamily="18" charset="0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する調査の対象全体を</a:t>
            </a:r>
            <a:r>
              <a:rPr lang="en-US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 </a:t>
            </a:r>
            <a:r>
              <a:rPr lang="ja-JP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母集団</a:t>
            </a:r>
            <a:r>
              <a:rPr lang="en-US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ja-JP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といい，その要素の個数を</a:t>
            </a:r>
            <a:endParaRPr lang="en-US" altLang="ja-JP" sz="2800" dirty="0">
              <a:latin typeface="Cambria Math" panose="02040503050406030204" pitchFamily="18" charset="0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 </a:t>
            </a:r>
            <a:r>
              <a:rPr lang="ja-JP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母集団の大きさ</a:t>
            </a:r>
            <a:r>
              <a:rPr lang="en-US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という。</a:t>
            </a:r>
          </a:p>
          <a:p>
            <a:pPr>
              <a:lnSpc>
                <a:spcPct val="150000"/>
              </a:lnSpc>
            </a:pPr>
            <a:r>
              <a:rPr lang="ja-JP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　そして，調査のために母集団から抜き出された要素の全体を</a:t>
            </a:r>
            <a:r>
              <a:rPr lang="en-US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 </a:t>
            </a:r>
            <a:r>
              <a:rPr lang="ja-JP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標本</a:t>
            </a:r>
            <a:r>
              <a:rPr lang="en-US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 </a:t>
            </a:r>
            <a:r>
              <a:rPr lang="ja-JP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といい，標本に含まれる要素の個数を</a:t>
            </a:r>
            <a:r>
              <a:rPr lang="en-US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 </a:t>
            </a:r>
            <a:r>
              <a:rPr lang="ja-JP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標本の大きさ</a:t>
            </a:r>
            <a:r>
              <a:rPr lang="en-US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という。</a:t>
            </a:r>
            <a:endParaRPr lang="en-US" altLang="ja-JP" sz="2800" dirty="0">
              <a:latin typeface="Cambria Math" panose="02040503050406030204" pitchFamily="18" charset="0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また，標本を抜き出すことを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抽出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という。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DB93EF7-69B2-1F71-5925-51D9163F067A}"/>
              </a:ext>
            </a:extLst>
          </p:cNvPr>
          <p:cNvSpPr/>
          <p:nvPr/>
        </p:nvSpPr>
        <p:spPr>
          <a:xfrm>
            <a:off x="3923928" y="1556792"/>
            <a:ext cx="1224136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9A68F6-7799-00D2-AC76-F0F8F004AF9D}"/>
              </a:ext>
            </a:extLst>
          </p:cNvPr>
          <p:cNvSpPr/>
          <p:nvPr/>
        </p:nvSpPr>
        <p:spPr>
          <a:xfrm>
            <a:off x="323528" y="2852936"/>
            <a:ext cx="2709836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650ED5-F85B-D9C8-2B8B-108F5A9656FC}"/>
              </a:ext>
            </a:extLst>
          </p:cNvPr>
          <p:cNvSpPr/>
          <p:nvPr/>
        </p:nvSpPr>
        <p:spPr>
          <a:xfrm>
            <a:off x="2123728" y="4149080"/>
            <a:ext cx="864096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F249B22-2076-3F63-FCBD-26725AE800B5}"/>
              </a:ext>
            </a:extLst>
          </p:cNvPr>
          <p:cNvSpPr/>
          <p:nvPr/>
        </p:nvSpPr>
        <p:spPr>
          <a:xfrm>
            <a:off x="683568" y="4797152"/>
            <a:ext cx="2304256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01DA98-E3DC-D59D-B82F-5821EB9A2FAF}"/>
              </a:ext>
            </a:extLst>
          </p:cNvPr>
          <p:cNvSpPr/>
          <p:nvPr/>
        </p:nvSpPr>
        <p:spPr>
          <a:xfrm>
            <a:off x="5364088" y="5446080"/>
            <a:ext cx="79208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FA81223-7221-6DAB-DE95-7540EC8F95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10113"/>
            <a:ext cx="3258487" cy="21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6186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解</a:t>
                </a:r>
                <a:endParaRPr lang="en-US" altLang="ja-JP" sz="28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母集団はある国の人全体であり，</a:t>
                </a:r>
                <a:endParaRPr lang="en-US" altLang="ja-JP" sz="28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母集団における変量は，</a:t>
                </a:r>
                <a:endParaRPr lang="en-US" altLang="ja-JP" sz="28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左利きであれば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ja-JP" sz="2800" kern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右利きであれば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という</a:t>
                </a:r>
                <a:endParaRPr lang="en-US" altLang="ja-JP" sz="2800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ja-JP" sz="2800" kern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つの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値をとる。</a:t>
                </a: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このときの母平均</a:t>
                </a:r>
                <a:r>
                  <a:rPr lang="en-US" altLang="ja-JP" sz="2800" i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m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と母標準偏差</a:t>
                </a:r>
                <a:r>
                  <a:rPr lang="en-US" altLang="ja-JP" sz="2800" i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σ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を求めると，</a:t>
                </a: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+0∙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𝜎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ad>
                      <m:radPr>
                        <m:degHide m:val="on"/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ja-JP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ja-JP" altLang="ja-JP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en-US" altLang="ja-JP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ja-JP" altLang="ja-JP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ja-JP" altLang="ja-JP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ad>
                      <m:radPr>
                        <m:degHide m:val="on"/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ja-JP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2800" i="1" ker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800" i="1" ker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ja-JP" sz="2800" i="1" ker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したがって，</a:t>
                </a:r>
                <a14:m>
                  <m:oMath xmlns:m="http://schemas.openxmlformats.org/officeDocument/2006/math">
                    <m:r>
                      <a:rPr lang="ja-JP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" panose="020406040505050203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ja-JP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" panose="02040604050505020304" pitchFamily="18" charset="0"/>
                          </a:rPr>
                        </m:ctrlPr>
                      </m:barPr>
                      <m:e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Century" panose="020406040505050203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の平均と標準偏差は，</a:t>
                </a: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𝐸</m:t>
                    </m:r>
                    <m:bar>
                      <m:barPr>
                        <m:pos m:val="top"/>
                        <m:ctrlPr>
                          <a:rPr lang="ja-JP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" panose="02040604050505020304" pitchFamily="18" charset="0"/>
                          </a:rPr>
                        </m:ctrlPr>
                      </m:barPr>
                      <m:e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Century" panose="02040604050505020304" pitchFamily="18" charset="0"/>
                          </a:rPr>
                          <m:t>𝑋</m:t>
                        </m:r>
                      </m:e>
                    </m:ba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ja-JP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" panose="02040604050505020304" pitchFamily="18" charset="0"/>
                          </a:rPr>
                        </m:ctrlPr>
                      </m:barPr>
                      <m:e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Century" panose="02040604050505020304" pitchFamily="18" charset="0"/>
                          </a:rPr>
                          <m:t>𝑋</m:t>
                        </m:r>
                      </m:e>
                    </m:ba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6186437"/>
              </a:xfrm>
              <a:prstGeom prst="rect">
                <a:avLst/>
              </a:prstGeom>
              <a:blipFill>
                <a:blip r:embed="rId3"/>
                <a:stretch>
                  <a:fillRect l="-14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8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453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標本平均の分布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999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までの奇数を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つずつ書いた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500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枚のカードから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枚を復元抽出で抜き出し，書いてある数の平均を計算する。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この操作を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2000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回繰り返して</a:t>
                </a:r>
                <a:br>
                  <a:rPr lang="en-US" altLang="ja-JP" sz="2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得た値の相対度数の分布を示し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たものが，右の図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である。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4532908"/>
              </a:xfrm>
              <a:prstGeom prst="rect">
                <a:avLst/>
              </a:prstGeom>
              <a:blipFill>
                <a:blip r:embed="rId3"/>
                <a:stretch>
                  <a:fillRect l="-1422" r="-1351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55EA760C-CECA-9845-CA75-069DDF7F81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584733"/>
            <a:ext cx="2601432" cy="17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10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5825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また，このカードを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枚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抜き出して，同様の操作を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2000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回繰り返したときの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相対度数の分布が，右の図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である。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このように操作の回数が十分に大きいとき，母集団分布がどのような分布でも，標本平均の相対度数の分布を表すヒストグラムの形は，標本の大きさを増やしていくと，正規分布曲線に近づいていくことが知られている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5825569"/>
              </a:xfrm>
              <a:prstGeom prst="rect">
                <a:avLst/>
              </a:prstGeom>
              <a:blipFill>
                <a:blip r:embed="rId3"/>
                <a:stretch>
                  <a:fillRect l="-1422" b="-16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47E51893-E41D-7728-4EF5-19DECB97E0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980728"/>
            <a:ext cx="2686928" cy="18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75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4371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一般に，次のことが知られている。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ja-JP" sz="2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b="1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標本平均の分布</a:t>
                </a:r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母平均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，母標準偏差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の母集団から抽出された大きさ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の標本の標本平均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が大きいとき，正規分布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ja-JP" altLang="ja-JP" sz="28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，</m:t>
                        </m:r>
                        <m:f>
                          <m:f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ja-JP" sz="2800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に従うとしてよい。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4371710"/>
              </a:xfrm>
              <a:prstGeom prst="rect">
                <a:avLst/>
              </a:prstGeom>
              <a:blipFill>
                <a:blip r:embed="rId3"/>
                <a:stretch>
                  <a:fillRect l="-1422" r="-10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C11D248-43BF-11E5-A65A-D025C08D440C}"/>
              </a:ext>
            </a:extLst>
          </p:cNvPr>
          <p:cNvGrpSpPr/>
          <p:nvPr/>
        </p:nvGrpSpPr>
        <p:grpSpPr>
          <a:xfrm>
            <a:off x="239208" y="2132857"/>
            <a:ext cx="8491289" cy="3076112"/>
            <a:chOff x="257175" y="2204864"/>
            <a:chExt cx="8491289" cy="307611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FBBECBB-17BD-342F-8807-4A8D5E0EADDF}"/>
                </a:ext>
              </a:extLst>
            </p:cNvPr>
            <p:cNvSpPr/>
            <p:nvPr/>
          </p:nvSpPr>
          <p:spPr>
            <a:xfrm>
              <a:off x="257175" y="2204864"/>
              <a:ext cx="8491289" cy="3076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E779DADD-3C9C-D1C7-9C13-A43E01163885}"/>
                </a:ext>
              </a:extLst>
            </p:cNvPr>
            <p:cNvCxnSpPr/>
            <p:nvPr/>
          </p:nvCxnSpPr>
          <p:spPr>
            <a:xfrm>
              <a:off x="257175" y="2708920"/>
              <a:ext cx="84912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110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BE4444B-0F29-E2A2-8C43-A97B91FF5C38}"/>
                  </a:ext>
                </a:extLst>
              </p:cNvPr>
              <p:cNvSpPr/>
              <p:nvPr/>
            </p:nvSpPr>
            <p:spPr>
              <a:xfrm>
                <a:off x="257175" y="692696"/>
                <a:ext cx="8491289" cy="301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600" b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endParaRPr lang="ja-JP" altLang="ja-JP" sz="2600" b="1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出荷前のみかん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個あたりの重さについて，母平均が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𝟏𝟎𝟎𝐠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，母標準偏差が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𝟏𝟔𝐠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であるという。ここから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個を無作為抽出するとき，この標本の標本平均が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𝟏𝟎𝟐𝐠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以上になる確率を求めよ。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BE4444B-0F29-E2A2-8C43-A97B91FF5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692696"/>
                <a:ext cx="8491289" cy="3015377"/>
              </a:xfrm>
              <a:prstGeom prst="rect">
                <a:avLst/>
              </a:prstGeom>
              <a:blipFill>
                <a:blip r:embed="rId3"/>
                <a:stretch>
                  <a:fillRect l="-1292" r="-72" b="-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51894E4-C0DD-4125-811B-BDC5F06F6B3D}"/>
                  </a:ext>
                </a:extLst>
              </p:cNvPr>
              <p:cNvSpPr/>
              <p:nvPr/>
            </p:nvSpPr>
            <p:spPr>
              <a:xfrm>
                <a:off x="251896" y="3708073"/>
                <a:ext cx="8491289" cy="1213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en-US" sz="2600" kern="100" dirty="0">
                    <a:effectLst/>
                    <a:latin typeface="Cambria Math" panose="020405030504060302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考え方</a:t>
                </a:r>
                <a:endParaRPr lang="en-US" altLang="ja-JP" sz="2600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を標準化して，正規分布表を利用する。</a:t>
                </a: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51894E4-C0DD-4125-811B-BDC5F06F6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6" y="3708073"/>
                <a:ext cx="8491289" cy="1213537"/>
              </a:xfrm>
              <a:prstGeom prst="rect">
                <a:avLst/>
              </a:prstGeom>
              <a:blipFill>
                <a:blip r:embed="rId4"/>
                <a:stretch>
                  <a:fillRect l="-1292" b="-11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4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BE4444B-0F29-E2A2-8C43-A97B91FF5C38}"/>
                  </a:ext>
                </a:extLst>
              </p:cNvPr>
              <p:cNvSpPr/>
              <p:nvPr/>
            </p:nvSpPr>
            <p:spPr>
              <a:xfrm>
                <a:off x="257175" y="692696"/>
                <a:ext cx="8491289" cy="301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600" b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endParaRPr lang="ja-JP" altLang="ja-JP" sz="2600" b="1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出荷前のみかん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個あたりの重さについて，母平均が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𝟏𝟎𝟎𝐠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，母標準偏差が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𝟏𝟔𝐠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であるという。ここから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個を無作為抽出するとき，この標本の標本平均が</a:t>
                </a: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𝟏𝟎𝟐𝐠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ゴシック" panose="020B0609070205080204" pitchFamily="49" charset="-128"/>
                  </a:rPr>
                  <a:t>以上になる確率を求めよ。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BE4444B-0F29-E2A2-8C43-A97B91FF5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692696"/>
                <a:ext cx="8491289" cy="3015377"/>
              </a:xfrm>
              <a:prstGeom prst="rect">
                <a:avLst/>
              </a:prstGeom>
              <a:blipFill>
                <a:blip r:embed="rId3"/>
                <a:stretch>
                  <a:fillRect l="-1292" r="-72" b="-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5375C29-3103-EFEF-777B-655A1BF15B8A}"/>
                  </a:ext>
                </a:extLst>
              </p:cNvPr>
              <p:cNvSpPr/>
              <p:nvPr/>
            </p:nvSpPr>
            <p:spPr>
              <a:xfrm>
                <a:off x="257175" y="3708073"/>
                <a:ext cx="8491289" cy="2265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600" kern="1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解</a:t>
                </a:r>
                <a:endParaRPr lang="en-US" altLang="ja-JP" sz="26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m:rPr>
                        <m:nor/>
                      </m:rPr>
                      <a:rPr lang="ja-JP" altLang="ja-JP" sz="260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，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m:rPr>
                        <m:nor/>
                      </m:rPr>
                      <a:rPr lang="ja-JP" altLang="ja-JP" sz="260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，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であるから，この標本平均</a:t>
                </a: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は，正規分布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ja-JP" altLang="ja-JP" sz="260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，</m:t>
                        </m:r>
                        <m:f>
                          <m:f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sup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400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に従うとしてよい。</a:t>
                </a: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5375C29-3103-EFEF-777B-655A1BF15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3708073"/>
                <a:ext cx="8491289" cy="2265620"/>
              </a:xfrm>
              <a:prstGeom prst="rect">
                <a:avLst/>
              </a:prstGeom>
              <a:blipFill>
                <a:blip r:embed="rId4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1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5375C29-3103-EFEF-777B-655A1BF15B8A}"/>
                  </a:ext>
                </a:extLst>
              </p:cNvPr>
              <p:cNvSpPr/>
              <p:nvPr/>
            </p:nvSpPr>
            <p:spPr>
              <a:xfrm>
                <a:off x="252631" y="779298"/>
                <a:ext cx="8491289" cy="479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600" kern="1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解</a:t>
                </a:r>
                <a:endParaRPr lang="en-US" altLang="ja-JP" sz="26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ここで，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groupChr>
                          <m:groupChrPr>
                            <m:chr m:val="̲"/>
                            <m:pos m:val="top"/>
                            <m:vertJc m:val="bot"/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groupCh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f>
                          <m:f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400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とすると，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</m:t>
                    </m:r>
                    <m:r>
                      <m:rPr>
                        <m:nor/>
                      </m:rPr>
                      <a:rPr lang="ja-JP" altLang="ja-JP" sz="260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，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に従うとしてよい。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102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とすると，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であるから，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groupChr>
                      <m:groupChrPr>
                        <m:chr m:val="̲"/>
                        <m:pos m:val="top"/>
                        <m:vertJc m:val="bot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groupCh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≧102)</m:t>
                    </m:r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≧2.5)</m:t>
                    </m:r>
                  </m:oMath>
                </a14:m>
                <a:endParaRPr lang="ja-JP" altLang="ja-JP" sz="26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0.49379</m:t>
                    </m:r>
                  </m:oMath>
                </a14:m>
                <a:endParaRPr lang="ja-JP" altLang="ja-JP" sz="26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ja-JP" altLang="ja-JP" sz="260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0.00621</m:t>
                    </m:r>
                  </m:oMath>
                </a14:m>
                <a:endParaRPr lang="ja-JP" altLang="ja-JP" sz="26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5375C29-3103-EFEF-777B-655A1BF15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31" y="779298"/>
                <a:ext cx="8491289" cy="4796249"/>
              </a:xfrm>
              <a:prstGeom prst="rect">
                <a:avLst/>
              </a:prstGeom>
              <a:blipFill>
                <a:blip r:embed="rId3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4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388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問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26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電子マネーの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ヶ月間の利用金額について，母平均が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24300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円，母標準偏差が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円となる母集団を考える。ここから大きさ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の標本を無作為抽出するとき，その標本平均が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25000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円以上になる確率を求めよ。</a:t>
                </a:r>
                <a:endParaRPr lang="ja-JP" altLang="ja-JP" sz="40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3886577"/>
              </a:xfrm>
              <a:prstGeom prst="rect">
                <a:avLst/>
              </a:prstGeom>
              <a:blipFill>
                <a:blip r:embed="rId3"/>
                <a:stretch>
                  <a:fillRect l="-1436" b="-3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014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6896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解</a:t>
                </a:r>
                <a:endParaRPr lang="en-US" altLang="ja-JP" sz="28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ja-JP" sz="2800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m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24300</a:t>
                </a:r>
                <a:r>
                  <a:rPr lang="ja-JP" altLang="ja-JP" sz="2800" kern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i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σ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7000</a:t>
                </a:r>
                <a:r>
                  <a:rPr lang="ja-JP" altLang="ja-JP" sz="2800" kern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i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n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400 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であるから，</a:t>
                </a:r>
                <a:endParaRPr lang="en-US" altLang="ja-JP" sz="2800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この標本平均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ja-JP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" panose="02040604050505020304" pitchFamily="18" charset="0"/>
                          </a:rPr>
                        </m:ctrlPr>
                      </m:barPr>
                      <m:e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Century" panose="02040604050505020304" pitchFamily="18" charset="0"/>
                          </a:rPr>
                          <m:t>𝑋</m:t>
                        </m:r>
                      </m:e>
                    </m:ba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は，正規分布</a:t>
                </a:r>
                <a14:m>
                  <m:oMath xmlns:m="http://schemas.openxmlformats.org/officeDocument/2006/math">
                    <m:r>
                      <a:rPr lang="ja-JP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24300</m:t>
                        </m:r>
                        <m:r>
                          <a:rPr lang="ja-JP" altLang="ja-JP" sz="28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，</m:t>
                        </m:r>
                        <m:f>
                          <m:fPr>
                            <m:ctrlPr>
                              <a:rPr lang="ja-JP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ja-JP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7000</m:t>
                                </m:r>
                              </m:e>
                              <m:sup>
                                <m:r>
                                  <a:rPr lang="en-US" altLang="ja-JP" sz="2800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400</m:t>
                            </m:r>
                          </m:den>
                        </m:f>
                      </m:e>
                    </m:d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に従うとしてよい。</a:t>
                </a: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ここで，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𝑍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f>
                      <m:f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ja-JP" alt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entury" panose="020406040505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Century" panose="020406040505050203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−24300</m:t>
                        </m:r>
                      </m:num>
                      <m:den>
                        <m:f>
                          <m:fPr>
                            <m:ctrlPr>
                              <a:rPr lang="ja-JP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7000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ja-JP" altLang="ja-JP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400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とすると，</a:t>
                </a:r>
                <a:endParaRPr lang="en-US" altLang="ja-JP" sz="2800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ja-JP" sz="2800" i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Z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は標準正規分布</a:t>
                </a:r>
                <a:r>
                  <a:rPr lang="en-US" altLang="ja-JP" sz="2800" i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(0</a:t>
                </a:r>
                <a:r>
                  <a:rPr lang="ja-JP" altLang="ja-JP" sz="2800" kern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1) 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に従うとしてよい。</a:t>
                </a:r>
                <a:endParaRPr lang="en-US" altLang="ja-JP" sz="2800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ja-JP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" panose="02040604050505020304" pitchFamily="18" charset="0"/>
                          </a:rPr>
                        </m:ctrlPr>
                      </m:barPr>
                      <m:e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Century" panose="02040604050505020304" pitchFamily="18" charset="0"/>
                          </a:rPr>
                          <m:t>𝑋</m:t>
                        </m:r>
                      </m:e>
                    </m:ba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25000</m:t>
                    </m:r>
                  </m:oMath>
                </a14:m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とすると，</a:t>
                </a:r>
                <a:r>
                  <a:rPr lang="en-US" altLang="ja-JP" sz="2800" i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Z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2.0 </a:t>
                </a: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であるから，正規分布表より，</a:t>
                </a: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ja-JP" alt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entury" panose="020406040505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Century" panose="020406040505050203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≧25000</m:t>
                        </m:r>
                      </m:e>
                    </m:d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ja-JP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en-US" altLang="ja-JP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≧2.0</m:t>
                        </m:r>
                      </m:e>
                    </m:d>
                  </m:oMath>
                </a14:m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0.5</m:t>
                    </m:r>
                    <m:r>
                      <a:rPr lang="en-US" altLang="ja-JP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0.4772</m:t>
                    </m:r>
                    <m:r>
                      <a:rPr lang="ja-JP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0.0228</m:t>
                    </m:r>
                  </m:oMath>
                </a14:m>
                <a:r>
                  <a:rPr lang="en-US" altLang="ja-JP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Century" panose="020406040505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ja-JP" altLang="ja-JP" sz="40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6896503"/>
              </a:xfrm>
              <a:prstGeom prst="rect">
                <a:avLst/>
              </a:prstGeom>
              <a:blipFill>
                <a:blip r:embed="rId3"/>
                <a:stretch>
                  <a:fillRect l="-1436" r="-1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1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9208" y="764704"/>
            <a:ext cx="8653272" cy="582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ja-JP" sz="2800" dirty="0">
                <a:latin typeface="Cambria Math" panose="02040503050406030204" pitchFamily="18" charset="0"/>
                <a:ea typeface="ＭＳ 明朝" panose="02020609040205080304" pitchFamily="17" charset="-128"/>
              </a:rPr>
              <a:t>　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母集団の特徴を正しく推測するためには，標本に偏りがないように，確率的にみて公平な抽出をしなければならない。</a:t>
            </a:r>
          </a:p>
          <a:p>
            <a:pPr algn="l">
              <a:lnSpc>
                <a:spcPct val="150000"/>
              </a:lnSpc>
            </a:pP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このような標本の抜き出し方を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無作為抽出</a:t>
            </a:r>
            <a:r>
              <a:rPr lang="en-US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とい</a:t>
            </a:r>
            <a:endParaRPr lang="en-US" altLang="ja-JP" sz="2800" kern="100" dirty="0">
              <a:effectLst/>
              <a:latin typeface="Cambria Math" panose="020405030504060302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い，無作為抽出によって選ばれた標本を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無作為標本</a:t>
            </a:r>
            <a:r>
              <a:rPr lang="en-US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という。</a:t>
            </a:r>
          </a:p>
          <a:p>
            <a:pPr algn="l">
              <a:lnSpc>
                <a:spcPct val="150000"/>
              </a:lnSpc>
            </a:pP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無作為抽出を行うために，</a:t>
            </a:r>
            <a:r>
              <a:rPr lang="ja-JP" altLang="en-US" sz="2800" kern="100" dirty="0"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乱数さい</a:t>
            </a:r>
            <a:r>
              <a:rPr lang="en-US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という特殊なさいころや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乱数表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という表を用いたり，コンピュータによって発生させた乱数を利用したり</a:t>
            </a:r>
            <a:r>
              <a:rPr lang="ja-JP" altLang="en-US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す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る。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DB93EF7-69B2-1F71-5925-51D9163F067A}"/>
              </a:ext>
            </a:extLst>
          </p:cNvPr>
          <p:cNvSpPr/>
          <p:nvPr/>
        </p:nvSpPr>
        <p:spPr>
          <a:xfrm>
            <a:off x="5652120" y="2854312"/>
            <a:ext cx="1980220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9A68F6-7799-00D2-AC76-F0F8F004AF9D}"/>
              </a:ext>
            </a:extLst>
          </p:cNvPr>
          <p:cNvSpPr/>
          <p:nvPr/>
        </p:nvSpPr>
        <p:spPr>
          <a:xfrm>
            <a:off x="6804248" y="3510613"/>
            <a:ext cx="187220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650ED5-F85B-D9C8-2B8B-108F5A9656FC}"/>
              </a:ext>
            </a:extLst>
          </p:cNvPr>
          <p:cNvSpPr/>
          <p:nvPr/>
        </p:nvSpPr>
        <p:spPr>
          <a:xfrm>
            <a:off x="4932040" y="4761731"/>
            <a:ext cx="151216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01DA98-E3DC-D59D-B82F-5821EB9A2FAF}"/>
              </a:ext>
            </a:extLst>
          </p:cNvPr>
          <p:cNvSpPr/>
          <p:nvPr/>
        </p:nvSpPr>
        <p:spPr>
          <a:xfrm>
            <a:off x="2195736" y="5445224"/>
            <a:ext cx="115212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02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5179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</a:t>
                </a: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乱数さいは正二十面体の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さいころで，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まで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の数字がそれぞれ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面ずつ，</a:t>
                </a:r>
                <a:endParaRPr lang="en-US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計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の面に書いてある。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例えば，赤，青，黄の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つの乱数さいを投げて，出た目のうち，赤の目を百の位，青の目を十の位，黄の目を一の位の数とすれば，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999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までの数を無作為に選ぶことができる。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5179238"/>
              </a:xfrm>
              <a:prstGeom prst="rect">
                <a:avLst/>
              </a:prstGeom>
              <a:blipFill>
                <a:blip r:embed="rId3"/>
                <a:stretch>
                  <a:fillRect l="-1422" r="-1351"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59D9DD14-4FD0-FF1E-2737-9BE0A07678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80728"/>
            <a:ext cx="3410919" cy="17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9208" y="764704"/>
                <a:ext cx="8568952" cy="259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乱数表は，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までの数字を，各数字が現れる確率を同じにして，規則性がないように並べたものである。この本の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143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ページに，見やすいように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つずつの数字を組にした乱数表を載せている。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8" y="764704"/>
                <a:ext cx="8568952" cy="2593915"/>
              </a:xfrm>
              <a:prstGeom prst="rect">
                <a:avLst/>
              </a:prstGeom>
              <a:blipFill>
                <a:blip r:embed="rId3"/>
                <a:stretch>
                  <a:fillRect l="-1422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24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5825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800" dirty="0"/>
                  <a:t>無作為抽出の方法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</a:t>
                </a:r>
                <a:r>
                  <a:rPr lang="en-US" altLang="ja-JP" sz="28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16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クラスの生徒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人から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人を無作為抽出する。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まず，生徒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人に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までの番号をつける。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次に，乱数さいなどを用いて，乱数表のどの行，どの列から始めるかを決める。</a:t>
                </a:r>
                <a:endParaRPr lang="en-US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例えば，乱数表の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行目の第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列を選ぶと，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08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51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51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57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明朝" panose="02020609040205080304" pitchFamily="17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⋯⋯⋯</m:t>
                    </m:r>
                  </m:oMath>
                </a14:m>
                <a:endParaRPr lang="en-US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が得られる。</a:t>
                </a:r>
                <a:endParaRPr lang="ja-JP" altLang="ja-JP" sz="28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5825569"/>
              </a:xfrm>
              <a:prstGeom prst="rect">
                <a:avLst/>
              </a:prstGeom>
              <a:blipFill>
                <a:blip r:embed="rId3"/>
                <a:stretch>
                  <a:fillRect l="-1436" b="-1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33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7175" y="791125"/>
                <a:ext cx="8491289" cy="601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6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例</a:t>
                </a:r>
                <a:r>
                  <a:rPr lang="en-US" altLang="ja-JP" sz="2600" b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16</a:t>
                </a:r>
                <a:endParaRPr lang="ja-JP" altLang="ja-JP" sz="2600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この中から該当する生徒がいる</a:t>
                </a:r>
                <a:endParaRPr lang="en-US" altLang="ja-JP" sz="26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ときはその番号を抜き出し，</a:t>
                </a:r>
                <a:endParaRPr lang="en-US" altLang="ja-JP" sz="26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いないときは次の組の番号に移</a:t>
                </a:r>
                <a:endParaRPr lang="en-US" altLang="ja-JP" sz="26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る。ただし，同じ数字が出て</a:t>
                </a:r>
                <a:endParaRPr lang="en-US" altLang="ja-JP" sz="26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きたときは省く。この場合は，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05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33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08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</m:oMath>
                </a14:m>
                <a:endParaRPr lang="ja-JP" altLang="ja-JP" sz="26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人が無作為抽出されたことになる。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この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人が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40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人の母集団から選ばれた大きさ</a:t>
                </a:r>
                <a14:m>
                  <m:oMath xmlns:m="http://schemas.openxmlformats.org/officeDocument/2006/math">
                    <m:r>
                      <a:rPr lang="en-US" altLang="ja-JP" sz="2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ja-JP" altLang="ja-JP" sz="2600" kern="100" dirty="0"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の無作為標本である。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791125"/>
                <a:ext cx="8491289" cy="6016199"/>
              </a:xfrm>
              <a:prstGeom prst="rect">
                <a:avLst/>
              </a:prstGeom>
              <a:blipFill>
                <a:blip r:embed="rId3"/>
                <a:stretch>
                  <a:fillRect l="-1292" b="-1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31AA4317-B5F0-9339-0A42-E6A7BC9584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700808"/>
            <a:ext cx="320676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9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tabLst>
                <a:tab pos="8640000" algn="r"/>
              </a:tabLs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母集団と標本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7175" y="791125"/>
            <a:ext cx="8491289" cy="388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復元抽出と非復元抽出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母集団から標本を抽出するとき，抽出のたびに要素をもとに戻し，あらためて次の要素を抽出する方法を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復元抽出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という。これに対して，もとに戻さないで続けて次の要素を抽出する方法を</a:t>
            </a:r>
            <a:r>
              <a:rPr lang="en-US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非復元抽出</a:t>
            </a:r>
            <a:r>
              <a:rPr lang="en-US" altLang="ja-JP" sz="28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という。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621BBC-85BF-74DF-6076-94D441C76AFE}"/>
              </a:ext>
            </a:extLst>
          </p:cNvPr>
          <p:cNvSpPr/>
          <p:nvPr/>
        </p:nvSpPr>
        <p:spPr>
          <a:xfrm>
            <a:off x="1043608" y="2852936"/>
            <a:ext cx="1656184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24005F-164F-4C28-DA80-66AFBA046089}"/>
              </a:ext>
            </a:extLst>
          </p:cNvPr>
          <p:cNvSpPr/>
          <p:nvPr/>
        </p:nvSpPr>
        <p:spPr>
          <a:xfrm>
            <a:off x="6804248" y="3510613"/>
            <a:ext cx="187220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82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3084</Words>
  <Application>Microsoft Office PowerPoint</Application>
  <PresentationFormat>画面に合わせる (4:3)</PresentationFormat>
  <Paragraphs>224</Paragraphs>
  <Slides>38</Slides>
  <Notes>38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52" baseType="lpstr">
      <vt:lpstr>A-OTF リュウミン Pro R-KL</vt:lpstr>
      <vt:lpstr>HG明朝E</vt:lpstr>
      <vt:lpstr>ＭＳ Ｐゴシック</vt:lpstr>
      <vt:lpstr>ＭＳ ゴシック</vt:lpstr>
      <vt:lpstr>ＭＳ 明朝</vt:lpstr>
      <vt:lpstr>Bookman Old Style</vt:lpstr>
      <vt:lpstr>Calibri</vt:lpstr>
      <vt:lpstr>Cambria Math</vt:lpstr>
      <vt:lpstr>Century</vt:lpstr>
      <vt:lpstr>Gill Sans MT</vt:lpstr>
      <vt:lpstr>Times New Roman</vt:lpstr>
      <vt:lpstr>Wingdings</vt:lpstr>
      <vt:lpstr>Wingdings 3</vt:lpstr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2013-04-26T06:05:15Z</dcterms:created>
  <dcterms:modified xsi:type="dcterms:W3CDTF">2025-05-21T00:38:48Z</dcterms:modified>
</cp:coreProperties>
</file>