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handoutMasterIdLst>
    <p:handoutMasterId r:id="rId10"/>
  </p:handoutMasterIdLst>
  <p:sldIdLst>
    <p:sldId id="263" r:id="rId2"/>
    <p:sldId id="278" r:id="rId3"/>
    <p:sldId id="287" r:id="rId4"/>
    <p:sldId id="288" r:id="rId5"/>
    <p:sldId id="290" r:id="rId6"/>
    <p:sldId id="271" r:id="rId7"/>
    <p:sldId id="273" r:id="rId8"/>
  </p:sldIdLst>
  <p:sldSz cx="12192000" cy="6858000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4441" autoAdjust="0"/>
  </p:normalViewPr>
  <p:slideViewPr>
    <p:cSldViewPr snapToGrid="0">
      <p:cViewPr varScale="1">
        <p:scale>
          <a:sx n="73" d="100"/>
          <a:sy n="73" d="100"/>
        </p:scale>
        <p:origin x="1070" y="58"/>
      </p:cViewPr>
      <p:guideLst>
        <p:guide orient="horz" pos="2160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r>
              <a:rPr lang="en-US" altLang="ja-JP" sz="2200" b="1"/>
              <a:t>【</a:t>
            </a:r>
            <a:r>
              <a:rPr lang="ja-JP" altLang="en-US" sz="2200" b="1"/>
              <a:t>サンプル</a:t>
            </a:r>
            <a:r>
              <a:rPr lang="en-US" altLang="ja-JP" sz="2200" b="1"/>
              <a:t>】</a:t>
            </a:r>
            <a:r>
              <a:rPr lang="ja-JP" altLang="en-US" sz="2200" b="1"/>
              <a:t>啓林館・高等学校地学基礎</a:t>
            </a:r>
            <a:r>
              <a:rPr lang="en-US" altLang="ja-JP" sz="2200" b="1"/>
              <a:t>_</a:t>
            </a:r>
            <a:r>
              <a:rPr lang="ja-JP" altLang="en-US" sz="2200" b="1"/>
              <a:t>授業用スライド</a:t>
            </a: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9721108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4021295" y="9721108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4637730E-57FC-4A98-8EBC-7B4128F65A0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10691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啓林館・高等学校地学基礎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94F496A4-8D08-4CBE-A17B-DEE71018F7FB}" type="datetimeFigureOut">
              <a:rPr kumimoji="1" lang="ja-JP" altLang="en-US" smtClean="0"/>
              <a:t>2025/5/20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37275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09930" y="4925408"/>
            <a:ext cx="5679440" cy="4029878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721108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1295" y="9721108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1CAABEB5-DA67-4370-98B7-EA5021D7AF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81510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37275" cy="34528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AABEB5-DA67-4370-98B7-EA5021D7AF66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5105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37275" cy="34528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b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AABEB5-DA67-4370-98B7-EA5021D7AF66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338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37275" cy="34528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AABEB5-DA67-4370-98B7-EA5021D7AF66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0352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37275" cy="34528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u="sng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AABEB5-DA67-4370-98B7-EA5021D7AF66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2064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37275" cy="34528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AABEB5-DA67-4370-98B7-EA5021D7AF66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3335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37275" cy="34528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AABEB5-DA67-4370-98B7-EA5021D7AF66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1531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97884-8B1C-4628-938E-A890D2256220}" type="datetime1">
              <a:rPr kumimoji="1" lang="ja-JP" altLang="en-US" smtClean="0"/>
              <a:t>2025/5/20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 2022  KEIRINKAN  All Rights Reserved.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108D-B323-4180-88D2-824C7CBD1C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081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DC59-F3AB-451B-8A18-5376A7057EE5}" type="datetime1">
              <a:rPr kumimoji="1" lang="ja-JP" altLang="en-US" smtClean="0"/>
              <a:t>2025/5/20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© 2026  KEIRINKAN  All Rights Reserved.</a:t>
            </a:r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108D-B323-4180-88D2-824C7CBD1C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0224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75F70-3E8D-4C56-A951-952C507947C0}" type="datetime1">
              <a:rPr kumimoji="1" lang="ja-JP" altLang="en-US" smtClean="0"/>
              <a:t>2025/5/20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© 2026  KEIRINKAN  All Rights Reserved.</a:t>
            </a:r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108D-B323-4180-88D2-824C7CBD1C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3826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AA08B-EA1B-4C43-93E7-D7793AEE8E1F}" type="datetime1">
              <a:rPr kumimoji="1" lang="ja-JP" altLang="en-US" smtClean="0"/>
              <a:t>2025/5/20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 2022  KEIRINKAN  All Rights Reserved.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108D-B323-4180-88D2-824C7CBD1C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0184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F283A-DDBF-4019-BF3F-CB5188E4F212}" type="datetime1">
              <a:rPr kumimoji="1" lang="ja-JP" altLang="en-US" smtClean="0"/>
              <a:t>2025/5/20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 2022  KEIRINKAN  All Rights Reserved.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108D-B323-4180-88D2-824C7CBD1C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0532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A28D7-0B78-40CD-9DBA-ECD87CE19CA8}" type="datetime1">
              <a:rPr kumimoji="1" lang="ja-JP" altLang="en-US" smtClean="0"/>
              <a:t>2025/5/20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 2022  KEIRINKAN  All Rights Reserved.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108D-B323-4180-88D2-824C7CBD1C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5292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72818-203A-4AEB-93AE-8D282B49308B}" type="datetime1">
              <a:rPr kumimoji="1" lang="ja-JP" altLang="en-US" smtClean="0"/>
              <a:t>2025/5/20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© 2026  KEIRINKAN  All Rights Reserved.</a:t>
            </a:r>
            <a:endParaRPr kumimoji="1" lang="ja-JP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108D-B323-4180-88D2-824C7CBD1C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8027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75639-3A1B-4FE2-AFAE-6C56D37BEA43}" type="datetime1">
              <a:rPr kumimoji="1" lang="ja-JP" altLang="en-US" smtClean="0"/>
              <a:t>2025/5/20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© 2026  KEIRINKAN  All Rights Reserved.</a:t>
            </a:r>
            <a:endParaRPr kumimoji="1" lang="ja-JP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108D-B323-4180-88D2-824C7CBD1C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0153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A7121-F1D6-47E2-AC3A-F0C760F4CA0A}" type="datetime1">
              <a:rPr kumimoji="1" lang="ja-JP" altLang="en-US" smtClean="0"/>
              <a:t>2025/5/20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© 2026  KEIRINKAN  All Rights Reserved.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108D-B323-4180-88D2-824C7CBD1C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4934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03B9F-B47A-4EA8-9CAA-A4E337CA8650}" type="datetime1">
              <a:rPr kumimoji="1" lang="ja-JP" altLang="en-US" smtClean="0"/>
              <a:t>2025/5/20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© 2026  KEIRINKAN  All Rights Reserved.</a:t>
            </a:r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108D-B323-4180-88D2-824C7CBD1C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3214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10E19-F21B-4200-AB32-B12FF53EC05D}" type="datetime1">
              <a:rPr kumimoji="1" lang="ja-JP" altLang="en-US" smtClean="0"/>
              <a:t>2025/5/20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© 2026  KEIRINKAN  All Rights Reserved.</a:t>
            </a:r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108D-B323-4180-88D2-824C7CBD1C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8620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FC66B-AF26-429B-9A71-6E0346AFC03F}" type="datetime1">
              <a:rPr kumimoji="1" lang="ja-JP" altLang="en-US" smtClean="0"/>
              <a:t>2025/5/20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© 2022  KEIRINKAN  All Rights Reserved.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E108D-B323-4180-88D2-824C7CBD1C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7154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1438884" y="1656936"/>
            <a:ext cx="8897812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4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第２部　大気と海洋</a:t>
            </a:r>
            <a:endParaRPr lang="en-US" altLang="ja-JP" sz="4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&gt; </a:t>
            </a:r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第１章　大気の構造</a:t>
            </a:r>
            <a:endParaRPr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&gt; </a:t>
            </a:r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第１節　大気圏</a:t>
            </a:r>
            <a:endParaRPr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&gt;</a:t>
            </a:r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Ｃ 大気圏の層構造</a:t>
            </a:r>
            <a:endParaRPr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 2022  KEIRINKAN  All Rights Reserved.</a:t>
            </a:r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E133CF5-A0B2-4CB0-8963-890796AD1E5C}"/>
              </a:ext>
            </a:extLst>
          </p:cNvPr>
          <p:cNvSpPr/>
          <p:nvPr/>
        </p:nvSpPr>
        <p:spPr>
          <a:xfrm>
            <a:off x="10446026" y="178904"/>
            <a:ext cx="1590261" cy="3677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rgbClr val="C00000"/>
                </a:solidFill>
              </a:rPr>
              <a:t>内容解説資料</a:t>
            </a:r>
          </a:p>
        </p:txBody>
      </p:sp>
    </p:spTree>
    <p:extLst>
      <p:ext uri="{BB962C8B-B14F-4D97-AF65-F5344CB8AC3E}">
        <p14:creationId xmlns:p14="http://schemas.microsoft.com/office/powerpoint/2010/main" val="247867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1078930" y="1671032"/>
            <a:ext cx="10034141" cy="3442143"/>
            <a:chOff x="1889758" y="1745677"/>
            <a:chExt cx="10034141" cy="3442143"/>
          </a:xfrm>
        </p:grpSpPr>
        <p:sp>
          <p:nvSpPr>
            <p:cNvPr id="4" name="正方形/長方形 3"/>
            <p:cNvSpPr/>
            <p:nvPr/>
          </p:nvSpPr>
          <p:spPr>
            <a:xfrm>
              <a:off x="1889758" y="2323409"/>
              <a:ext cx="10034141" cy="2864411"/>
            </a:xfrm>
            <a:prstGeom prst="rect">
              <a:avLst/>
            </a:prstGeom>
            <a:solidFill>
              <a:srgbClr val="FAF8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3600" dirty="0">
                  <a:solidFill>
                    <a:schemeClr val="tx1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大気圏は，どのような構造をしているのだろうか。また，大気圏ではどのような現象が起こっているのだろうか。</a:t>
              </a:r>
            </a:p>
          </p:txBody>
        </p:sp>
        <p:sp>
          <p:nvSpPr>
            <p:cNvPr id="5" name="正方形/長方形 4"/>
            <p:cNvSpPr/>
            <p:nvPr/>
          </p:nvSpPr>
          <p:spPr>
            <a:xfrm>
              <a:off x="1889759" y="1745677"/>
              <a:ext cx="2443941" cy="573579"/>
            </a:xfrm>
            <a:prstGeom prst="rect">
              <a:avLst/>
            </a:prstGeom>
            <a:noFill/>
            <a:ln w="12700">
              <a:solidFill>
                <a:schemeClr val="tx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800" dirty="0">
                  <a:solidFill>
                    <a:schemeClr val="tx1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学びの視点</a:t>
              </a:r>
            </a:p>
          </p:txBody>
        </p:sp>
      </p:grp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© 2026  KEIRINKAN  All Rights Reserved.</a:t>
            </a:r>
            <a:endParaRPr kumimoji="1" lang="ja-JP" altLang="en-US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0DD243F-80A8-4EE6-9F5F-96CE9EE4879F}"/>
              </a:ext>
            </a:extLst>
          </p:cNvPr>
          <p:cNvSpPr/>
          <p:nvPr/>
        </p:nvSpPr>
        <p:spPr>
          <a:xfrm>
            <a:off x="10446026" y="178904"/>
            <a:ext cx="1590261" cy="3677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rgbClr val="C00000"/>
                </a:solidFill>
              </a:rPr>
              <a:t>内容解説資料</a:t>
            </a:r>
          </a:p>
        </p:txBody>
      </p:sp>
    </p:spTree>
    <p:extLst>
      <p:ext uri="{BB962C8B-B14F-4D97-AF65-F5344CB8AC3E}">
        <p14:creationId xmlns:p14="http://schemas.microsoft.com/office/powerpoint/2010/main" val="911616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76FEEEB-687A-48AB-8FFB-5C90BE31E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1983" y="890271"/>
            <a:ext cx="3537147" cy="4027887"/>
          </a:xfrm>
          <a:prstGeom prst="rect">
            <a:avLst/>
          </a:prstGeom>
        </p:spPr>
      </p:pic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554182" y="316898"/>
            <a:ext cx="9309133" cy="460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u="sng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Ｃ　大気圏の層構造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●対流圏</a:t>
            </a: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○地表～高度約</a:t>
            </a:r>
            <a:r>
              <a:rPr lang="en-US" altLang="ja-JP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11km</a:t>
            </a: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</a:t>
            </a: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○気温は</a:t>
            </a:r>
            <a:r>
              <a:rPr lang="en-US" altLang="ja-JP" sz="2400" b="1" dirty="0">
                <a:solidFill>
                  <a:srgbClr val="C00000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0.65℃/100m</a:t>
            </a: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の割合で</a:t>
            </a:r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低下</a:t>
            </a: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し続ける。</a:t>
            </a: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　この割合を</a:t>
            </a:r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気温減率</a:t>
            </a: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という。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○大気中の水蒸気の大部分が存在する。</a:t>
            </a: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　→</a:t>
            </a:r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雲の発生や降水</a:t>
            </a: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などの現象はほぼ対流圏で起こる。</a:t>
            </a: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○対流圏の上端を</a:t>
            </a:r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圏界面</a:t>
            </a: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という。</a:t>
            </a: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662544" y="5094703"/>
            <a:ext cx="9912211" cy="133750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dirty="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地球を</a:t>
            </a:r>
            <a:r>
              <a:rPr lang="en-US" altLang="ja-JP" sz="2800" dirty="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1</a:t>
            </a:r>
            <a:r>
              <a:rPr lang="ja-JP" altLang="en-US" sz="2800" dirty="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周</a:t>
            </a:r>
            <a:r>
              <a:rPr lang="en-US" altLang="ja-JP" sz="2800" dirty="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4m</a:t>
            </a:r>
            <a:r>
              <a:rPr lang="ja-JP" altLang="en-US" sz="2800" dirty="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の球</a:t>
            </a:r>
            <a:r>
              <a:rPr lang="en-US" altLang="ja-JP" sz="2800" dirty="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(</a:t>
            </a:r>
            <a:r>
              <a:rPr lang="ja-JP" altLang="en-US" sz="2800" dirty="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運動会の大玉程度</a:t>
            </a:r>
            <a:r>
              <a:rPr lang="en-US" altLang="ja-JP" sz="2800" dirty="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)</a:t>
            </a:r>
            <a:r>
              <a:rPr lang="ja-JP" altLang="en-US" sz="2800" dirty="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としたときの，対流圏の厚さを求めよ。ただし，地球の円周を</a:t>
            </a:r>
            <a:r>
              <a:rPr lang="en-US" altLang="ja-JP" sz="2800" dirty="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40000km</a:t>
            </a:r>
            <a:r>
              <a:rPr lang="ja-JP" alt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，</a:t>
            </a:r>
            <a:r>
              <a:rPr lang="ja-JP" altLang="en-US" sz="2800" dirty="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対流圏の厚さを</a:t>
            </a:r>
            <a:r>
              <a:rPr lang="en-US" altLang="ja-JP" sz="2800" dirty="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10km</a:t>
            </a:r>
            <a:r>
              <a:rPr lang="ja-JP" altLang="en-US" sz="2800" dirty="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とする。</a:t>
            </a:r>
          </a:p>
        </p:txBody>
      </p:sp>
      <p:sp>
        <p:nvSpPr>
          <p:cNvPr id="8" name="角丸四角形 7"/>
          <p:cNvSpPr/>
          <p:nvPr/>
        </p:nvSpPr>
        <p:spPr>
          <a:xfrm>
            <a:off x="815000" y="5547323"/>
            <a:ext cx="731520" cy="43226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問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8997161" y="4242297"/>
            <a:ext cx="2960254" cy="26193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>
          <a:xfrm>
            <a:off x="4038600" y="6485557"/>
            <a:ext cx="4114800" cy="365125"/>
          </a:xfrm>
        </p:spPr>
        <p:txBody>
          <a:bodyPr/>
          <a:lstStyle/>
          <a:p>
            <a:r>
              <a:rPr kumimoji="1" lang="en-US" altLang="ja-JP" dirty="0"/>
              <a:t>© 2026  KEIRINKAN  All Rights Reserved.</a:t>
            </a:r>
            <a:endParaRPr kumimoji="1"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96F4535-E179-4B9F-871D-97CAE057FD7A}"/>
              </a:ext>
            </a:extLst>
          </p:cNvPr>
          <p:cNvSpPr/>
          <p:nvPr/>
        </p:nvSpPr>
        <p:spPr>
          <a:xfrm>
            <a:off x="10446026" y="178904"/>
            <a:ext cx="1590261" cy="3677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rgbClr val="C00000"/>
                </a:solidFill>
              </a:rPr>
              <a:t>内容解説資料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FBE8701-735F-4102-AE73-48FD0D336982}"/>
              </a:ext>
            </a:extLst>
          </p:cNvPr>
          <p:cNvSpPr/>
          <p:nvPr/>
        </p:nvSpPr>
        <p:spPr>
          <a:xfrm>
            <a:off x="2151530" y="2291380"/>
            <a:ext cx="1800000" cy="3227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816A8B0-061B-4AF7-9B31-5C66DE79019F}"/>
              </a:ext>
            </a:extLst>
          </p:cNvPr>
          <p:cNvSpPr/>
          <p:nvPr/>
        </p:nvSpPr>
        <p:spPr>
          <a:xfrm>
            <a:off x="5142155" y="2302138"/>
            <a:ext cx="629212" cy="3227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7546DA8-A0ED-4E0E-B85E-8A085F3588C9}"/>
              </a:ext>
            </a:extLst>
          </p:cNvPr>
          <p:cNvSpPr/>
          <p:nvPr/>
        </p:nvSpPr>
        <p:spPr>
          <a:xfrm>
            <a:off x="2779956" y="2657141"/>
            <a:ext cx="1258644" cy="3227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C5290DE2-08EF-4F04-AF0C-EDAB8C624AC9}"/>
              </a:ext>
            </a:extLst>
          </p:cNvPr>
          <p:cNvSpPr/>
          <p:nvPr/>
        </p:nvSpPr>
        <p:spPr>
          <a:xfrm>
            <a:off x="1546520" y="3766133"/>
            <a:ext cx="2175626" cy="3227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D7D5BD5E-F4C9-4EF1-AC0B-4F99B4E47F0F}"/>
              </a:ext>
            </a:extLst>
          </p:cNvPr>
          <p:cNvSpPr/>
          <p:nvPr/>
        </p:nvSpPr>
        <p:spPr>
          <a:xfrm>
            <a:off x="3378799" y="4494426"/>
            <a:ext cx="945775" cy="3227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941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E95FA984-1CFC-419F-AC99-63AE57778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1983" y="890271"/>
            <a:ext cx="3537147" cy="4027887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89FBCAC-E213-47CF-8B2C-55EF21C7C0CE}"/>
              </a:ext>
            </a:extLst>
          </p:cNvPr>
          <p:cNvSpPr/>
          <p:nvPr/>
        </p:nvSpPr>
        <p:spPr>
          <a:xfrm>
            <a:off x="8997161" y="3352485"/>
            <a:ext cx="2960254" cy="88023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498764" y="316899"/>
            <a:ext cx="9364551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●成層圏</a:t>
            </a: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○高度約</a:t>
            </a:r>
            <a:r>
              <a:rPr lang="en-US" altLang="ja-JP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11km</a:t>
            </a: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～</a:t>
            </a:r>
            <a:r>
              <a:rPr lang="en-US" altLang="ja-JP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50km</a:t>
            </a: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</a:t>
            </a: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○気温は高度とともに</a:t>
            </a:r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上昇</a:t>
            </a: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する。</a:t>
            </a: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　→　下が低温，上が高温で</a:t>
            </a:r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対流が起こりにくい</a:t>
            </a: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。</a:t>
            </a: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© 2026  KEIRINKAN  All Rights Reserved.</a:t>
            </a:r>
            <a:endParaRPr kumimoji="1" lang="ja-JP" altLang="en-US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FD79CB1-B0C8-43DD-85E5-B85751A2D8F1}"/>
              </a:ext>
            </a:extLst>
          </p:cNvPr>
          <p:cNvSpPr/>
          <p:nvPr/>
        </p:nvSpPr>
        <p:spPr>
          <a:xfrm>
            <a:off x="10446026" y="178904"/>
            <a:ext cx="1590261" cy="3677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rgbClr val="C00000"/>
                </a:solidFill>
              </a:rPr>
              <a:t>内容解説資料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D284129-E2AA-4BC2-84A1-6DA71123BD15}"/>
              </a:ext>
            </a:extLst>
          </p:cNvPr>
          <p:cNvSpPr/>
          <p:nvPr/>
        </p:nvSpPr>
        <p:spPr>
          <a:xfrm>
            <a:off x="3945714" y="1643648"/>
            <a:ext cx="604772" cy="3227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33333D2-DADA-454F-B719-DEE9DF1DC2CB}"/>
              </a:ext>
            </a:extLst>
          </p:cNvPr>
          <p:cNvSpPr/>
          <p:nvPr/>
        </p:nvSpPr>
        <p:spPr>
          <a:xfrm>
            <a:off x="4857136" y="2389564"/>
            <a:ext cx="2759277" cy="3227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533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5A5885D9-4CB8-4A2F-AA16-C0F911A09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© 2026  KEIRINKAN  All Rights Reserved.</a:t>
            </a:r>
            <a:endParaRPr kumimoji="1" lang="ja-JP" altLang="en-US" dirty="0"/>
          </a:p>
        </p:txBody>
      </p:sp>
      <p:pic>
        <p:nvPicPr>
          <p:cNvPr id="3" name="p075_高温のものが上にあると対流は起こりにくい">
            <a:hlinkClick r:id="" action="ppaction://media"/>
            <a:extLst>
              <a:ext uri="{FF2B5EF4-FFF2-40B4-BE49-F238E27FC236}">
                <a16:creationId xmlns:a16="http://schemas.microsoft.com/office/drawing/2014/main" id="{6F8A06EA-D69F-42AF-B284-BB9A89B84C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6928" y="1140147"/>
            <a:ext cx="8138144" cy="457770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7E477A0-EF0D-45E7-89B5-BDDB4C2C4D91}"/>
              </a:ext>
            </a:extLst>
          </p:cNvPr>
          <p:cNvSpPr txBox="1"/>
          <p:nvPr/>
        </p:nvSpPr>
        <p:spPr>
          <a:xfrm>
            <a:off x="2026928" y="634765"/>
            <a:ext cx="6463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動画</a:t>
            </a:r>
            <a:endParaRPr kumimoji="1" lang="ja-JP" altLang="en-US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1B0A697-1FEB-45C8-B171-BCC721BC5993}"/>
              </a:ext>
            </a:extLst>
          </p:cNvPr>
          <p:cNvSpPr/>
          <p:nvPr/>
        </p:nvSpPr>
        <p:spPr>
          <a:xfrm>
            <a:off x="10446026" y="178904"/>
            <a:ext cx="1590261" cy="3677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rgbClr val="C00000"/>
                </a:solidFill>
              </a:rPr>
              <a:t>内容解説資料</a:t>
            </a:r>
          </a:p>
        </p:txBody>
      </p:sp>
    </p:spTree>
    <p:extLst>
      <p:ext uri="{BB962C8B-B14F-4D97-AF65-F5344CB8AC3E}">
        <p14:creationId xmlns:p14="http://schemas.microsoft.com/office/powerpoint/2010/main" val="65319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73446381-4784-4D97-BA10-919C2E922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1983" y="890271"/>
            <a:ext cx="3537147" cy="4027887"/>
          </a:xfrm>
          <a:prstGeom prst="rect">
            <a:avLst/>
          </a:prstGeom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655782" y="316899"/>
            <a:ext cx="9589431" cy="4478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ja-JP" sz="24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【</a:t>
            </a:r>
            <a:r>
              <a:rPr lang="ja-JP" altLang="en-US" sz="24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オゾン層</a:t>
            </a:r>
            <a:r>
              <a:rPr lang="en-US" altLang="ja-JP" sz="24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】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○成層圏内の高度</a:t>
            </a:r>
            <a:r>
              <a:rPr lang="en-US" altLang="ja-JP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15</a:t>
            </a: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～</a:t>
            </a:r>
            <a:r>
              <a:rPr lang="en-US" altLang="ja-JP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30km</a:t>
            </a: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にある</a:t>
            </a: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　オゾン濃度の高い層を</a:t>
            </a:r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オゾン層</a:t>
            </a: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という。</a:t>
            </a: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</a:pP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○成層圏内で気温が高度とともに上昇するのは，</a:t>
            </a: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　オゾンが太陽からの紫外線を吸収し，</a:t>
            </a:r>
            <a:endParaRPr lang="en-US" altLang="ja-JP" sz="2400" b="1" dirty="0">
              <a:solidFill>
                <a:srgbClr val="C00000"/>
              </a:solidFill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　大気を加熱</a:t>
            </a: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するためである。</a:t>
            </a: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</a:pP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○紫外線は生物にとって有害であるが，</a:t>
            </a: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　その大部分はオゾン層で吸収されている。</a:t>
            </a: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© 2026  KEIRINKAN  All Rights Reserved.</a:t>
            </a:r>
            <a:endParaRPr kumimoji="1" lang="ja-JP" altLang="en-US" dirty="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B8102275-3C2C-426E-AB22-D947B1D41EFC}"/>
              </a:ext>
            </a:extLst>
          </p:cNvPr>
          <p:cNvSpPr/>
          <p:nvPr/>
        </p:nvSpPr>
        <p:spPr>
          <a:xfrm>
            <a:off x="8997161" y="3352485"/>
            <a:ext cx="2960254" cy="88023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1B8FD0B-0F1A-4D16-B27B-6791B77AA692}"/>
              </a:ext>
            </a:extLst>
          </p:cNvPr>
          <p:cNvSpPr/>
          <p:nvPr/>
        </p:nvSpPr>
        <p:spPr>
          <a:xfrm>
            <a:off x="10446026" y="178904"/>
            <a:ext cx="1590261" cy="3677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rgbClr val="C00000"/>
                </a:solidFill>
              </a:rPr>
              <a:t>内容解説資料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C7F57FB-1178-4FEA-A860-9B32E8BE757F}"/>
              </a:ext>
            </a:extLst>
          </p:cNvPr>
          <p:cNvSpPr/>
          <p:nvPr/>
        </p:nvSpPr>
        <p:spPr>
          <a:xfrm>
            <a:off x="4408293" y="1267130"/>
            <a:ext cx="1217956" cy="3227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03BA52F-751E-49D4-98DE-F3CD6062764B}"/>
              </a:ext>
            </a:extLst>
          </p:cNvPr>
          <p:cNvSpPr/>
          <p:nvPr/>
        </p:nvSpPr>
        <p:spPr>
          <a:xfrm>
            <a:off x="1337809" y="2596731"/>
            <a:ext cx="5041476" cy="3227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C62476F-4BB8-4060-86A3-0811407DB446}"/>
              </a:ext>
            </a:extLst>
          </p:cNvPr>
          <p:cNvSpPr/>
          <p:nvPr/>
        </p:nvSpPr>
        <p:spPr>
          <a:xfrm>
            <a:off x="1337809" y="3029756"/>
            <a:ext cx="1555998" cy="3227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473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3842450C-8D32-4074-80C2-D67378232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1983" y="890271"/>
            <a:ext cx="3537147" cy="4027887"/>
          </a:xfrm>
          <a:prstGeom prst="rect">
            <a:avLst/>
          </a:prstGeom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4035C4AB-4484-4326-9EBA-78E9BFD24AD8}"/>
              </a:ext>
            </a:extLst>
          </p:cNvPr>
          <p:cNvSpPr/>
          <p:nvPr/>
        </p:nvSpPr>
        <p:spPr>
          <a:xfrm>
            <a:off x="8981258" y="2411731"/>
            <a:ext cx="2960254" cy="94956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563418" y="360477"/>
            <a:ext cx="11230476" cy="600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●中間圏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</a:t>
            </a:r>
            <a:r>
              <a:rPr lang="en-US" altLang="ja-JP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○</a:t>
            </a: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高度約</a:t>
            </a:r>
            <a:r>
              <a:rPr lang="en-US" altLang="ja-JP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50km </a:t>
            </a: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～ 約</a:t>
            </a:r>
            <a:r>
              <a:rPr lang="en-US" altLang="ja-JP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80~90 km</a:t>
            </a:r>
            <a:endParaRPr lang="ja-JP" altLang="en-US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</a:t>
            </a: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○気温は高度とともに</a:t>
            </a:r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低下</a:t>
            </a: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する。</a:t>
            </a:r>
            <a:r>
              <a:rPr lang="ja-JP" altLang="en-US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→</a:t>
            </a:r>
            <a:r>
              <a:rPr lang="ja-JP" altLang="en-US" sz="16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最上部付近で最も低温となる。</a:t>
            </a:r>
            <a:endParaRPr lang="en-US" altLang="ja-JP" sz="18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</a:t>
            </a: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○</a:t>
            </a:r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流星</a:t>
            </a: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が見られる。宇宙空間の粒子が大気に衝突し，</a:t>
            </a: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　流星物質や大気が発光する現象である。</a:t>
            </a:r>
            <a:endParaRPr lang="en-US" altLang="ja-JP" sz="18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●熱圏</a:t>
            </a: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○高度約</a:t>
            </a:r>
            <a:r>
              <a:rPr lang="en-US" altLang="ja-JP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80~90km </a:t>
            </a: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～ </a:t>
            </a:r>
            <a:r>
              <a:rPr lang="en-US" altLang="ja-JP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500~700km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○気温は高度とともに</a:t>
            </a:r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上昇</a:t>
            </a: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する。</a:t>
            </a:r>
            <a:endParaRPr lang="en-US" altLang="ja-JP" sz="2400" b="1" dirty="0">
              <a:solidFill>
                <a:srgbClr val="C00000"/>
              </a:solidFill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　　</a:t>
            </a:r>
            <a:r>
              <a:rPr lang="ja-JP" altLang="en-US" sz="18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理由：</a:t>
            </a:r>
            <a:r>
              <a:rPr lang="en-US" altLang="ja-JP" sz="18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O</a:t>
            </a:r>
            <a:r>
              <a:rPr lang="en-US" altLang="ja-JP" sz="1800" baseline="-25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2</a:t>
            </a:r>
            <a:r>
              <a:rPr lang="ja-JP" altLang="en-US" sz="18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や</a:t>
            </a:r>
            <a:r>
              <a:rPr lang="en-US" altLang="ja-JP" sz="18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N</a:t>
            </a:r>
            <a:r>
              <a:rPr lang="en-US" altLang="ja-JP" sz="1800" baseline="-25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2</a:t>
            </a:r>
            <a:r>
              <a:rPr lang="ja-JP" altLang="en-US" sz="18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が太陽からの</a:t>
            </a:r>
            <a:r>
              <a:rPr lang="en-US" altLang="ja-JP" sz="18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X</a:t>
            </a:r>
            <a:r>
              <a:rPr lang="ja-JP" altLang="en-US" sz="18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線・紫外線を吸収</a:t>
            </a:r>
            <a:endParaRPr lang="en-US" altLang="ja-JP" sz="18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ja-JP" altLang="en-US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○高緯度では</a:t>
            </a:r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オーロラ</a:t>
            </a: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が発生する。太陽からの電荷を帯びた粒子が大気に衝突</a:t>
            </a: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　し，大気中の酸素や窒素が発光する現象である。</a:t>
            </a:r>
            <a:endParaRPr lang="en-US" altLang="ja-JP" sz="18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314779" y="289881"/>
            <a:ext cx="56354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　　</a:t>
            </a:r>
            <a:endParaRPr lang="en-US" altLang="ja-JP" sz="2400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© 2026  KEIRINKAN  All Rights Reserved.</a:t>
            </a:r>
            <a:endParaRPr kumimoji="1" lang="ja-JP" altLang="en-US" dirty="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FD8B053F-1FDA-48B4-8D1D-4D4FFBF948AD}"/>
              </a:ext>
            </a:extLst>
          </p:cNvPr>
          <p:cNvSpPr/>
          <p:nvPr/>
        </p:nvSpPr>
        <p:spPr>
          <a:xfrm>
            <a:off x="8981258" y="890271"/>
            <a:ext cx="2960254" cy="151384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5725309-1954-42CD-A124-18B6B3E97109}"/>
              </a:ext>
            </a:extLst>
          </p:cNvPr>
          <p:cNvSpPr/>
          <p:nvPr/>
        </p:nvSpPr>
        <p:spPr>
          <a:xfrm>
            <a:off x="10446026" y="178904"/>
            <a:ext cx="1590261" cy="3677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rgbClr val="C00000"/>
                </a:solidFill>
              </a:rPr>
              <a:t>内容解説資料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8415B1F-A964-4382-831F-FA5C5623234A}"/>
              </a:ext>
            </a:extLst>
          </p:cNvPr>
          <p:cNvSpPr/>
          <p:nvPr/>
        </p:nvSpPr>
        <p:spPr>
          <a:xfrm>
            <a:off x="4017084" y="1546828"/>
            <a:ext cx="597947" cy="3227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AA99E4F-7914-4FEF-860A-FDC294497F4C}"/>
              </a:ext>
            </a:extLst>
          </p:cNvPr>
          <p:cNvSpPr/>
          <p:nvPr/>
        </p:nvSpPr>
        <p:spPr>
          <a:xfrm>
            <a:off x="1275677" y="2261124"/>
            <a:ext cx="597947" cy="3227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14C099E-53EF-41E2-9B9E-7F6D9D38BAFE}"/>
              </a:ext>
            </a:extLst>
          </p:cNvPr>
          <p:cNvSpPr/>
          <p:nvPr/>
        </p:nvSpPr>
        <p:spPr>
          <a:xfrm>
            <a:off x="4017084" y="4459216"/>
            <a:ext cx="597947" cy="3227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8090CAD-D76E-4567-A4BE-33179EC034B3}"/>
              </a:ext>
            </a:extLst>
          </p:cNvPr>
          <p:cNvSpPr/>
          <p:nvPr/>
        </p:nvSpPr>
        <p:spPr>
          <a:xfrm>
            <a:off x="2792505" y="5558289"/>
            <a:ext cx="1224579" cy="3227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169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909</TotalTime>
  <Words>515</Words>
  <Application>Microsoft Office PowerPoint</Application>
  <PresentationFormat>ワイド画面</PresentationFormat>
  <Paragraphs>74</Paragraphs>
  <Slides>7</Slides>
  <Notes>6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15" baseType="lpstr">
      <vt:lpstr>ＭＳ Ｐゴシック</vt:lpstr>
      <vt:lpstr>ＭＳ ゴシック</vt:lpstr>
      <vt:lpstr>游ゴシック</vt:lpstr>
      <vt:lpstr>游ゴシック Light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山本 知実</dc:creator>
  <cp:lastModifiedBy>大梅 健太郎</cp:lastModifiedBy>
  <cp:revision>13</cp:revision>
  <cp:lastPrinted>2025-03-05T05:29:56Z</cp:lastPrinted>
  <dcterms:created xsi:type="dcterms:W3CDTF">2016-10-17T07:31:21Z</dcterms:created>
  <dcterms:modified xsi:type="dcterms:W3CDTF">2025-05-20T11:57:08Z</dcterms:modified>
</cp:coreProperties>
</file>