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0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92" r:id="rId2"/>
    <p:sldId id="593" r:id="rId3"/>
    <p:sldId id="594" r:id="rId4"/>
    <p:sldId id="595" r:id="rId5"/>
    <p:sldId id="596" r:id="rId6"/>
    <p:sldId id="597" r:id="rId7"/>
    <p:sldId id="598" r:id="rId8"/>
    <p:sldId id="599" r:id="rId9"/>
    <p:sldId id="618" r:id="rId10"/>
    <p:sldId id="600" r:id="rId11"/>
    <p:sldId id="602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6" pos="476" userDrawn="1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pos="3288" userDrawn="1">
          <p15:clr>
            <a:srgbClr val="A4A3A4"/>
          </p15:clr>
        </p15:guide>
        <p15:guide id="16" orient="horz" pos="4156" userDrawn="1">
          <p15:clr>
            <a:srgbClr val="A4A3A4"/>
          </p15:clr>
        </p15:guide>
        <p15:guide id="17" orient="horz" pos="2568" userDrawn="1">
          <p15:clr>
            <a:srgbClr val="A4A3A4"/>
          </p15:clr>
        </p15:guide>
        <p15:guide id="18" orient="horz" pos="8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A90"/>
    <a:srgbClr val="7D7D7D"/>
    <a:srgbClr val="93ABBF"/>
    <a:srgbClr val="507591"/>
    <a:srgbClr val="E1ECF0"/>
    <a:srgbClr val="B3890D"/>
    <a:srgbClr val="F3F6F3"/>
    <a:srgbClr val="4C4949"/>
    <a:srgbClr val="6A71B4"/>
    <a:srgbClr val="364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5678" autoAdjust="0"/>
  </p:normalViewPr>
  <p:slideViewPr>
    <p:cSldViewPr>
      <p:cViewPr varScale="1">
        <p:scale>
          <a:sx n="60" d="100"/>
          <a:sy n="60" d="100"/>
        </p:scale>
        <p:origin x="1608" y="52"/>
      </p:cViewPr>
      <p:guideLst>
        <p:guide pos="158"/>
        <p:guide pos="657"/>
        <p:guide pos="5511"/>
        <p:guide pos="476"/>
        <p:guide pos="204"/>
        <p:guide orient="horz" pos="935"/>
        <p:guide pos="2880"/>
        <p:guide pos="3288"/>
        <p:guide orient="horz" pos="4156"/>
        <p:guide orient="horz" pos="2568"/>
        <p:guide orient="horz" pos="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19878836991968E-2"/>
          <c:y val="5.5330643323458051E-2"/>
          <c:w val="0.86849505915133662"/>
          <c:h val="0.906363526683378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-0.5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12.5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-3.125</c:v>
                </c:pt>
                <c:pt idx="1">
                  <c:v>0</c:v>
                </c:pt>
                <c:pt idx="2">
                  <c:v>5.5</c:v>
                </c:pt>
                <c:pt idx="3">
                  <c:v>10</c:v>
                </c:pt>
                <c:pt idx="4">
                  <c:v>13.5</c:v>
                </c:pt>
                <c:pt idx="5">
                  <c:v>16</c:v>
                </c:pt>
                <c:pt idx="6">
                  <c:v>17.5</c:v>
                </c:pt>
                <c:pt idx="7">
                  <c:v>18</c:v>
                </c:pt>
                <c:pt idx="8">
                  <c:v>17.5</c:v>
                </c:pt>
                <c:pt idx="9">
                  <c:v>16</c:v>
                </c:pt>
                <c:pt idx="10">
                  <c:v>13.5</c:v>
                </c:pt>
                <c:pt idx="11">
                  <c:v>10</c:v>
                </c:pt>
                <c:pt idx="12">
                  <c:v>5.5</c:v>
                </c:pt>
                <c:pt idx="13">
                  <c:v>0</c:v>
                </c:pt>
                <c:pt idx="14">
                  <c:v>-3.125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ACD-483C-901B-82B67FC43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1159312"/>
        <c:axId val="1591150192"/>
      </c:scatterChart>
      <c:valAx>
        <c:axId val="1591159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1150192"/>
        <c:crosses val="autoZero"/>
        <c:crossBetween val="midCat"/>
      </c:valAx>
      <c:valAx>
        <c:axId val="159115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1159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19878836991968E-2"/>
          <c:y val="5.5330643323458051E-2"/>
          <c:w val="0.86849505915133662"/>
          <c:h val="0.906363526683378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-0.5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12.5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-3.125</c:v>
                </c:pt>
                <c:pt idx="1">
                  <c:v>0</c:v>
                </c:pt>
                <c:pt idx="2">
                  <c:v>5.5</c:v>
                </c:pt>
                <c:pt idx="3">
                  <c:v>10</c:v>
                </c:pt>
                <c:pt idx="4">
                  <c:v>13.5</c:v>
                </c:pt>
                <c:pt idx="5">
                  <c:v>16</c:v>
                </c:pt>
                <c:pt idx="6">
                  <c:v>17.5</c:v>
                </c:pt>
                <c:pt idx="7">
                  <c:v>18</c:v>
                </c:pt>
                <c:pt idx="8">
                  <c:v>17.5</c:v>
                </c:pt>
                <c:pt idx="9">
                  <c:v>16</c:v>
                </c:pt>
                <c:pt idx="10">
                  <c:v>13.5</c:v>
                </c:pt>
                <c:pt idx="11">
                  <c:v>10</c:v>
                </c:pt>
                <c:pt idx="12">
                  <c:v>5.5</c:v>
                </c:pt>
                <c:pt idx="13">
                  <c:v>0</c:v>
                </c:pt>
                <c:pt idx="14">
                  <c:v>-3.125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0C1-4B5E-A259-44C026480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1159312"/>
        <c:axId val="1591150192"/>
      </c:scatterChart>
      <c:valAx>
        <c:axId val="1591159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1150192"/>
        <c:crosses val="autoZero"/>
        <c:crossBetween val="midCat"/>
      </c:valAx>
      <c:valAx>
        <c:axId val="159115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1159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2025/4/8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2025/4/8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7" tIns="48008" rIns="96017" bIns="48008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60"/>
          </a:xfrm>
          <a:prstGeom prst="rect">
            <a:avLst/>
          </a:prstGeom>
        </p:spPr>
        <p:txBody>
          <a:bodyPr vert="horz" lIns="96017" tIns="48008" rIns="96017" bIns="48008" rtlCol="0">
            <a:normAutofit/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6017" tIns="48008" rIns="96017" bIns="480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C966DE0-DC91-8B83-05EF-7B11E0135132}"/>
              </a:ext>
            </a:extLst>
          </p:cNvPr>
          <p:cNvGrpSpPr/>
          <p:nvPr userDrawn="1"/>
        </p:nvGrpSpPr>
        <p:grpSpPr>
          <a:xfrm>
            <a:off x="612000" y="2844697"/>
            <a:ext cx="7920000" cy="2520000"/>
            <a:chOff x="1701000" y="2844697"/>
            <a:chExt cx="7200000" cy="1800000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1E898F5-1BF2-5B85-64B2-706F1DB33C94}"/>
                </a:ext>
              </a:extLst>
            </p:cNvPr>
            <p:cNvSpPr/>
            <p:nvPr/>
          </p:nvSpPr>
          <p:spPr>
            <a:xfrm>
              <a:off x="1701000" y="2844697"/>
              <a:ext cx="7200000" cy="18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レーム 12">
              <a:extLst>
                <a:ext uri="{FF2B5EF4-FFF2-40B4-BE49-F238E27FC236}">
                  <a16:creationId xmlns:a16="http://schemas.microsoft.com/office/drawing/2014/main" id="{D901337A-B994-B2B3-2A93-2A4C92BD6D40}"/>
                </a:ext>
              </a:extLst>
            </p:cNvPr>
            <p:cNvSpPr/>
            <p:nvPr/>
          </p:nvSpPr>
          <p:spPr>
            <a:xfrm>
              <a:off x="1701000" y="2844697"/>
              <a:ext cx="7200000" cy="1800000"/>
            </a:xfrm>
            <a:prstGeom prst="frame">
              <a:avLst>
                <a:gd name="adj1" fmla="val 7748"/>
              </a:avLst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1C00A62-48E2-026C-8084-20526F7AC7E5}"/>
              </a:ext>
            </a:extLst>
          </p:cNvPr>
          <p:cNvSpPr txBox="1"/>
          <p:nvPr userDrawn="1"/>
        </p:nvSpPr>
        <p:spPr>
          <a:xfrm>
            <a:off x="972000" y="656998"/>
            <a:ext cx="72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アルファ　数学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180D806F-4B3C-3B3D-D606-31EECF37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1620000"/>
            <a:ext cx="7200000" cy="720000"/>
          </a:xfrm>
        </p:spPr>
        <p:txBody>
          <a:bodyPr anchor="t"/>
          <a:lstStyle>
            <a:lvl1pPr algn="ctr">
              <a:buNone/>
              <a:defRPr sz="4000" b="0" cap="none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20" name="テキスト プレースホルダ 2">
            <a:extLst>
              <a:ext uri="{FF2B5EF4-FFF2-40B4-BE49-F238E27FC236}">
                <a16:creationId xmlns:a16="http://schemas.microsoft.com/office/drawing/2014/main" id="{A49C7AE1-C438-EC03-D17D-5C29897027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2000" y="3420000"/>
            <a:ext cx="7200000" cy="576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  <p:sp>
        <p:nvSpPr>
          <p:cNvPr id="21" name="テキスト プレースホルダ 2">
            <a:extLst>
              <a:ext uri="{FF2B5EF4-FFF2-40B4-BE49-F238E27FC236}">
                <a16:creationId xmlns:a16="http://schemas.microsoft.com/office/drawing/2014/main" id="{9D49844D-10AF-0BA6-3E6C-0E4462D7864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693504" y="4320000"/>
            <a:ext cx="6480000" cy="576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例題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7F30E47-E4FD-90B9-096E-29869AD83C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864000" cy="288000"/>
          </a:xfrm>
          <a:solidFill>
            <a:srgbClr val="364EA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例題</a:t>
            </a:r>
            <a:endParaRPr kumimoji="1" lang="en-US" altLang="ja-JP" dirty="0"/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6421D598-48D0-8F9C-502A-6D51BCE359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1116000"/>
            <a:ext cx="864000" cy="288000"/>
          </a:xfrm>
          <a:solidFill>
            <a:srgbClr val="6A71B4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10" name="コンテンツ プレースホルダー 3">
            <a:extLst>
              <a:ext uri="{FF2B5EF4-FFF2-40B4-BE49-F238E27FC236}">
                <a16:creationId xmlns:a16="http://schemas.microsoft.com/office/drawing/2014/main" id="{72BFF4CF-D4B5-76C5-E0E0-F581904A1D6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0000" y="828000"/>
            <a:ext cx="7560000" cy="328616"/>
          </a:xfrm>
        </p:spPr>
        <p:txBody>
          <a:bodyPr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11" name="コンテンツ プレースホルダー 8">
            <a:extLst>
              <a:ext uri="{FF2B5EF4-FFF2-40B4-BE49-F238E27FC236}">
                <a16:creationId xmlns:a16="http://schemas.microsoft.com/office/drawing/2014/main" id="{2D0B69FD-CD7D-E1E2-0688-759734CC0BD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0000" y="1620000"/>
            <a:ext cx="1152000" cy="288925"/>
          </a:xfrm>
          <a:solidFill>
            <a:srgbClr val="F3F6F3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2F2E92FC-FF42-361F-66A8-02CB4E46D14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98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</p:spTree>
    <p:extLst>
      <p:ext uri="{BB962C8B-B14F-4D97-AF65-F5344CB8AC3E}">
        <p14:creationId xmlns:p14="http://schemas.microsoft.com/office/powerpoint/2010/main" val="33746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応用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44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7F30E47-E4FD-90B9-096E-29869AD83C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1152000" cy="576000"/>
          </a:xfrm>
          <a:solidFill>
            <a:srgbClr val="364EA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</a:p>
        </p:txBody>
      </p:sp>
      <p:sp>
        <p:nvSpPr>
          <p:cNvPr id="6" name="コンテンツ プレースホルダー 8">
            <a:extLst>
              <a:ext uri="{FF2B5EF4-FFF2-40B4-BE49-F238E27FC236}">
                <a16:creationId xmlns:a16="http://schemas.microsoft.com/office/drawing/2014/main" id="{DC2DF4CA-F635-A53C-FE90-E82B037CA3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0000" y="2340000"/>
            <a:ext cx="1152000" cy="288925"/>
          </a:xfrm>
          <a:solidFill>
            <a:srgbClr val="E1ECF0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kumimoji="1" lang="ja-JP" altLang="en-US" dirty="0"/>
              <a:t>着　想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372F79E4-EC4D-F79F-D5CA-274313350E5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000" y="2700000"/>
            <a:ext cx="8280000" cy="537648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</p:spTree>
    <p:extLst>
      <p:ext uri="{BB962C8B-B14F-4D97-AF65-F5344CB8AC3E}">
        <p14:creationId xmlns:p14="http://schemas.microsoft.com/office/powerpoint/2010/main" val="1122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応用例題＋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44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7F30E47-E4FD-90B9-096E-29869AD83C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1152000" cy="576000"/>
          </a:xfrm>
          <a:solidFill>
            <a:srgbClr val="364EA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</a:p>
        </p:txBody>
      </p:sp>
      <p:sp>
        <p:nvSpPr>
          <p:cNvPr id="6" name="コンテンツ プレースホルダー 8">
            <a:extLst>
              <a:ext uri="{FF2B5EF4-FFF2-40B4-BE49-F238E27FC236}">
                <a16:creationId xmlns:a16="http://schemas.microsoft.com/office/drawing/2014/main" id="{DC2DF4CA-F635-A53C-FE90-E82B037CA3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0000" y="2340000"/>
            <a:ext cx="1152000" cy="288925"/>
          </a:xfrm>
          <a:solidFill>
            <a:srgbClr val="E1ECF0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kumimoji="1" lang="ja-JP" altLang="en-US" dirty="0"/>
              <a:t>着　想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372F79E4-EC4D-F79F-D5CA-274313350E5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000" y="2700000"/>
            <a:ext cx="8280000" cy="537648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F847A1D-2BEA-D44C-E6BB-FD5E0D8E74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20000" y="828000"/>
            <a:ext cx="7200000" cy="576262"/>
          </a:xfrm>
          <a:solidFill>
            <a:srgbClr val="033A9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</a:p>
        </p:txBody>
      </p:sp>
    </p:spTree>
    <p:extLst>
      <p:ext uri="{BB962C8B-B14F-4D97-AF65-F5344CB8AC3E}">
        <p14:creationId xmlns:p14="http://schemas.microsoft.com/office/powerpoint/2010/main" val="1178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応用例題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7F30E47-E4FD-90B9-096E-29869AD83C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1152000" cy="576000"/>
          </a:xfrm>
          <a:solidFill>
            <a:srgbClr val="364EA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pPr lvl="0"/>
            <a:r>
              <a:rPr kumimoji="1" lang="en-US" altLang="ja-JP" dirty="0"/>
              <a:t>XX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E1600217-7F01-7451-BE63-91176686EC8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0000" y="828000"/>
            <a:ext cx="7380000" cy="328616"/>
          </a:xfrm>
        </p:spPr>
        <p:txBody>
          <a:bodyPr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10" name="コンテンツ プレースホルダー 8">
            <a:extLst>
              <a:ext uri="{FF2B5EF4-FFF2-40B4-BE49-F238E27FC236}">
                <a16:creationId xmlns:a16="http://schemas.microsoft.com/office/drawing/2014/main" id="{D3E9FD56-FD5F-57A5-41F6-CB709BF80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0000" y="1620000"/>
            <a:ext cx="1152000" cy="288925"/>
          </a:xfrm>
          <a:solidFill>
            <a:srgbClr val="F3F6F3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11" name="コンテンツ プレースホルダー 3">
            <a:extLst>
              <a:ext uri="{FF2B5EF4-FFF2-40B4-BE49-F238E27FC236}">
                <a16:creationId xmlns:a16="http://schemas.microsoft.com/office/drawing/2014/main" id="{7451D065-DFFB-156B-7B5B-9DBCF73EEC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98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</p:spTree>
    <p:extLst>
      <p:ext uri="{BB962C8B-B14F-4D97-AF65-F5344CB8AC3E}">
        <p14:creationId xmlns:p14="http://schemas.microsoft.com/office/powerpoint/2010/main" val="19017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公式・定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828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6" name="テキスト プレースホルダー 11">
            <a:extLst>
              <a:ext uri="{FF2B5EF4-FFF2-40B4-BE49-F238E27FC236}">
                <a16:creationId xmlns:a16="http://schemas.microsoft.com/office/drawing/2014/main" id="{DC24B399-7E94-249A-3B39-AC57FA7801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1620000"/>
            <a:ext cx="828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kumimoji="1" lang="ja-JP" altLang="en-US" dirty="0"/>
              <a:t>公式・定理名を入力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D8B37552-CE1E-4274-EF70-A52F857964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000" y="2196000"/>
            <a:ext cx="8280000" cy="1152000"/>
          </a:xfrm>
          <a:solidFill>
            <a:schemeClr val="bg1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公式・定理を入力</a:t>
            </a:r>
          </a:p>
        </p:txBody>
      </p:sp>
    </p:spTree>
    <p:extLst>
      <p:ext uri="{BB962C8B-B14F-4D97-AF65-F5344CB8AC3E}">
        <p14:creationId xmlns:p14="http://schemas.microsoft.com/office/powerpoint/2010/main" val="31424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研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60000" y="72000"/>
            <a:ext cx="612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828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6B1CA8-F9F6-22CD-BFF9-1B9ACF24800F}"/>
              </a:ext>
            </a:extLst>
          </p:cNvPr>
          <p:cNvSpPr/>
          <p:nvPr userDrawn="1"/>
        </p:nvSpPr>
        <p:spPr>
          <a:xfrm>
            <a:off x="180000" y="72000"/>
            <a:ext cx="972000" cy="576000"/>
          </a:xfrm>
          <a:prstGeom prst="rect">
            <a:avLst/>
          </a:prstGeom>
          <a:solidFill>
            <a:srgbClr val="50759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研究</a:t>
            </a:r>
          </a:p>
        </p:txBody>
      </p:sp>
    </p:spTree>
    <p:extLst>
      <p:ext uri="{BB962C8B-B14F-4D97-AF65-F5344CB8AC3E}">
        <p14:creationId xmlns:p14="http://schemas.microsoft.com/office/powerpoint/2010/main" val="40455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研究＋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60000" y="72000"/>
            <a:ext cx="612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6B1CA8-F9F6-22CD-BFF9-1B9ACF24800F}"/>
              </a:ext>
            </a:extLst>
          </p:cNvPr>
          <p:cNvSpPr/>
          <p:nvPr userDrawn="1"/>
        </p:nvSpPr>
        <p:spPr>
          <a:xfrm>
            <a:off x="180000" y="72000"/>
            <a:ext cx="972000" cy="576000"/>
          </a:xfrm>
          <a:prstGeom prst="rect">
            <a:avLst/>
          </a:prstGeom>
          <a:solidFill>
            <a:srgbClr val="50759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研究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614DC0E0-F5D4-1FF4-C51F-470EAD414D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296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4CCA14B5-3391-F31E-42C2-2B462776A0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432000" cy="360363"/>
          </a:xfrm>
          <a:solidFill>
            <a:srgbClr val="507591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</a:t>
            </a:r>
          </a:p>
        </p:txBody>
      </p:sp>
      <p:sp>
        <p:nvSpPr>
          <p:cNvPr id="9" name="コンテンツ プレースホルダー 6">
            <a:extLst>
              <a:ext uri="{FF2B5EF4-FFF2-40B4-BE49-F238E27FC236}">
                <a16:creationId xmlns:a16="http://schemas.microsoft.com/office/drawing/2014/main" id="{726F3750-2454-8486-38EA-8EDA9BDA854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000" y="827544"/>
            <a:ext cx="432000" cy="360363"/>
          </a:xfrm>
          <a:solidFill>
            <a:srgbClr val="93ABBF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92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研究＋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60000" y="72000"/>
            <a:ext cx="612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6B1CA8-F9F6-22CD-BFF9-1B9ACF24800F}"/>
              </a:ext>
            </a:extLst>
          </p:cNvPr>
          <p:cNvSpPr/>
          <p:nvPr userDrawn="1"/>
        </p:nvSpPr>
        <p:spPr>
          <a:xfrm>
            <a:off x="180000" y="72000"/>
            <a:ext cx="972000" cy="576000"/>
          </a:xfrm>
          <a:prstGeom prst="rect">
            <a:avLst/>
          </a:prstGeom>
          <a:solidFill>
            <a:srgbClr val="50759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研究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614DC0E0-F5D4-1FF4-C51F-470EAD414D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296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4CCA14B5-3391-F31E-42C2-2B462776A0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864000" cy="360363"/>
          </a:xfrm>
          <a:solidFill>
            <a:srgbClr val="7D7D7D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問題</a:t>
            </a:r>
            <a:r>
              <a:rPr kumimoji="1" lang="en-US" altLang="ja-JP" dirty="0"/>
              <a:t>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22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研究＋問題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60000" y="72000"/>
            <a:ext cx="612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6B1CA8-F9F6-22CD-BFF9-1B9ACF24800F}"/>
              </a:ext>
            </a:extLst>
          </p:cNvPr>
          <p:cNvSpPr/>
          <p:nvPr userDrawn="1"/>
        </p:nvSpPr>
        <p:spPr>
          <a:xfrm>
            <a:off x="180000" y="72000"/>
            <a:ext cx="972000" cy="576000"/>
          </a:xfrm>
          <a:prstGeom prst="rect">
            <a:avLst/>
          </a:prstGeom>
          <a:solidFill>
            <a:srgbClr val="50759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研究</a:t>
            </a:r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4CCA14B5-3391-F31E-42C2-2B462776A0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864000" cy="360363"/>
          </a:xfrm>
          <a:solidFill>
            <a:srgbClr val="7D7D7D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問題</a:t>
            </a:r>
            <a:r>
              <a:rPr kumimoji="1" lang="en-US" altLang="ja-JP" dirty="0"/>
              <a:t>X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9D663D9B-B133-C101-7DE8-82B10C26CD0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40000" y="828000"/>
            <a:ext cx="7380000" cy="328616"/>
          </a:xfrm>
        </p:spPr>
        <p:txBody>
          <a:bodyPr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F84EB27B-4297-8A7D-C3A5-0138894FEF4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0000" y="1620000"/>
            <a:ext cx="1152000" cy="288925"/>
          </a:xfrm>
          <a:solidFill>
            <a:srgbClr val="F3F6F3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10" name="コンテンツ プレースホルダー 3">
            <a:extLst>
              <a:ext uri="{FF2B5EF4-FFF2-40B4-BE49-F238E27FC236}">
                <a16:creationId xmlns:a16="http://schemas.microsoft.com/office/drawing/2014/main" id="{D06B4609-228E-F8DF-658D-9F89A7ED3B0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98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</p:spTree>
    <p:extLst>
      <p:ext uri="{BB962C8B-B14F-4D97-AF65-F5344CB8AC3E}">
        <p14:creationId xmlns:p14="http://schemas.microsoft.com/office/powerpoint/2010/main" val="19324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研究＋公式・定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60000" y="72000"/>
            <a:ext cx="612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828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46B1CA8-F9F6-22CD-BFF9-1B9ACF24800F}"/>
              </a:ext>
            </a:extLst>
          </p:cNvPr>
          <p:cNvSpPr/>
          <p:nvPr userDrawn="1"/>
        </p:nvSpPr>
        <p:spPr>
          <a:xfrm>
            <a:off x="180000" y="72000"/>
            <a:ext cx="972000" cy="576000"/>
          </a:xfrm>
          <a:prstGeom prst="rect">
            <a:avLst/>
          </a:prstGeom>
          <a:solidFill>
            <a:srgbClr val="50759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研究</a:t>
            </a:r>
          </a:p>
        </p:txBody>
      </p:sp>
      <p:sp>
        <p:nvSpPr>
          <p:cNvPr id="7" name="テキスト プレースホルダー 11">
            <a:extLst>
              <a:ext uri="{FF2B5EF4-FFF2-40B4-BE49-F238E27FC236}">
                <a16:creationId xmlns:a16="http://schemas.microsoft.com/office/drawing/2014/main" id="{EEEBB63D-BBC8-CC63-C19B-21C6BD354C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1620000"/>
            <a:ext cx="8280000" cy="576000"/>
          </a:xfrm>
          <a:prstGeom prst="rect">
            <a:avLst/>
          </a:prstGeom>
          <a:solidFill>
            <a:schemeClr val="bg1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kumimoji="1" lang="ja-JP" altLang="en-US" dirty="0"/>
              <a:t>公式・定理名を入力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895D1B84-979E-CA0B-82D2-0E3481F7795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000" y="2196000"/>
            <a:ext cx="8280000" cy="1152000"/>
          </a:xfrm>
          <a:solidFill>
            <a:schemeClr val="bg1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公式・定理を入力</a:t>
            </a:r>
          </a:p>
        </p:txBody>
      </p:sp>
    </p:spTree>
    <p:extLst>
      <p:ext uri="{BB962C8B-B14F-4D97-AF65-F5344CB8AC3E}">
        <p14:creationId xmlns:p14="http://schemas.microsoft.com/office/powerpoint/2010/main" val="38752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828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節末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AC44F840-D31A-0D5B-4A25-D508E8DB84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0000" y="72000"/>
            <a:ext cx="3600000" cy="576000"/>
          </a:xfrm>
        </p:spPr>
        <p:txBody>
          <a:bodyPr anchor="b"/>
          <a:lstStyle>
            <a:lvl1pPr marL="0" indent="0" algn="l">
              <a:buNone/>
              <a:defRPr sz="1600"/>
            </a:lvl1pPr>
          </a:lstStyle>
          <a:p>
            <a:pPr lvl="0"/>
            <a:r>
              <a:rPr kumimoji="1" lang="ja-JP" altLang="en-US" dirty="0"/>
              <a:t>第○節　</a:t>
            </a:r>
            <a:r>
              <a:rPr kumimoji="1" lang="en-US" altLang="ja-JP" dirty="0"/>
              <a:t>XXXXX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BB4F5B-8916-2576-F679-CD9E957A3B2C}"/>
              </a:ext>
            </a:extLst>
          </p:cNvPr>
          <p:cNvSpPr txBox="1"/>
          <p:nvPr userDrawn="1"/>
        </p:nvSpPr>
        <p:spPr>
          <a:xfrm>
            <a:off x="180000" y="124780"/>
            <a:ext cx="162095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kumimoji="1" lang="ja-JP" altLang="en-US" sz="2800" dirty="0"/>
              <a:t>節末問題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190958F1-FFC5-9712-D775-C589FDE3D0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224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713475CE-753E-C117-E3BA-FA250F31089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720000"/>
            <a:ext cx="1080000" cy="576000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〔</a:t>
            </a:r>
            <a:r>
              <a:rPr kumimoji="1" lang="ja-JP" altLang="en-US" dirty="0"/>
              <a:t>００</a:t>
            </a:r>
            <a:r>
              <a:rPr kumimoji="1" lang="en-US" altLang="ja-JP" dirty="0"/>
              <a:t>〕</a:t>
            </a:r>
          </a:p>
        </p:txBody>
      </p:sp>
    </p:spTree>
    <p:extLst>
      <p:ext uri="{BB962C8B-B14F-4D97-AF65-F5344CB8AC3E}">
        <p14:creationId xmlns:p14="http://schemas.microsoft.com/office/powerpoint/2010/main" val="31792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節末問題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AC44F840-D31A-0D5B-4A25-D508E8DB84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0000" y="72000"/>
            <a:ext cx="3600000" cy="576000"/>
          </a:xfrm>
        </p:spPr>
        <p:txBody>
          <a:bodyPr anchor="b"/>
          <a:lstStyle>
            <a:lvl1pPr marL="0" indent="0" algn="l">
              <a:buNone/>
              <a:defRPr sz="1600"/>
            </a:lvl1pPr>
          </a:lstStyle>
          <a:p>
            <a:pPr lvl="0"/>
            <a:r>
              <a:rPr kumimoji="1" lang="ja-JP" altLang="en-US" dirty="0"/>
              <a:t>第○節　</a:t>
            </a:r>
            <a:r>
              <a:rPr kumimoji="1" lang="en-US" altLang="ja-JP" dirty="0"/>
              <a:t>XXXXX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BB4F5B-8916-2576-F679-CD9E957A3B2C}"/>
              </a:ext>
            </a:extLst>
          </p:cNvPr>
          <p:cNvSpPr txBox="1"/>
          <p:nvPr userDrawn="1"/>
        </p:nvSpPr>
        <p:spPr>
          <a:xfrm>
            <a:off x="180000" y="124780"/>
            <a:ext cx="162095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kumimoji="1" lang="ja-JP" altLang="en-US" sz="2800" dirty="0"/>
              <a:t>節末問題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713475CE-753E-C117-E3BA-FA250F31089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720000"/>
            <a:ext cx="1080000" cy="576000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〔</a:t>
            </a:r>
            <a:r>
              <a:rPr kumimoji="1" lang="ja-JP" altLang="en-US" dirty="0"/>
              <a:t>００</a:t>
            </a:r>
            <a:r>
              <a:rPr kumimoji="1" lang="en-US" altLang="ja-JP" dirty="0"/>
              <a:t>〕</a:t>
            </a: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A55D6391-D970-A426-947E-AB70AEC9AD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0000" y="828000"/>
            <a:ext cx="7560000" cy="328616"/>
          </a:xfrm>
        </p:spPr>
        <p:txBody>
          <a:bodyPr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kumimoji="1" lang="ja-JP" altLang="en-US" dirty="0"/>
              <a:t>問題文を入力</a:t>
            </a:r>
          </a:p>
        </p:txBody>
      </p:sp>
    </p:spTree>
    <p:extLst>
      <p:ext uri="{BB962C8B-B14F-4D97-AF65-F5344CB8AC3E}">
        <p14:creationId xmlns:p14="http://schemas.microsoft.com/office/powerpoint/2010/main" val="20438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末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AC44F840-D31A-0D5B-4A25-D508E8DB84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0000" y="72000"/>
            <a:ext cx="3600000" cy="576000"/>
          </a:xfrm>
        </p:spPr>
        <p:txBody>
          <a:bodyPr anchor="b"/>
          <a:lstStyle>
            <a:lvl1pPr marL="0" indent="0" algn="l">
              <a:buNone/>
              <a:defRPr sz="1600"/>
            </a:lvl1pPr>
          </a:lstStyle>
          <a:p>
            <a:pPr lvl="0"/>
            <a:r>
              <a:rPr kumimoji="1" lang="ja-JP" altLang="en-US" dirty="0"/>
              <a:t>第○章　</a:t>
            </a:r>
            <a:r>
              <a:rPr kumimoji="1" lang="en-US" altLang="ja-JP" dirty="0"/>
              <a:t>XXXXX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BB4F5B-8916-2576-F679-CD9E957A3B2C}"/>
              </a:ext>
            </a:extLst>
          </p:cNvPr>
          <p:cNvSpPr txBox="1"/>
          <p:nvPr userDrawn="1"/>
        </p:nvSpPr>
        <p:spPr>
          <a:xfrm>
            <a:off x="180000" y="124780"/>
            <a:ext cx="162095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kumimoji="1" lang="ja-JP" altLang="en-US" sz="2800" dirty="0"/>
              <a:t>章末問題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190958F1-FFC5-9712-D775-C589FDE3D0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224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713475CE-753E-C117-E3BA-FA250F31089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720000"/>
            <a:ext cx="1080000" cy="576000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〔</a:t>
            </a:r>
            <a:r>
              <a:rPr kumimoji="1" lang="ja-JP" altLang="en-US" dirty="0"/>
              <a:t>００</a:t>
            </a:r>
            <a:r>
              <a:rPr kumimoji="1" lang="en-US" altLang="ja-JP" dirty="0"/>
              <a:t>〕</a:t>
            </a:r>
          </a:p>
        </p:txBody>
      </p:sp>
    </p:spTree>
    <p:extLst>
      <p:ext uri="{BB962C8B-B14F-4D97-AF65-F5344CB8AC3E}">
        <p14:creationId xmlns:p14="http://schemas.microsoft.com/office/powerpoint/2010/main" val="15665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末問題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AC44F840-D31A-0D5B-4A25-D508E8DB84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0000" y="72000"/>
            <a:ext cx="3600000" cy="576000"/>
          </a:xfrm>
        </p:spPr>
        <p:txBody>
          <a:bodyPr anchor="b"/>
          <a:lstStyle>
            <a:lvl1pPr marL="0" indent="0" algn="l">
              <a:buNone/>
              <a:defRPr sz="1600"/>
            </a:lvl1pPr>
          </a:lstStyle>
          <a:p>
            <a:pPr lvl="0"/>
            <a:r>
              <a:rPr kumimoji="1" lang="ja-JP" altLang="en-US" dirty="0"/>
              <a:t>第○節　</a:t>
            </a:r>
            <a:r>
              <a:rPr kumimoji="1" lang="en-US" altLang="ja-JP" dirty="0"/>
              <a:t>XXXXX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BB4F5B-8916-2576-F679-CD9E957A3B2C}"/>
              </a:ext>
            </a:extLst>
          </p:cNvPr>
          <p:cNvSpPr txBox="1"/>
          <p:nvPr userDrawn="1"/>
        </p:nvSpPr>
        <p:spPr>
          <a:xfrm>
            <a:off x="180000" y="124780"/>
            <a:ext cx="1620957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kumimoji="1" lang="ja-JP" altLang="en-US" sz="2800" dirty="0"/>
              <a:t>章末問題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713475CE-753E-C117-E3BA-FA250F31089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720000"/>
            <a:ext cx="1080000" cy="576000"/>
          </a:xfrm>
        </p:spPr>
        <p:txBody>
          <a:bodyPr anchor="b">
            <a:noAutofit/>
          </a:bodyPr>
          <a:lstStyle>
            <a:lvl1pPr marL="0" indent="0" algn="l"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〔</a:t>
            </a:r>
            <a:r>
              <a:rPr kumimoji="1" lang="ja-JP" altLang="en-US" dirty="0"/>
              <a:t>００</a:t>
            </a:r>
            <a:r>
              <a:rPr kumimoji="1" lang="en-US" altLang="ja-JP" dirty="0"/>
              <a:t>〕</a:t>
            </a:r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A55D6391-D970-A426-947E-AB70AEC9AD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60000" y="828000"/>
            <a:ext cx="7560000" cy="328616"/>
          </a:xfrm>
        </p:spPr>
        <p:txBody>
          <a:bodyPr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kumimoji="1" lang="ja-JP" altLang="en-US" dirty="0"/>
              <a:t>問題文を入力</a:t>
            </a:r>
          </a:p>
        </p:txBody>
      </p:sp>
    </p:spTree>
    <p:extLst>
      <p:ext uri="{BB962C8B-B14F-4D97-AF65-F5344CB8AC3E}">
        <p14:creationId xmlns:p14="http://schemas.microsoft.com/office/powerpoint/2010/main" val="20350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7D668C05-9741-46DA-30CF-F37E1687FE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27E386-FDEC-393D-84B9-7D7875599A4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37B184B4-73E6-FBFF-F7CD-FA7232B19E4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44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ECD109C-08A2-28D0-C4F6-9EBD7CA7D52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828000"/>
            <a:ext cx="7200000" cy="576262"/>
          </a:xfrm>
          <a:solidFill>
            <a:srgbClr val="033A9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</a:p>
        </p:txBody>
      </p:sp>
    </p:spTree>
    <p:extLst>
      <p:ext uri="{BB962C8B-B14F-4D97-AF65-F5344CB8AC3E}">
        <p14:creationId xmlns:p14="http://schemas.microsoft.com/office/powerpoint/2010/main" val="7552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296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7F30E47-E4FD-90B9-096E-29869AD83C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432000" cy="360363"/>
          </a:xfrm>
          <a:solidFill>
            <a:srgbClr val="364EA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</a:t>
            </a:r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6421D598-48D0-8F9C-502A-6D51BCE359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000" y="827544"/>
            <a:ext cx="432000" cy="360363"/>
          </a:xfrm>
          <a:solidFill>
            <a:srgbClr val="6A71B4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85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296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7F30E47-E4FD-90B9-096E-29869AD83C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432000" cy="360363"/>
          </a:xfrm>
          <a:solidFill>
            <a:srgbClr val="4C4949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問</a:t>
            </a:r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6421D598-48D0-8F9C-502A-6D51BCE359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000" y="827544"/>
            <a:ext cx="432000" cy="360363"/>
          </a:xfrm>
          <a:solidFill>
            <a:srgbClr val="7D7D7D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FD3AF3CC-108F-4645-B117-CD968CA9CBA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0000" y="2340000"/>
            <a:ext cx="1152000" cy="288925"/>
          </a:xfrm>
          <a:solidFill>
            <a:srgbClr val="F3F6F3"/>
          </a:solidFill>
          <a:ln w="25400">
            <a:solidFill>
              <a:srgbClr val="033A90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10" name="コンテンツ プレースホルダー 3">
            <a:extLst>
              <a:ext uri="{FF2B5EF4-FFF2-40B4-BE49-F238E27FC236}">
                <a16:creationId xmlns:a16="http://schemas.microsoft.com/office/drawing/2014/main" id="{FF1E605A-8B51-0FA2-0BC6-8139DFF3B5F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000" y="270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</p:spTree>
    <p:extLst>
      <p:ext uri="{BB962C8B-B14F-4D97-AF65-F5344CB8AC3E}">
        <p14:creationId xmlns:p14="http://schemas.microsoft.com/office/powerpoint/2010/main" val="33887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問_問題上部に縮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0000" y="828000"/>
            <a:ext cx="7560000" cy="328616"/>
          </a:xfrm>
        </p:spPr>
        <p:txBody>
          <a:bodyPr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7F30E47-E4FD-90B9-096E-29869AD83C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432000" cy="360363"/>
          </a:xfrm>
          <a:solidFill>
            <a:srgbClr val="4C4949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問</a:t>
            </a:r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6421D598-48D0-8F9C-502A-6D51BCE359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000" y="827544"/>
            <a:ext cx="432000" cy="360363"/>
          </a:xfrm>
          <a:solidFill>
            <a:srgbClr val="7D7D7D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FD3AF3CC-108F-4645-B117-CD968CA9CBA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0000" y="1620000"/>
            <a:ext cx="1152000" cy="288925"/>
          </a:xfrm>
          <a:solidFill>
            <a:srgbClr val="F3F6F3"/>
          </a:solidFill>
          <a:ln w="25400">
            <a:solidFill>
              <a:srgbClr val="033A90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kumimoji="1" lang="ja-JP" altLang="en-US" dirty="0"/>
              <a:t>解</a:t>
            </a:r>
          </a:p>
        </p:txBody>
      </p:sp>
      <p:sp>
        <p:nvSpPr>
          <p:cNvPr id="10" name="コンテンツ プレースホルダー 3">
            <a:extLst>
              <a:ext uri="{FF2B5EF4-FFF2-40B4-BE49-F238E27FC236}">
                <a16:creationId xmlns:a16="http://schemas.microsoft.com/office/drawing/2014/main" id="{FF1E605A-8B51-0FA2-0BC6-8139DFF3B5F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000" y="198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</p:spTree>
    <p:extLst>
      <p:ext uri="{BB962C8B-B14F-4D97-AF65-F5344CB8AC3E}">
        <p14:creationId xmlns:p14="http://schemas.microsoft.com/office/powerpoint/2010/main" val="37757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44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21BF3B-1A49-4F25-0FEE-16EC139FEC0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0000" y="828000"/>
            <a:ext cx="1152000" cy="576000"/>
          </a:xfrm>
          <a:prstGeom prst="snip2SameRect">
            <a:avLst>
              <a:gd name="adj1" fmla="val 10732"/>
              <a:gd name="adj2" fmla="val 10386"/>
            </a:avLst>
          </a:prstGeom>
          <a:solidFill>
            <a:srgbClr val="B3890D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 dirty="0"/>
              <a:t>Approach</a:t>
            </a:r>
          </a:p>
          <a:p>
            <a:pPr lvl="0"/>
            <a:r>
              <a:rPr kumimoji="1" lang="en-US" altLang="ja-JP" dirty="0"/>
              <a:t>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44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7F30E47-E4FD-90B9-096E-29869AD83C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864000" cy="288000"/>
          </a:xfrm>
          <a:solidFill>
            <a:srgbClr val="364EA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例題</a:t>
            </a:r>
            <a:endParaRPr kumimoji="1" lang="en-US" altLang="ja-JP" dirty="0"/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6421D598-48D0-8F9C-502A-6D51BCE359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1116000"/>
            <a:ext cx="864000" cy="288000"/>
          </a:xfrm>
          <a:solidFill>
            <a:srgbClr val="6A71B4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6" name="コンテンツ プレースホルダー 8">
            <a:extLst>
              <a:ext uri="{FF2B5EF4-FFF2-40B4-BE49-F238E27FC236}">
                <a16:creationId xmlns:a16="http://schemas.microsoft.com/office/drawing/2014/main" id="{DC2DF4CA-F635-A53C-FE90-E82B037CA3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0000" y="2340000"/>
            <a:ext cx="1152000" cy="288925"/>
          </a:xfrm>
          <a:solidFill>
            <a:srgbClr val="E1ECF0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kumimoji="1" lang="ja-JP" altLang="en-US" dirty="0"/>
              <a:t>着　想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372F79E4-EC4D-F79F-D5CA-274313350E5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000" y="2700000"/>
            <a:ext cx="8280000" cy="537648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</p:spTree>
    <p:extLst>
      <p:ext uri="{BB962C8B-B14F-4D97-AF65-F5344CB8AC3E}">
        <p14:creationId xmlns:p14="http://schemas.microsoft.com/office/powerpoint/2010/main" val="9247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例題＋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" name="コンテンツ プレースホルダー 3">
            <a:extLst>
              <a:ext uri="{FF2B5EF4-FFF2-40B4-BE49-F238E27FC236}">
                <a16:creationId xmlns:a16="http://schemas.microsoft.com/office/drawing/2014/main" id="{98567E32-5D85-27FB-F598-F0807D6708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" y="72000"/>
            <a:ext cx="7200000" cy="576000"/>
          </a:xfrm>
        </p:spPr>
        <p:txBody>
          <a:bodyPr anchor="b"/>
          <a:lstStyle>
            <a:lvl1pPr marL="0" indent="0" algn="l">
              <a:buNone/>
              <a:defRPr sz="2800"/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D360E-E3C7-F9A5-E0FF-D42170AA69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60000" y="72000"/>
            <a:ext cx="1440000" cy="576000"/>
          </a:xfrm>
        </p:spPr>
        <p:txBody>
          <a:bodyPr anchor="b"/>
          <a:lstStyle>
            <a:lvl1pPr marL="0" indent="0" algn="r">
              <a:buNone/>
              <a:defRPr sz="1600"/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教科書 </a:t>
            </a:r>
            <a:r>
              <a:rPr kumimoji="1" lang="en-US" altLang="ja-JP" dirty="0" err="1"/>
              <a:t>p.XXX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88C96ECC-4FB2-82F8-B433-2371A66F7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440000"/>
            <a:ext cx="8280000" cy="576000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7F30E47-E4FD-90B9-096E-29869AD83C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0000" y="828000"/>
            <a:ext cx="864000" cy="288000"/>
          </a:xfrm>
          <a:solidFill>
            <a:srgbClr val="364EA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例題</a:t>
            </a:r>
            <a:endParaRPr kumimoji="1" lang="en-US" altLang="ja-JP" dirty="0"/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6421D598-48D0-8F9C-502A-6D51BCE359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0000" y="1116000"/>
            <a:ext cx="864000" cy="288000"/>
          </a:xfrm>
          <a:solidFill>
            <a:srgbClr val="6A71B4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XX</a:t>
            </a:r>
            <a:endParaRPr kumimoji="1" lang="ja-JP" altLang="en-US" dirty="0"/>
          </a:p>
        </p:txBody>
      </p:sp>
      <p:sp>
        <p:nvSpPr>
          <p:cNvPr id="6" name="コンテンツ プレースホルダー 8">
            <a:extLst>
              <a:ext uri="{FF2B5EF4-FFF2-40B4-BE49-F238E27FC236}">
                <a16:creationId xmlns:a16="http://schemas.microsoft.com/office/drawing/2014/main" id="{DC2DF4CA-F635-A53C-FE90-E82B037CA3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0000" y="2340000"/>
            <a:ext cx="1152000" cy="288925"/>
          </a:xfrm>
          <a:solidFill>
            <a:srgbClr val="E1ECF0"/>
          </a:solidFill>
          <a:ln w="25400">
            <a:solidFill>
              <a:srgbClr val="033A90"/>
            </a:solidFill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kumimoji="1" lang="ja-JP" altLang="en-US" dirty="0"/>
              <a:t>着　想</a:t>
            </a:r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372F79E4-EC4D-F79F-D5CA-274313350E5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000" y="2700000"/>
            <a:ext cx="8280000" cy="537648"/>
          </a:xfrm>
        </p:spPr>
        <p:txBody>
          <a:bodyPr anchor="t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2800"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415F0AF2-9AEC-F630-68F8-3300CC6479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260000" y="828000"/>
            <a:ext cx="7200000" cy="576262"/>
          </a:xfrm>
          <a:solidFill>
            <a:srgbClr val="033A90"/>
          </a:solidFill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</a:p>
        </p:txBody>
      </p:sp>
    </p:spTree>
    <p:extLst>
      <p:ext uri="{BB962C8B-B14F-4D97-AF65-F5344CB8AC3E}">
        <p14:creationId xmlns:p14="http://schemas.microsoft.com/office/powerpoint/2010/main" val="3571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2025/4/8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9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  <p:sldLayoutId id="2147484912" r:id="rId12"/>
    <p:sldLayoutId id="2147484913" r:id="rId13"/>
    <p:sldLayoutId id="2147484917" r:id="rId14"/>
    <p:sldLayoutId id="2147484914" r:id="rId15"/>
    <p:sldLayoutId id="2147484916" r:id="rId16"/>
    <p:sldLayoutId id="2147484915" r:id="rId17"/>
    <p:sldLayoutId id="2147484923" r:id="rId18"/>
    <p:sldLayoutId id="2147484918" r:id="rId19"/>
    <p:sldLayoutId id="2147484919" r:id="rId20"/>
    <p:sldLayoutId id="2147484920" r:id="rId21"/>
    <p:sldLayoutId id="2147484921" r:id="rId22"/>
    <p:sldLayoutId id="2147484922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-qr.com/6u1a07201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k-qr.com/6u1a07301" TargetMode="Externa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k-qr.com/6u1a07301" TargetMode="Externa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-qr.com/6u1a07301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-qr.com/6u1a07301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chart" Target="../charts/chart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hyperlink" Target="https://k-qr.com/6u1a07201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k-qr.com/6u1a07201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-qr.com/6u1a07201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0D9AA7-7378-8117-69A7-04E4B183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第２章　「２次関数」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742C4F-2ECB-95A8-2A31-3DAB859B2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第２節　２次関数の最大・最小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BA88D8-6C8A-5E33-80A7-6A3CEFAEC5E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kumimoji="1" lang="ja-JP" altLang="en-US" dirty="0"/>
              <a:t>２　最大・最小の応用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6AF777-E637-4ED5-8E7F-115051B65FB3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2455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16B66-BDE7-C386-EF5E-A6018CB97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E51EB33-6623-F78E-CD11-71941F1EC4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99DFD7-F1CB-58CD-F910-0F60957A756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6ADE13-0FFE-A9E8-C8D5-604206E7B1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r>
              <a:rPr lang="en-US" altLang="ja-JP" dirty="0"/>
              <a:t>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862BD403-8218-BB41-8944-3967A1EEB5B1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</p:spPr>
            <p:txBody>
              <a:bodyPr/>
              <a:lstStyle/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を正の定数とするとき，関数 </a:t>
                </a:r>
                <a14:m>
                  <m:oMath xmlns:m="http://schemas.openxmlformats.org/officeDocument/2006/math">
                    <m:r>
                      <a:rPr lang="en-US" altLang="ja-JP" sz="1400" b="0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40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1400" b="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1400" b="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の最大値を求めよ。</a:t>
                </a:r>
                <a:endParaRPr lang="en-US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sz="14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862BD403-8218-BB41-8944-3967A1EEB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  <a:blipFill>
                <a:blip r:embed="rId2"/>
                <a:stretch>
                  <a:fillRect l="-248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B44A8DC-3676-BEDF-164F-BAA52E9EFEC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855E7CC7-55C8-8B41-155F-108B48CCE88A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4144148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(ⅲ)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で最大値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を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とる。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よって，次のようになる。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　</a:t>
                </a:r>
                <a:r>
                  <a:rPr lang="ja-JP" altLang="en-US" sz="1000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で最大値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　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で最大値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　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で最大値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855E7CC7-55C8-8B41-155F-108B48CCE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4144148"/>
              </a:xfrm>
              <a:blipFill>
                <a:blip r:embed="rId3"/>
                <a:stretch>
                  <a:fillRect l="-1473" t="-1176" b="-27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678F52C-D96E-E47D-EED3-D1E9C16E8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55" y="2242904"/>
            <a:ext cx="2529845" cy="188062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C2B91C1-31B0-772A-A102-88BD75914E9B}"/>
              </a:ext>
            </a:extLst>
          </p:cNvPr>
          <p:cNvGrpSpPr/>
          <p:nvPr/>
        </p:nvGrpSpPr>
        <p:grpSpPr>
          <a:xfrm>
            <a:off x="7920000" y="828000"/>
            <a:ext cx="900000" cy="1381857"/>
            <a:chOff x="7920000" y="1511757"/>
            <a:chExt cx="900000" cy="1381857"/>
          </a:xfrm>
        </p:grpSpPr>
        <p:pic>
          <p:nvPicPr>
            <p:cNvPr id="15" name="図 14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7A8B4FF5-A6FE-D128-3B1A-BCBC4EF6C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1620000"/>
              <a:ext cx="900000" cy="1273614"/>
            </a:xfrm>
            <a:prstGeom prst="rect">
              <a:avLst/>
            </a:prstGeom>
          </p:spPr>
        </p:pic>
        <p:sp>
          <p:nvSpPr>
            <p:cNvPr id="16" name="テキスト ボックス 15">
              <a:hlinkClick r:id="rId6"/>
              <a:extLst>
                <a:ext uri="{FF2B5EF4-FFF2-40B4-BE49-F238E27FC236}">
                  <a16:creationId xmlns:a16="http://schemas.microsoft.com/office/drawing/2014/main" id="{642B11B3-1189-04AA-9711-1158B0F25700}"/>
                </a:ext>
              </a:extLst>
            </p:cNvPr>
            <p:cNvSpPr txBox="1"/>
            <p:nvPr/>
          </p:nvSpPr>
          <p:spPr>
            <a:xfrm>
              <a:off x="7938000" y="1511757"/>
              <a:ext cx="864000" cy="11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応用例題</a:t>
              </a:r>
              <a:r>
                <a:rPr kumimoji="1" lang="en-US" altLang="ja-JP" sz="900" dirty="0">
                  <a:latin typeface="+mn-ea"/>
                  <a:ea typeface="+mn-ea"/>
                </a:rPr>
                <a:t>9</a:t>
              </a:r>
              <a:r>
                <a:rPr kumimoji="1" lang="ja-JP" altLang="en-US" sz="900" dirty="0">
                  <a:latin typeface="+mn-ea"/>
                  <a:ea typeface="+mn-ea"/>
                </a:rPr>
                <a:t>の</a:t>
              </a:r>
              <a:endParaRPr kumimoji="1" lang="en-US" altLang="ja-JP" sz="900" dirty="0">
                <a:latin typeface="+mn-ea"/>
                <a:ea typeface="+mn-ea"/>
              </a:endParaRPr>
            </a:p>
            <a:p>
              <a:r>
                <a:rPr lang="ja-JP" altLang="en-US" sz="900" dirty="0">
                  <a:latin typeface="+mn-ea"/>
                  <a:ea typeface="+mn-ea"/>
                </a:rPr>
                <a:t>グラフの変化</a:t>
              </a:r>
              <a:endParaRPr kumimoji="1" lang="ja-JP" altLang="en-US" sz="900" dirty="0">
                <a:latin typeface="+mn-ea"/>
                <a:ea typeface="+mn-ea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0BB9DA-4603-4315-BA04-18C6D444CDE0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5333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5AF494B-E2ED-FC36-AC93-915A7B7BBA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498B5E-C51B-DB86-DC4B-6DC7D1F8CE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F49C17CA-058C-98C7-328F-3F4596EAF9A5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1640514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を正の定数とするとき，関数 </a:t>
                </a:r>
                <a14:m>
                  <m:oMath xmlns:m="http://schemas.openxmlformats.org/officeDocument/2006/math">
                    <m:r>
                      <a:rPr lang="en-US" altLang="ja-JP" sz="2800" b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ja-JP" sz="2800" b="1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altLang="ja-JP" sz="2800" b="1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1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ja-JP" altLang="en-US" sz="2800" b="1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b="1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ja-JP" altLang="en-US" sz="2800" b="1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b="1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ja-JP" altLang="en-US" sz="2800" b="1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の最大値を求めよ。また，そのときの </a:t>
                </a:r>
                <a14:m>
                  <m:oMath xmlns:m="http://schemas.openxmlformats.org/officeDocument/2006/math"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F49C17CA-058C-98C7-328F-3F4596EAF9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1640514"/>
              </a:xfrm>
              <a:blipFill>
                <a:blip r:embed="rId2"/>
                <a:stretch>
                  <a:fillRect l="-1473" t="-2974" b="-96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94E8146-3B8C-B2A1-1C77-8098B0907E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E9EADC8-59BF-5EFE-2CA0-90582E24F3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C273E00-0D24-470D-FEA6-31CA63240D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000" y="3240000"/>
            <a:ext cx="1152000" cy="288925"/>
          </a:xfrm>
        </p:spPr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C964797F-4F15-0767-A9A0-224B32A73B6A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326389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2800" kern="100" dirty="0">
                  <a:solidFill>
                    <a:srgbClr val="FF0000"/>
                  </a:solidFill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  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ja-JP" altLang="en-US" sz="2800" kern="100" dirty="0">
                    <a:solidFill>
                      <a:srgbClr val="FF0000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0" i="1" kern="1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0" i="1" kern="100" dirty="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0" i="1" kern="100" dirty="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ja-JP" sz="2800" kern="100" dirty="0">
                  <a:solidFill>
                    <a:srgbClr val="FF0000"/>
                  </a:solidFill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C964797F-4F15-0767-A9A0-224B32A73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3263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7CC21C-57F2-4D99-BBBA-B50D05856267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9294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F0DFB13-E118-1F2A-E726-C2CF91A6DE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F48CAA-1CEE-AF3A-DC12-2B9E0B7F36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BA45DF1C-4F80-0265-CCCE-FC681B95D5A2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150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140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を正の定数とするとき，関数 </a:t>
                </a:r>
                <a14:m>
                  <m:oMath xmlns:m="http://schemas.openxmlformats.org/officeDocument/2006/math">
                    <m:r>
                      <a:rPr lang="en-US" altLang="ja-JP" sz="1400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140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140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140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の最大値を求めよ。また，そのときの </a:t>
                </a:r>
                <a14:m>
                  <m:oMath xmlns:m="http://schemas.openxmlformats.org/officeDocument/2006/math">
                    <m:r>
                      <a:rPr lang="en-US" altLang="ja-JP" sz="14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BA45DF1C-4F80-0265-CCCE-FC681B95D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1503"/>
              </a:xfrm>
              <a:blipFill>
                <a:blip r:embed="rId2"/>
                <a:stretch>
                  <a:fillRect l="-242" t="-1064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D929C09-B7CB-1DAB-E160-46F4584968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295F87-7EFA-15CE-2855-2DAE4CB40A1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5CCDB99-87B7-06AA-AEBB-99A559EE807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A43A11D-FB8E-9247-787B-D2EBEC11D711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144148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(ⅰ)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で最大値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(ⅱ)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で最大値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(ⅲ)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で最大値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3A43A11D-FB8E-9247-787B-D2EBEC11D7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144148"/>
              </a:xfrm>
              <a:blipFill>
                <a:blip r:embed="rId3"/>
                <a:stretch>
                  <a:fillRect l="-1473" t="-1176" b="-27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9758073-E14C-773A-4C56-3E7C6B648181}"/>
              </a:ext>
            </a:extLst>
          </p:cNvPr>
          <p:cNvGrpSpPr/>
          <p:nvPr/>
        </p:nvGrpSpPr>
        <p:grpSpPr>
          <a:xfrm>
            <a:off x="5979442" y="1587527"/>
            <a:ext cx="2174947" cy="1831386"/>
            <a:chOff x="5979442" y="1587527"/>
            <a:chExt cx="2174947" cy="1831386"/>
          </a:xfrm>
        </p:grpSpPr>
        <p:pic>
          <p:nvPicPr>
            <p:cNvPr id="10" name="Picture 93">
              <a:extLst>
                <a:ext uri="{FF2B5EF4-FFF2-40B4-BE49-F238E27FC236}">
                  <a16:creationId xmlns:a16="http://schemas.microsoft.com/office/drawing/2014/main" id="{685C97B2-C2E9-3E8B-E701-72A5E7390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746" y="1587527"/>
              <a:ext cx="1689643" cy="18313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FD90856-0C1C-0B7B-4497-7E0BD85C9BD5}"/>
                </a:ext>
              </a:extLst>
            </p:cNvPr>
            <p:cNvSpPr txBox="1"/>
            <p:nvPr/>
          </p:nvSpPr>
          <p:spPr>
            <a:xfrm>
              <a:off x="5979442" y="162000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(ⅰ)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72FC281-AD72-B6AF-3818-32CC34822C1D}"/>
              </a:ext>
            </a:extLst>
          </p:cNvPr>
          <p:cNvGrpSpPr/>
          <p:nvPr/>
        </p:nvGrpSpPr>
        <p:grpSpPr>
          <a:xfrm>
            <a:off x="5979442" y="3389960"/>
            <a:ext cx="2174947" cy="1534687"/>
            <a:chOff x="5979442" y="3389960"/>
            <a:chExt cx="2174947" cy="1534687"/>
          </a:xfrm>
        </p:grpSpPr>
        <p:pic>
          <p:nvPicPr>
            <p:cNvPr id="13" name="Picture 97">
              <a:extLst>
                <a:ext uri="{FF2B5EF4-FFF2-40B4-BE49-F238E27FC236}">
                  <a16:creationId xmlns:a16="http://schemas.microsoft.com/office/drawing/2014/main" id="{F73992A2-1715-A5C8-DC1D-682720171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746" y="3429000"/>
              <a:ext cx="1689643" cy="1495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B08FACE-18BB-79F3-D9C2-19C5C06286E5}"/>
                </a:ext>
              </a:extLst>
            </p:cNvPr>
            <p:cNvSpPr txBox="1"/>
            <p:nvPr/>
          </p:nvSpPr>
          <p:spPr>
            <a:xfrm>
              <a:off x="5979442" y="338996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(ⅱ)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C81EEB3-EABB-9E83-17BD-F4971E57040B}"/>
              </a:ext>
            </a:extLst>
          </p:cNvPr>
          <p:cNvGrpSpPr/>
          <p:nvPr/>
        </p:nvGrpSpPr>
        <p:grpSpPr>
          <a:xfrm>
            <a:off x="5979442" y="5087472"/>
            <a:ext cx="2293465" cy="1542367"/>
            <a:chOff x="5979442" y="5087472"/>
            <a:chExt cx="2293465" cy="1542367"/>
          </a:xfrm>
        </p:grpSpPr>
        <p:pic>
          <p:nvPicPr>
            <p:cNvPr id="16" name="Picture 101">
              <a:extLst>
                <a:ext uri="{FF2B5EF4-FFF2-40B4-BE49-F238E27FC236}">
                  <a16:creationId xmlns:a16="http://schemas.microsoft.com/office/drawing/2014/main" id="{BAEEDEC6-5370-E251-4D82-8C1A67B1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137120"/>
              <a:ext cx="2044723" cy="1492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75B47AD-0FCA-275D-D2BB-F4BE007C206B}"/>
                </a:ext>
              </a:extLst>
            </p:cNvPr>
            <p:cNvSpPr txBox="1"/>
            <p:nvPr/>
          </p:nvSpPr>
          <p:spPr>
            <a:xfrm>
              <a:off x="5979442" y="508747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(ⅲ)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38789A-E9DE-4566-8FD9-3C903516B10F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9529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1B8E2-3700-D902-899E-3BCD5C303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52DFEE9-2A19-0A88-0143-91E738EC65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951DC4-59D3-0594-D294-BFC36DAC49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B2655C52-8961-A595-7A38-6C4D2921210C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150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140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を正の定数とするとき，関数 </a:t>
                </a:r>
                <a14:m>
                  <m:oMath xmlns:m="http://schemas.openxmlformats.org/officeDocument/2006/math">
                    <m:r>
                      <a:rPr lang="en-US" altLang="ja-JP" sz="1400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140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140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140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の最大値を求めよ。また，そのときの </a:t>
                </a:r>
                <a14:m>
                  <m:oMath xmlns:m="http://schemas.openxmlformats.org/officeDocument/2006/math">
                    <m:r>
                      <a:rPr lang="en-US" altLang="ja-JP" sz="14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B2655C52-8961-A595-7A38-6C4D292121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1503"/>
              </a:xfrm>
              <a:blipFill>
                <a:blip r:embed="rId2"/>
                <a:stretch>
                  <a:fillRect l="-242" t="-1064" b="-95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F92F52A-2866-7584-6030-20460B8EC8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A21E463-D34E-7176-6C64-C1631E111A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009A2DDF-D8F7-853F-4F8C-9C01E6180E7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4161ABE8-EE70-C2EF-4F3D-65C692ADA90C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3631187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よって，次のようになる。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で最大値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で最大値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4161ABE8-EE70-C2EF-4F3D-65C692ADA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3631187"/>
              </a:xfrm>
              <a:blipFill>
                <a:blip r:embed="rId3"/>
                <a:stretch>
                  <a:fillRect l="-1473" t="-1345" b="-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2F96881-A9A9-45F7-1B4A-24A17C017B42}"/>
              </a:ext>
            </a:extLst>
          </p:cNvPr>
          <p:cNvGrpSpPr/>
          <p:nvPr/>
        </p:nvGrpSpPr>
        <p:grpSpPr>
          <a:xfrm>
            <a:off x="5979442" y="1587527"/>
            <a:ext cx="2174947" cy="1831386"/>
            <a:chOff x="5979442" y="1587527"/>
            <a:chExt cx="2174947" cy="1831386"/>
          </a:xfrm>
        </p:grpSpPr>
        <p:pic>
          <p:nvPicPr>
            <p:cNvPr id="10" name="Picture 93">
              <a:extLst>
                <a:ext uri="{FF2B5EF4-FFF2-40B4-BE49-F238E27FC236}">
                  <a16:creationId xmlns:a16="http://schemas.microsoft.com/office/drawing/2014/main" id="{7BF917A1-274A-A9C1-0887-7A5789C24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746" y="1587527"/>
              <a:ext cx="1689643" cy="18313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CE748A2-6196-B709-4B3E-FBB1796A70B8}"/>
                </a:ext>
              </a:extLst>
            </p:cNvPr>
            <p:cNvSpPr txBox="1"/>
            <p:nvPr/>
          </p:nvSpPr>
          <p:spPr>
            <a:xfrm>
              <a:off x="5979442" y="162000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(ⅰ)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F596D57-F943-CE49-EE6C-012999A0AFD3}"/>
              </a:ext>
            </a:extLst>
          </p:cNvPr>
          <p:cNvGrpSpPr/>
          <p:nvPr/>
        </p:nvGrpSpPr>
        <p:grpSpPr>
          <a:xfrm>
            <a:off x="5979442" y="3389960"/>
            <a:ext cx="2174947" cy="1534687"/>
            <a:chOff x="5979442" y="3389960"/>
            <a:chExt cx="2174947" cy="1534687"/>
          </a:xfrm>
        </p:grpSpPr>
        <p:pic>
          <p:nvPicPr>
            <p:cNvPr id="13" name="Picture 97">
              <a:extLst>
                <a:ext uri="{FF2B5EF4-FFF2-40B4-BE49-F238E27FC236}">
                  <a16:creationId xmlns:a16="http://schemas.microsoft.com/office/drawing/2014/main" id="{9B84C2E7-8CDF-5A97-CF5A-8CBF2EF8C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746" y="3429000"/>
              <a:ext cx="1689643" cy="1495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2EED430-0AD5-517E-B86F-8770933F4134}"/>
                </a:ext>
              </a:extLst>
            </p:cNvPr>
            <p:cNvSpPr txBox="1"/>
            <p:nvPr/>
          </p:nvSpPr>
          <p:spPr>
            <a:xfrm>
              <a:off x="5979442" y="338996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(ⅱ)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6FD6179-7075-80F7-A245-779E6004A7F7}"/>
              </a:ext>
            </a:extLst>
          </p:cNvPr>
          <p:cNvGrpSpPr/>
          <p:nvPr/>
        </p:nvGrpSpPr>
        <p:grpSpPr>
          <a:xfrm>
            <a:off x="5979442" y="5087472"/>
            <a:ext cx="2293465" cy="1542367"/>
            <a:chOff x="5979442" y="5087472"/>
            <a:chExt cx="2293465" cy="1542367"/>
          </a:xfrm>
        </p:grpSpPr>
        <p:pic>
          <p:nvPicPr>
            <p:cNvPr id="16" name="Picture 101">
              <a:extLst>
                <a:ext uri="{FF2B5EF4-FFF2-40B4-BE49-F238E27FC236}">
                  <a16:creationId xmlns:a16="http://schemas.microsoft.com/office/drawing/2014/main" id="{9CCA837C-3242-6DFF-55C5-BCC111A64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137120"/>
              <a:ext cx="2044723" cy="14927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72F69A4-5A1B-F9EB-1797-89DC345B66A0}"/>
                </a:ext>
              </a:extLst>
            </p:cNvPr>
            <p:cNvSpPr txBox="1"/>
            <p:nvPr/>
          </p:nvSpPr>
          <p:spPr>
            <a:xfrm>
              <a:off x="5979442" y="508747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(ⅲ)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E13138-75FC-4B81-ADB3-C9FACCF12A08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9408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A671B-94FF-B78A-65D2-79659F33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6511484-AD7D-5C1D-B5C8-002A75963A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B7E628-60BA-2760-1929-D2017838957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6CA4F3FF-AE63-63BE-0FC6-7854ACC31283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1640514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問</a:t>
                </a: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22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の関数（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を正の定数とするとき，関数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b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altLang="ja-JP" b="1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ja-JP" altLang="en-US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ja-JP" altLang="en-US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ja-JP" altLang="en-US" b="1" kern="100" dirty="0">
                    <a:latin typeface="+mn-ea"/>
                    <a:cs typeface="Times New Roman" panose="02020603050405020304" pitchFamily="18" charset="0"/>
                  </a:rPr>
                  <a:t> ）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の最小値を求めよ。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6CA4F3FF-AE63-63BE-0FC6-7854ACC31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1640514"/>
              </a:xfrm>
              <a:blipFill>
                <a:blip r:embed="rId2"/>
                <a:stretch>
                  <a:fillRect l="-1473" t="-2974" b="-4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BB8DB96-42EE-AC1B-36DF-EAF1C93488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12BDF9-02BA-DAE4-F065-2F50294717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23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F851242-9076-EC50-CE84-B8DEFD1181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000" y="3240000"/>
            <a:ext cx="1152000" cy="288925"/>
          </a:xfrm>
        </p:spPr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7EE4B066-ADBA-50E0-9F86-DC478525B021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326389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2800" kern="100" dirty="0">
                  <a:solidFill>
                    <a:srgbClr val="FF0000"/>
                  </a:solidFill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  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800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2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ja-JP" altLang="en-US" kern="100" dirty="0"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ja-JP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7EE4B066-ADBA-50E0-9F86-DC478525B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3263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3CF581-84E9-41E3-9947-8A495457284A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7756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22DE1-7EC9-1594-D190-9B9247AB4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20405A1-185A-35B1-C5BC-3BFA17958DB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5C6DD9-D7C5-6705-69F7-AE181A44E26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3A9267DA-36C3-4761-6A1D-53BD8849C720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938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問</a:t>
                </a: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22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の関数（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を正の定数とするとき，関数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）の最小値を求めよ。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3A9267DA-36C3-4761-6A1D-53BD8849C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9389"/>
              </a:xfrm>
              <a:blipFill>
                <a:blip r:embed="rId2"/>
                <a:stretch>
                  <a:fillRect l="-242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41B9377-F39F-3D4B-6692-28933D8414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D309AD3-2120-1109-01AD-F2DC06306E0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23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6085F75-CE4A-F675-FE07-360588FF124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E6709F64-4A2A-5888-8A18-33BC10FDBDE5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2988767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(ⅰ)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で最小値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(ⅱ)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≧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で最小値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E6709F64-4A2A-5888-8A18-33BC10FDBD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2988767"/>
              </a:xfrm>
              <a:blipFill>
                <a:blip r:embed="rId3"/>
                <a:stretch>
                  <a:fillRect l="-1473" t="-2653" b="-8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8F95BF2-EDCD-6A7E-2993-254426F668B1}"/>
              </a:ext>
            </a:extLst>
          </p:cNvPr>
          <p:cNvGrpSpPr/>
          <p:nvPr/>
        </p:nvGrpSpPr>
        <p:grpSpPr>
          <a:xfrm>
            <a:off x="6195136" y="1722692"/>
            <a:ext cx="2625336" cy="2074943"/>
            <a:chOff x="6195136" y="1722692"/>
            <a:chExt cx="2625336" cy="2074943"/>
          </a:xfrm>
        </p:grpSpPr>
        <p:pic>
          <p:nvPicPr>
            <p:cNvPr id="19" name="Picture 105">
              <a:extLst>
                <a:ext uri="{FF2B5EF4-FFF2-40B4-BE49-F238E27FC236}">
                  <a16:creationId xmlns:a16="http://schemas.microsoft.com/office/drawing/2014/main" id="{87A49FD3-33E4-E174-5594-F72CEAA62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3699" y="1722692"/>
              <a:ext cx="2096773" cy="2074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A6D0DB6-2C8D-1A56-424F-445790B258C0}"/>
                </a:ext>
              </a:extLst>
            </p:cNvPr>
            <p:cNvSpPr txBox="1"/>
            <p:nvPr/>
          </p:nvSpPr>
          <p:spPr>
            <a:xfrm>
              <a:off x="6195136" y="172333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(ⅰ)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7640B6D-58B6-31A6-5108-127329D2AE14}"/>
              </a:ext>
            </a:extLst>
          </p:cNvPr>
          <p:cNvGrpSpPr/>
          <p:nvPr/>
        </p:nvGrpSpPr>
        <p:grpSpPr>
          <a:xfrm>
            <a:off x="6195135" y="3797635"/>
            <a:ext cx="2533424" cy="1808875"/>
            <a:chOff x="6195135" y="3797635"/>
            <a:chExt cx="2533424" cy="1808875"/>
          </a:xfrm>
        </p:grpSpPr>
        <p:pic>
          <p:nvPicPr>
            <p:cNvPr id="22" name="Picture 109">
              <a:extLst>
                <a:ext uri="{FF2B5EF4-FFF2-40B4-BE49-F238E27FC236}">
                  <a16:creationId xmlns:a16="http://schemas.microsoft.com/office/drawing/2014/main" id="{9D856210-902A-6143-ED4F-0EEA9B65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428" y="3797635"/>
              <a:ext cx="2292131" cy="1808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9F2EBAC-7FC7-2FED-D8C7-1210B6B442A6}"/>
                </a:ext>
              </a:extLst>
            </p:cNvPr>
            <p:cNvSpPr txBox="1"/>
            <p:nvPr/>
          </p:nvSpPr>
          <p:spPr>
            <a:xfrm>
              <a:off x="6195135" y="3814191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(ⅱ)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41FE16-46A3-417C-8102-E810FCF69F2D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9370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10B6F-5492-B652-46D2-8A9159F18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BF7EB37-EE25-D53D-194E-A321B3D3E3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D0196E-469D-6363-3A2C-6363A9BD265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D52FBD01-95BF-D1B0-FA36-BF180370E562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938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問</a:t>
                </a: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22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の関数（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を正の定数とするとき，関数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）の最小値を求めよ。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D52FBD01-95BF-D1B0-FA36-BF180370E5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9389"/>
              </a:xfrm>
              <a:blipFill>
                <a:blip r:embed="rId2"/>
                <a:stretch>
                  <a:fillRect l="-242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BF39347-2B60-D824-6719-5D38397648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BBF4EB1-3D27-EE10-0620-5D3B175271C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23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E7C4F1A-E051-D05C-AB7F-106BAF215AE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7800A728-99B2-F423-80DC-64C38E376E34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321959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よって，次のようになる。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で最小値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≧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で最小値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7800A728-99B2-F423-80DC-64C38E376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3219599"/>
              </a:xfrm>
              <a:blipFill>
                <a:blip r:embed="rId3"/>
                <a:stretch>
                  <a:fillRect l="-1473" t="-1515" b="-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EF5432D-C7B0-C5D1-8FF0-98E43EB83208}"/>
              </a:ext>
            </a:extLst>
          </p:cNvPr>
          <p:cNvGrpSpPr/>
          <p:nvPr/>
        </p:nvGrpSpPr>
        <p:grpSpPr>
          <a:xfrm>
            <a:off x="6195136" y="1722692"/>
            <a:ext cx="2625336" cy="2074943"/>
            <a:chOff x="6195136" y="1722692"/>
            <a:chExt cx="2625336" cy="2074943"/>
          </a:xfrm>
        </p:grpSpPr>
        <p:pic>
          <p:nvPicPr>
            <p:cNvPr id="19" name="Picture 105">
              <a:extLst>
                <a:ext uri="{FF2B5EF4-FFF2-40B4-BE49-F238E27FC236}">
                  <a16:creationId xmlns:a16="http://schemas.microsoft.com/office/drawing/2014/main" id="{D6AFDE1D-1629-A20D-F3A0-19CDAC642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3699" y="1722692"/>
              <a:ext cx="2096773" cy="2074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0AD4053-6CC6-EE46-E018-FAF38810F1AD}"/>
                </a:ext>
              </a:extLst>
            </p:cNvPr>
            <p:cNvSpPr txBox="1"/>
            <p:nvPr/>
          </p:nvSpPr>
          <p:spPr>
            <a:xfrm>
              <a:off x="6195136" y="172333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(ⅰ)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555094C-5019-7121-BD75-E89BCAA4274A}"/>
              </a:ext>
            </a:extLst>
          </p:cNvPr>
          <p:cNvGrpSpPr/>
          <p:nvPr/>
        </p:nvGrpSpPr>
        <p:grpSpPr>
          <a:xfrm>
            <a:off x="6195135" y="3797635"/>
            <a:ext cx="2533424" cy="1808875"/>
            <a:chOff x="6195135" y="3797635"/>
            <a:chExt cx="2533424" cy="1808875"/>
          </a:xfrm>
        </p:grpSpPr>
        <p:pic>
          <p:nvPicPr>
            <p:cNvPr id="22" name="Picture 109">
              <a:extLst>
                <a:ext uri="{FF2B5EF4-FFF2-40B4-BE49-F238E27FC236}">
                  <a16:creationId xmlns:a16="http://schemas.microsoft.com/office/drawing/2014/main" id="{23DD53D5-ACCC-E0FA-5F5D-7B1497272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428" y="3797635"/>
              <a:ext cx="2292131" cy="1808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6F77917-98C2-8181-CD3A-678AF61D63CA}"/>
                </a:ext>
              </a:extLst>
            </p:cNvPr>
            <p:cNvSpPr txBox="1"/>
            <p:nvPr/>
          </p:nvSpPr>
          <p:spPr>
            <a:xfrm>
              <a:off x="6195135" y="3814191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(ⅱ)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1A116E-33C9-4492-B37E-66A1401F62F4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5098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1720E-FCAF-D3C4-E464-A97851CD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0F907E2-64A2-3EC2-C5C2-E95D9A9D33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DB12BF-1A85-5CFB-27C1-28C6A49765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070D1190-DC21-C327-66EB-450C91FB576B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360000" y="1440000"/>
                <a:ext cx="8280000" cy="2076531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関数 </a:t>
                </a:r>
                <a14:m>
                  <m:oMath xmlns:m="http://schemas.openxmlformats.org/officeDocument/2006/math">
                    <m:r>
                      <a:rPr lang="en-US" altLang="ja-JP" b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ja-JP" b="1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ja-JP" altLang="en-US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ja-JP" altLang="en-US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最小値を求めよ。また，そのときの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070D1190-DC21-C327-66EB-450C91FB57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360000" y="1440000"/>
                <a:ext cx="8280000" cy="2076531"/>
              </a:xfrm>
              <a:blipFill>
                <a:blip r:embed="rId2"/>
                <a:stretch>
                  <a:fillRect l="-1473" t="-2053" b="-73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6D34A2E-BFDC-F533-73F9-5C82184B77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ja-JP" altLang="en-US" dirty="0"/>
              <a:t>応用例題</a:t>
            </a:r>
            <a:endParaRPr lang="en-US" altLang="ja-JP" dirty="0"/>
          </a:p>
          <a:p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1B503F9-0E16-09A9-60EE-BBE3D67DCB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000" y="3960000"/>
            <a:ext cx="1152000" cy="288925"/>
          </a:xfrm>
        </p:spPr>
        <p:txBody>
          <a:bodyPr/>
          <a:lstStyle/>
          <a:p>
            <a:r>
              <a:rPr kumimoji="1" lang="ja-JP" altLang="en-US" dirty="0"/>
              <a:t>着　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ED4F6C5B-893D-B96C-75C1-D8E0246CFA9F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4320000"/>
                <a:ext cx="8280000" cy="1563570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cs typeface="Times New Roman" panose="02020603050405020304" pitchFamily="18" charset="0"/>
                  </a:rPr>
                  <a:t> の値が変化すると，関数のグラフの何が変化し，それにともなって最小値をとる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cs typeface="Times New Roman" panose="02020603050405020304" pitchFamily="18" charset="0"/>
                  </a:rPr>
                  <a:t> の値がどのように変わっていくかを考える。</a:t>
                </a:r>
                <a:endParaRPr lang="ja-JP" altLang="ja-JP" kern="1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ED4F6C5B-893D-B96C-75C1-D8E0246CFA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4320000"/>
                <a:ext cx="8280000" cy="1563570"/>
              </a:xfrm>
              <a:blipFill>
                <a:blip r:embed="rId3"/>
                <a:stretch>
                  <a:fillRect l="-1473" t="-3125" r="-736" b="-10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2CB1C65-6F29-A4FD-76B6-EAD60E5C884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係数が変化するときの最大・最小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B09D081-9FD2-E229-0F5E-F770E557D848}"/>
              </a:ext>
            </a:extLst>
          </p:cNvPr>
          <p:cNvGrpSpPr/>
          <p:nvPr/>
        </p:nvGrpSpPr>
        <p:grpSpPr>
          <a:xfrm>
            <a:off x="7901998" y="1512000"/>
            <a:ext cx="900000" cy="1377257"/>
            <a:chOff x="7901998" y="1512000"/>
            <a:chExt cx="900000" cy="1377257"/>
          </a:xfrm>
        </p:grpSpPr>
        <p:pic>
          <p:nvPicPr>
            <p:cNvPr id="10" name="図 9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B0F6DD47-E78D-02CF-1F11-26ED1379D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998" y="1615643"/>
              <a:ext cx="900000" cy="1273614"/>
            </a:xfrm>
            <a:prstGeom prst="rect">
              <a:avLst/>
            </a:prstGeom>
          </p:spPr>
        </p:pic>
        <p:sp>
          <p:nvSpPr>
            <p:cNvPr id="14" name="テキスト ボックス 13">
              <a:hlinkClick r:id="rId5"/>
              <a:extLst>
                <a:ext uri="{FF2B5EF4-FFF2-40B4-BE49-F238E27FC236}">
                  <a16:creationId xmlns:a16="http://schemas.microsoft.com/office/drawing/2014/main" id="{47AC0404-9D1A-FC8A-E8C1-DC2CBE0D260E}"/>
                </a:ext>
              </a:extLst>
            </p:cNvPr>
            <p:cNvSpPr txBox="1"/>
            <p:nvPr/>
          </p:nvSpPr>
          <p:spPr>
            <a:xfrm>
              <a:off x="7919998" y="1512000"/>
              <a:ext cx="864000" cy="11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応用例題</a:t>
              </a:r>
              <a:r>
                <a:rPr lang="en-US" altLang="ja-JP" sz="900" dirty="0">
                  <a:latin typeface="+mn-ea"/>
                  <a:ea typeface="+mn-ea"/>
                </a:rPr>
                <a:t>10</a:t>
              </a:r>
              <a:r>
                <a:rPr kumimoji="1" lang="ja-JP" altLang="en-US" sz="900" dirty="0">
                  <a:latin typeface="+mn-ea"/>
                  <a:ea typeface="+mn-ea"/>
                </a:rPr>
                <a:t>の</a:t>
              </a:r>
              <a:endParaRPr kumimoji="1" lang="en-US" altLang="ja-JP" sz="900" dirty="0">
                <a:latin typeface="+mn-ea"/>
                <a:ea typeface="+mn-ea"/>
              </a:endParaRPr>
            </a:p>
            <a:p>
              <a:r>
                <a:rPr lang="ja-JP" altLang="en-US" sz="900" dirty="0">
                  <a:latin typeface="+mn-ea"/>
                  <a:ea typeface="+mn-ea"/>
                </a:rPr>
                <a:t>グラフの変化</a:t>
              </a:r>
              <a:endParaRPr kumimoji="1" lang="ja-JP" altLang="en-US" sz="900" dirty="0">
                <a:latin typeface="+mn-ea"/>
                <a:ea typeface="+mn-ea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1AF27A-C93D-4DF6-859F-833E2A38EEB4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2238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13B5D-AAB4-2802-67FB-6476E1697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200B676-1FA9-94F5-7457-7C78FA740A3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AC578E-24AF-BD1D-942A-6493D86B32A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C2ADF9-F834-BA40-8D9B-5758A74DC7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C9DF2ECF-B743-802A-AE4E-185F62D698A2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を定数とするとき，関数 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の最小値を求めよ。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C9DF2ECF-B743-802A-AE4E-185F62D69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  <a:blipFill>
                <a:blip r:embed="rId2"/>
                <a:stretch>
                  <a:fillRect l="-248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E1FB1ED-F619-1A60-B930-AB457BBDB80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2DAB2184-83A4-60AA-3CF9-4EC42D0C7E58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2589491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この関数のグラフは下に凸の放物線で，軸は直線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である。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定義域と軸の位置関係から，次の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通りが考えられ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2DAB2184-83A4-60AA-3CF9-4EC42D0C7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2589491"/>
              </a:xfrm>
              <a:blipFill>
                <a:blip r:embed="rId3"/>
                <a:stretch>
                  <a:fillRect l="-1473" b="-5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4A800F2-19EC-433A-1F6A-1E10ECE650B8}"/>
              </a:ext>
            </a:extLst>
          </p:cNvPr>
          <p:cNvGrpSpPr/>
          <p:nvPr/>
        </p:nvGrpSpPr>
        <p:grpSpPr>
          <a:xfrm>
            <a:off x="7901998" y="828000"/>
            <a:ext cx="900000" cy="1377257"/>
            <a:chOff x="7901998" y="1512000"/>
            <a:chExt cx="900000" cy="1377257"/>
          </a:xfrm>
        </p:grpSpPr>
        <p:pic>
          <p:nvPicPr>
            <p:cNvPr id="9" name="図 8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E68F7955-4D02-ACBC-35A9-D3F3DA1E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998" y="1615643"/>
              <a:ext cx="900000" cy="1273614"/>
            </a:xfrm>
            <a:prstGeom prst="rect">
              <a:avLst/>
            </a:prstGeom>
          </p:spPr>
        </p:pic>
        <p:sp>
          <p:nvSpPr>
            <p:cNvPr id="10" name="テキスト ボックス 9">
              <a:hlinkClick r:id="rId5"/>
              <a:extLst>
                <a:ext uri="{FF2B5EF4-FFF2-40B4-BE49-F238E27FC236}">
                  <a16:creationId xmlns:a16="http://schemas.microsoft.com/office/drawing/2014/main" id="{9E6D4EEE-F521-9BCB-1DA4-39BB5E299DAF}"/>
                </a:ext>
              </a:extLst>
            </p:cNvPr>
            <p:cNvSpPr txBox="1"/>
            <p:nvPr/>
          </p:nvSpPr>
          <p:spPr>
            <a:xfrm>
              <a:off x="7919998" y="1512000"/>
              <a:ext cx="864000" cy="11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応用例題</a:t>
              </a:r>
              <a:r>
                <a:rPr lang="en-US" altLang="ja-JP" sz="900" dirty="0">
                  <a:latin typeface="+mn-ea"/>
                  <a:ea typeface="+mn-ea"/>
                </a:rPr>
                <a:t>10</a:t>
              </a:r>
              <a:r>
                <a:rPr kumimoji="1" lang="ja-JP" altLang="en-US" sz="900" dirty="0">
                  <a:latin typeface="+mn-ea"/>
                  <a:ea typeface="+mn-ea"/>
                </a:rPr>
                <a:t>の</a:t>
              </a:r>
              <a:endParaRPr kumimoji="1" lang="en-US" altLang="ja-JP" sz="900" dirty="0">
                <a:latin typeface="+mn-ea"/>
                <a:ea typeface="+mn-ea"/>
              </a:endParaRPr>
            </a:p>
            <a:p>
              <a:r>
                <a:rPr lang="ja-JP" altLang="en-US" sz="900" dirty="0">
                  <a:latin typeface="+mn-ea"/>
                  <a:ea typeface="+mn-ea"/>
                </a:rPr>
                <a:t>グラフの変化</a:t>
              </a:r>
              <a:endParaRPr kumimoji="1" lang="ja-JP" altLang="en-US" sz="900" dirty="0">
                <a:latin typeface="+mn-ea"/>
                <a:ea typeface="+mn-ea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06DA29-E5AA-4579-A48F-9C0F17A2FEBF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5125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FF13-0E37-F989-6024-BEB6D8146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7B608A7C-8442-C1E5-9723-4956975EB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27"/>
          <a:stretch/>
        </p:blipFill>
        <p:spPr>
          <a:xfrm>
            <a:off x="6203939" y="1655696"/>
            <a:ext cx="1944216" cy="1593008"/>
          </a:xfrm>
          <a:prstGeom prst="rect">
            <a:avLst/>
          </a:prstGeom>
        </p:spPr>
      </p:pic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78B6FB3-5F1C-ED21-C164-E289EAF8C9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C7BE35-6469-F700-9BE6-65F305CDFD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2BD837-3A84-D4D7-47C2-A40DEFA3FC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B6AC1C81-C3A1-7BA7-0A7A-A9D9CB65F014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を定数とするとき，関数 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の最小値を求めよ。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B6AC1C81-C3A1-7BA7-0A7A-A9D9CB65F0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  <a:blipFill>
                <a:blip r:embed="rId3"/>
                <a:stretch>
                  <a:fillRect l="-248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594D5E-A022-0431-E9D4-88B38083CB4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82E73A62-05C7-E2A8-EC96-D98C3F308140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4641335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(ⅰ)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で最小値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をとる。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(ⅱ)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で最小値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をとる。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(ⅲ)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で最小値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をとる。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82E73A62-05C7-E2A8-EC96-D98C3F308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4641335"/>
              </a:xfrm>
              <a:blipFill>
                <a:blip r:embed="rId4"/>
                <a:stretch>
                  <a:fillRect l="-1473" t="-1051" b="-27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C950780E-1EF0-280B-108E-9947EDA1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3" b="32641"/>
          <a:stretch/>
        </p:blipFill>
        <p:spPr>
          <a:xfrm>
            <a:off x="6228184" y="3429000"/>
            <a:ext cx="1944216" cy="1584176"/>
          </a:xfrm>
          <a:prstGeom prst="rect">
            <a:avLst/>
          </a:prstGeom>
        </p:spPr>
      </p:pic>
      <p:pic>
        <p:nvPicPr>
          <p:cNvPr id="10" name="図 9" descr="ダイアグラム&#10;&#10;自動的に生成された説明">
            <a:extLst>
              <a:ext uri="{FF2B5EF4-FFF2-40B4-BE49-F238E27FC236}">
                <a16:creationId xmlns:a16="http://schemas.microsoft.com/office/drawing/2014/main" id="{2174D720-EAE7-88E0-8424-C691522F6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0"/>
          <a:stretch/>
        </p:blipFill>
        <p:spPr>
          <a:xfrm>
            <a:off x="6228184" y="5157192"/>
            <a:ext cx="1944216" cy="1539578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49588E8-F0A0-F0AF-DD4B-B84B1FE0171D}"/>
              </a:ext>
            </a:extLst>
          </p:cNvPr>
          <p:cNvGrpSpPr/>
          <p:nvPr/>
        </p:nvGrpSpPr>
        <p:grpSpPr>
          <a:xfrm>
            <a:off x="7901998" y="828000"/>
            <a:ext cx="900000" cy="1377257"/>
            <a:chOff x="7901998" y="1512000"/>
            <a:chExt cx="900000" cy="1377257"/>
          </a:xfrm>
        </p:grpSpPr>
        <p:pic>
          <p:nvPicPr>
            <p:cNvPr id="12" name="図 11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66EDEC8F-1CD4-7C53-EDCB-CB4C7D86D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998" y="1615643"/>
              <a:ext cx="900000" cy="1273614"/>
            </a:xfrm>
            <a:prstGeom prst="rect">
              <a:avLst/>
            </a:prstGeom>
          </p:spPr>
        </p:pic>
        <p:sp>
          <p:nvSpPr>
            <p:cNvPr id="13" name="テキスト ボックス 12">
              <a:hlinkClick r:id="rId6"/>
              <a:extLst>
                <a:ext uri="{FF2B5EF4-FFF2-40B4-BE49-F238E27FC236}">
                  <a16:creationId xmlns:a16="http://schemas.microsoft.com/office/drawing/2014/main" id="{0F9417B5-AE96-AB6A-22E1-A1770061A82D}"/>
                </a:ext>
              </a:extLst>
            </p:cNvPr>
            <p:cNvSpPr txBox="1"/>
            <p:nvPr/>
          </p:nvSpPr>
          <p:spPr>
            <a:xfrm>
              <a:off x="7919998" y="1512000"/>
              <a:ext cx="864000" cy="11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応用例題</a:t>
              </a:r>
              <a:r>
                <a:rPr lang="en-US" altLang="ja-JP" sz="900" dirty="0">
                  <a:latin typeface="+mn-ea"/>
                  <a:ea typeface="+mn-ea"/>
                </a:rPr>
                <a:t>10</a:t>
              </a:r>
              <a:r>
                <a:rPr kumimoji="1" lang="ja-JP" altLang="en-US" sz="900" dirty="0">
                  <a:latin typeface="+mn-ea"/>
                  <a:ea typeface="+mn-ea"/>
                </a:rPr>
                <a:t>の</a:t>
              </a:r>
              <a:endParaRPr kumimoji="1" lang="en-US" altLang="ja-JP" sz="900" dirty="0">
                <a:latin typeface="+mn-ea"/>
                <a:ea typeface="+mn-ea"/>
              </a:endParaRPr>
            </a:p>
            <a:p>
              <a:r>
                <a:rPr lang="ja-JP" altLang="en-US" sz="900" dirty="0">
                  <a:latin typeface="+mn-ea"/>
                  <a:ea typeface="+mn-ea"/>
                </a:rPr>
                <a:t>グラフの変化</a:t>
              </a:r>
              <a:endParaRPr kumimoji="1" lang="ja-JP" altLang="en-US" sz="900" dirty="0">
                <a:latin typeface="+mn-ea"/>
                <a:ea typeface="+mn-ea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E15E31-ED53-4741-8FB0-98E8B93C4F0F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801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8EE0534-4BC4-AD36-1007-677570B0AD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230F3-E3F4-588F-CAC0-7508A34EE0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p.71)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4A025EC9-CE5D-0617-6F5D-2D974D1DB8AC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360000" y="1440000"/>
                <a:ext cx="8280000" cy="3102452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幅が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cm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の銅板がある。これを右の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図のように両端から同じ長さだけ </a:t>
                </a:r>
                <a14:m>
                  <m:oMath xmlns:m="http://schemas.openxmlformats.org/officeDocument/2006/math"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ja-JP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に折り曲げて水を流す溝を作る。断面</a:t>
                </a:r>
                <a:endParaRPr lang="en-US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の面積を最大にするには，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両端から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何</a:t>
                </a:r>
                <a:r>
                  <a:rPr lang="en-US" altLang="ja-JP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cm</a:t>
                </a: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だけ折り曲げればよいか。また，</a:t>
                </a:r>
                <a:endParaRPr lang="en-US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そのときの断面の面積を求めよ。</a:t>
                </a:r>
                <a:endParaRPr lang="ja-JP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4A025EC9-CE5D-0617-6F5D-2D974D1DB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360000" y="1440000"/>
                <a:ext cx="8280000" cy="3102452"/>
              </a:xfrm>
              <a:blipFill>
                <a:blip r:embed="rId2"/>
                <a:stretch>
                  <a:fillRect l="-1473" t="-1375" b="-4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60C0C3D-8497-0948-D27B-8DD9D721F9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pPr>
              <a:spcBef>
                <a:spcPts val="0"/>
              </a:spcBef>
            </a:pPr>
            <a:r>
              <a:rPr lang="en-US" altLang="ja-JP" dirty="0"/>
              <a:t>8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3F05C6C-B29E-DD82-94B3-F10DFA79EE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000" y="4680000"/>
            <a:ext cx="1152000" cy="288925"/>
          </a:xfrm>
        </p:spPr>
        <p:txBody>
          <a:bodyPr/>
          <a:lstStyle/>
          <a:p>
            <a:r>
              <a:rPr lang="ja-JP" altLang="en-US" dirty="0"/>
              <a:t>着　想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DAA8D87C-2A5C-2959-27A3-558F5EDCA074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5040000"/>
                <a:ext cx="8280000" cy="1579343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両端から折り曲げる長さを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 cm</a:t>
                </a:r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として，断面の面積を </a:t>
                </a:r>
                <a14:m>
                  <m:oMath xmlns:m="http://schemas.openxmlformats.org/officeDocument/2006/math"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 で表す。</a:t>
                </a:r>
                <a:endParaRPr lang="en-US" altLang="ja-JP" sz="2800" kern="100" dirty="0">
                  <a:latin typeface="ＭＳ Ｐ明朝" panose="02020600040205080304" pitchFamily="18" charset="-128"/>
                  <a:ea typeface="ＭＳ Ｐ明朝" panose="02020600040205080304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このとき，</a:t>
                </a:r>
                <a14:m>
                  <m:oMath xmlns:m="http://schemas.openxmlformats.org/officeDocument/2006/math"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 のとり得る範囲についても考える。</a:t>
                </a:r>
                <a:endParaRPr lang="ja-JP" altLang="ja-JP" sz="2800" kern="100" dirty="0">
                  <a:effectLst/>
                  <a:latin typeface="ＭＳ Ｐ明朝" panose="02020600040205080304" pitchFamily="18" charset="-128"/>
                  <a:ea typeface="ＭＳ Ｐ明朝" panose="02020600040205080304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DAA8D87C-2A5C-2959-27A3-558F5EDCA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5040000"/>
                <a:ext cx="8280000" cy="1579343"/>
              </a:xfrm>
              <a:blipFill>
                <a:blip r:embed="rId3"/>
                <a:stretch>
                  <a:fillRect l="-1473" t="-3089" b="-88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 descr="ダイアグラ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7560020-7204-0DC3-D385-9FF92CF06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09" y="1628800"/>
            <a:ext cx="2551181" cy="191719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EE037C-9883-451A-9BE8-16451B317BEF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3377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00273-6AE8-E978-2D84-C1E06C18B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CD3AA5CB-4EB1-6DB8-9FE7-224CD922A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27"/>
          <a:stretch/>
        </p:blipFill>
        <p:spPr>
          <a:xfrm>
            <a:off x="6203939" y="1655696"/>
            <a:ext cx="1944216" cy="1593008"/>
          </a:xfrm>
          <a:prstGeom prst="rect">
            <a:avLst/>
          </a:prstGeom>
        </p:spPr>
      </p:pic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F9E0FC9-B825-77DE-56C7-E408322D65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4E4D67-BAF4-46FA-81DE-66F01412AF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2CFE66C-5AFE-70CB-5F3E-28C0AD1310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B46CCD68-4A84-74BB-2627-9D98A1D9BA6C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を定数とするとき，関数 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の最小値を求めよ。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B46CCD68-4A84-74BB-2627-9D98A1D9B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  <a:blipFill>
                <a:blip r:embed="rId3"/>
                <a:stretch>
                  <a:fillRect l="-248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9C23F9-5D36-ADC3-64BD-57E6C6F4F6D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13FB0718-64B7-9100-F1A7-AAAC2DBFADE7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3631187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よって，次のようになる。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で最小値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で最小値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で最小値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13FB0718-64B7-9100-F1A7-AAAC2DBFA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3631187"/>
              </a:xfrm>
              <a:blipFill>
                <a:blip r:embed="rId4"/>
                <a:stretch>
                  <a:fillRect l="-1473" t="-1345" b="-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47134E16-5545-C7FC-E135-04DE9943A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3" b="32641"/>
          <a:stretch/>
        </p:blipFill>
        <p:spPr>
          <a:xfrm>
            <a:off x="6228184" y="3429000"/>
            <a:ext cx="1944216" cy="1584176"/>
          </a:xfrm>
          <a:prstGeom prst="rect">
            <a:avLst/>
          </a:prstGeom>
        </p:spPr>
      </p:pic>
      <p:pic>
        <p:nvPicPr>
          <p:cNvPr id="10" name="図 9" descr="ダイアグラム&#10;&#10;自動的に生成された説明">
            <a:extLst>
              <a:ext uri="{FF2B5EF4-FFF2-40B4-BE49-F238E27FC236}">
                <a16:creationId xmlns:a16="http://schemas.microsoft.com/office/drawing/2014/main" id="{80EC7002-A1D4-216F-E1BD-7058FC58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0"/>
          <a:stretch/>
        </p:blipFill>
        <p:spPr>
          <a:xfrm>
            <a:off x="6228184" y="5157192"/>
            <a:ext cx="1944216" cy="1539578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C3DBEDE-5853-DA15-6F20-939B8489E234}"/>
              </a:ext>
            </a:extLst>
          </p:cNvPr>
          <p:cNvGrpSpPr/>
          <p:nvPr/>
        </p:nvGrpSpPr>
        <p:grpSpPr>
          <a:xfrm>
            <a:off x="7901998" y="828000"/>
            <a:ext cx="900000" cy="1377257"/>
            <a:chOff x="7901998" y="1512000"/>
            <a:chExt cx="900000" cy="1377257"/>
          </a:xfrm>
        </p:grpSpPr>
        <p:pic>
          <p:nvPicPr>
            <p:cNvPr id="12" name="図 11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9683405D-C2C3-D270-EEDA-87CD4F79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998" y="1615643"/>
              <a:ext cx="900000" cy="1273614"/>
            </a:xfrm>
            <a:prstGeom prst="rect">
              <a:avLst/>
            </a:prstGeom>
          </p:spPr>
        </p:pic>
        <p:sp>
          <p:nvSpPr>
            <p:cNvPr id="13" name="テキスト ボックス 12">
              <a:hlinkClick r:id="rId6"/>
              <a:extLst>
                <a:ext uri="{FF2B5EF4-FFF2-40B4-BE49-F238E27FC236}">
                  <a16:creationId xmlns:a16="http://schemas.microsoft.com/office/drawing/2014/main" id="{58495D72-F759-3AF4-312E-70C3E71620F3}"/>
                </a:ext>
              </a:extLst>
            </p:cNvPr>
            <p:cNvSpPr txBox="1"/>
            <p:nvPr/>
          </p:nvSpPr>
          <p:spPr>
            <a:xfrm>
              <a:off x="7919998" y="1512000"/>
              <a:ext cx="864000" cy="11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応用例題</a:t>
              </a:r>
              <a:r>
                <a:rPr lang="en-US" altLang="ja-JP" sz="900" dirty="0">
                  <a:latin typeface="+mn-ea"/>
                  <a:ea typeface="+mn-ea"/>
                </a:rPr>
                <a:t>10</a:t>
              </a:r>
              <a:r>
                <a:rPr kumimoji="1" lang="ja-JP" altLang="en-US" sz="900" dirty="0">
                  <a:latin typeface="+mn-ea"/>
                  <a:ea typeface="+mn-ea"/>
                </a:rPr>
                <a:t>の</a:t>
              </a:r>
              <a:endParaRPr kumimoji="1" lang="en-US" altLang="ja-JP" sz="900" dirty="0">
                <a:latin typeface="+mn-ea"/>
                <a:ea typeface="+mn-ea"/>
              </a:endParaRPr>
            </a:p>
            <a:p>
              <a:r>
                <a:rPr lang="ja-JP" altLang="en-US" sz="900" dirty="0">
                  <a:latin typeface="+mn-ea"/>
                  <a:ea typeface="+mn-ea"/>
                </a:rPr>
                <a:t>グラフの変化</a:t>
              </a:r>
              <a:endParaRPr kumimoji="1" lang="ja-JP" altLang="en-US" sz="900" dirty="0">
                <a:latin typeface="+mn-ea"/>
                <a:ea typeface="+mn-ea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13F0EB9-DFEB-49B1-BA23-FA6EA5384A40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8095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7721F-1CBA-749B-6E2D-6C7795DE9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FA91216-BE64-3DDF-D8ED-6159404083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284A92-42C3-F7B7-F072-2B4D7CD9D0C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E5FA50F7-30EC-CB32-5282-2FBFB156ED00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1640514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を定数とするとき，関数 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𝒂𝒙</m:t>
                    </m:r>
                  </m:oMath>
                </a14:m>
                <a:r>
                  <a:rPr lang="en-US" altLang="ja-JP" b="1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ja-JP" altLang="en-US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ja-JP" altLang="en-US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の最小値を求めよ。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E5FA50F7-30EC-CB32-5282-2FBFB156ED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1640514"/>
              </a:xfrm>
              <a:blipFill>
                <a:blip r:embed="rId2"/>
                <a:stretch>
                  <a:fillRect l="-1473" t="-2974" b="-4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93D3725-FCC9-1CF5-215D-2D9BCBBA9B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73382C1-4A2D-CBB8-A9D3-2AE7C42EFB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0A9D997-0A33-2E37-B084-EB9C81165A4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000" y="3240000"/>
            <a:ext cx="1152000" cy="288925"/>
          </a:xfrm>
        </p:spPr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1AF99FE4-B147-2171-34B7-01C5314793E8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118255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endParaRPr lang="en-US" altLang="ja-JP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kern="10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b="0" i="1" kern="100" smtClean="0"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kern="100" smtClean="0"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b="0" i="1" kern="100" smtClean="0"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b="0" i="1" kern="100" smtClean="0"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b="0" i="1" kern="10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b="0" i="1" kern="10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kern="10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b="0" i="1" kern="10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kern="100" dirty="0"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 dirty="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0" i="1" kern="100" dirty="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0" i="1" kern="100" dirty="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0" i="1" kern="100" dirty="0" smtClean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altLang="ja-JP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1AF99FE4-B147-2171-34B7-01C531479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11825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DE41C0-2929-4D25-9544-D2AFABA90214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0321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3CA2B-5A2B-F281-A0F9-CEF16A21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AE03C7D-0844-42E5-01C5-25A5417145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05256C-06DD-6A3F-17F1-EC8427C1309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69F212A7-0077-9E13-4EED-4FE8E50BEDDF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656334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を定数とするとき，関数 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の最小値を求めよ。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69F212A7-0077-9E13-4EED-4FE8E50BE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656334"/>
              </a:xfrm>
              <a:blipFill>
                <a:blip r:embed="rId2"/>
                <a:stretch>
                  <a:fillRect l="-242" t="-935" b="-74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C94D586-9B34-5F98-1262-4959A052A0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E766797-EC8E-9D64-7DFC-99342EB31CD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53074DC2-3BE7-9B85-0D35-AC3EBF7BCCB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A842AE0-3EB2-9CF3-BA0C-D2D752EDD4F0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144148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(ⅰ)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で最小値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(ⅱ)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で最小値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(ⅲ)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&gt;3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で最小値 </a:t>
                </a:r>
                <a14:m>
                  <m:oMath xmlns:m="http://schemas.openxmlformats.org/officeDocument/2006/math">
                    <m:r>
                      <a:rPr lang="en-US" altLang="ja-JP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6A842AE0-3EB2-9CF3-BA0C-D2D752EDD4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144148"/>
              </a:xfrm>
              <a:blipFill>
                <a:blip r:embed="rId3"/>
                <a:stretch>
                  <a:fillRect l="-1473" t="-1176" b="-27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A3E1228-33D6-A837-E0ED-5E524D804B51}"/>
              </a:ext>
            </a:extLst>
          </p:cNvPr>
          <p:cNvGrpSpPr/>
          <p:nvPr/>
        </p:nvGrpSpPr>
        <p:grpSpPr>
          <a:xfrm>
            <a:off x="6049322" y="1620000"/>
            <a:ext cx="2358605" cy="1724675"/>
            <a:chOff x="6049322" y="1620000"/>
            <a:chExt cx="2358605" cy="1724675"/>
          </a:xfrm>
        </p:grpSpPr>
        <p:pic>
          <p:nvPicPr>
            <p:cNvPr id="19" name="Picture 113">
              <a:extLst>
                <a:ext uri="{FF2B5EF4-FFF2-40B4-BE49-F238E27FC236}">
                  <a16:creationId xmlns:a16="http://schemas.microsoft.com/office/drawing/2014/main" id="{ACA5EBCB-E2ED-377C-75CA-4517F0F01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620000"/>
              <a:ext cx="1819703" cy="172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D746F69-EF64-617D-5EA6-15A49C1FF7A7}"/>
                </a:ext>
              </a:extLst>
            </p:cNvPr>
            <p:cNvSpPr txBox="1"/>
            <p:nvPr/>
          </p:nvSpPr>
          <p:spPr>
            <a:xfrm>
              <a:off x="6049322" y="1620943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(ⅰ)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43B6211-D205-9B92-AEA3-1B3033F8A65B}"/>
              </a:ext>
            </a:extLst>
          </p:cNvPr>
          <p:cNvGrpSpPr/>
          <p:nvPr/>
        </p:nvGrpSpPr>
        <p:grpSpPr>
          <a:xfrm>
            <a:off x="6049322" y="3344675"/>
            <a:ext cx="2289397" cy="1644909"/>
            <a:chOff x="6049322" y="3344675"/>
            <a:chExt cx="2289397" cy="1644909"/>
          </a:xfrm>
        </p:grpSpPr>
        <p:pic>
          <p:nvPicPr>
            <p:cNvPr id="22" name="Picture 117">
              <a:extLst>
                <a:ext uri="{FF2B5EF4-FFF2-40B4-BE49-F238E27FC236}">
                  <a16:creationId xmlns:a16="http://schemas.microsoft.com/office/drawing/2014/main" id="{26E1365A-8E24-86E6-3120-FFBEFF32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431" y="3416675"/>
              <a:ext cx="1681288" cy="15729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7FD9A57-A0CA-D8F0-A728-24BFD5E2A3A2}"/>
                </a:ext>
              </a:extLst>
            </p:cNvPr>
            <p:cNvSpPr txBox="1"/>
            <p:nvPr/>
          </p:nvSpPr>
          <p:spPr>
            <a:xfrm>
              <a:off x="6049322" y="3344675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(ⅱ)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B02493B-A27C-42E6-CDD4-C79665C73876}"/>
              </a:ext>
            </a:extLst>
          </p:cNvPr>
          <p:cNvGrpSpPr/>
          <p:nvPr/>
        </p:nvGrpSpPr>
        <p:grpSpPr>
          <a:xfrm>
            <a:off x="6049321" y="4989584"/>
            <a:ext cx="2289398" cy="1644666"/>
            <a:chOff x="6049321" y="4989584"/>
            <a:chExt cx="2289398" cy="1644666"/>
          </a:xfrm>
        </p:grpSpPr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4E155AD0-AEB6-C49A-19A5-6D37D3A0A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430" y="5024388"/>
              <a:ext cx="1681289" cy="1609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79A1390-E268-85CB-8429-16057136C4C1}"/>
                </a:ext>
              </a:extLst>
            </p:cNvPr>
            <p:cNvSpPr txBox="1"/>
            <p:nvPr/>
          </p:nvSpPr>
          <p:spPr>
            <a:xfrm>
              <a:off x="6049321" y="498958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(ⅲ)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D54F0E-75FF-4480-92D6-951DF0B9A807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1759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9E4F-9020-EA56-5AD6-9A37AC956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AB94471-74FE-23CE-C116-8DA3792875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E8C55B-DD42-F2CA-1527-6719CDFB1B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7A5CB21A-CE1B-8643-AABD-134BF3DECC73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656334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を定数とするとき，関数 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の最小値を求めよ。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7A5CB21A-CE1B-8643-AABD-134BF3DEC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656334"/>
              </a:xfrm>
              <a:blipFill>
                <a:blip r:embed="rId2"/>
                <a:stretch>
                  <a:fillRect l="-242" t="-935" b="-74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8CAB7EE-669F-20F6-1639-D1C825BD7C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D23190-490B-F4C9-055C-958607D09C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5E1D0FF-7C2B-2C8A-BDF9-DBC86B2D8A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ECE7F019-9331-CD70-0902-9D00C05054DF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015908"/>
              </a:xfrm>
            </p:spPr>
            <p:txBody>
              <a:bodyPr/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よって，次のようになる。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で最小値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en-US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で最小値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&gt;3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で最小値 </a:t>
                </a:r>
                <a14:m>
                  <m:oMath xmlns:m="http://schemas.openxmlformats.org/officeDocument/2006/math">
                    <m:r>
                      <a:rPr lang="en-US" altLang="ja-JP" b="0" i="0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ECE7F019-9331-CD70-0902-9D00C0505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015908"/>
              </a:xfrm>
              <a:blipFill>
                <a:blip r:embed="rId3"/>
                <a:stretch>
                  <a:fillRect l="-1473" t="-1214" b="-28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68D0FFA-FD42-82BA-FDBE-E42BFD1165EF}"/>
              </a:ext>
            </a:extLst>
          </p:cNvPr>
          <p:cNvGrpSpPr/>
          <p:nvPr/>
        </p:nvGrpSpPr>
        <p:grpSpPr>
          <a:xfrm>
            <a:off x="6049322" y="1620000"/>
            <a:ext cx="2358605" cy="1724675"/>
            <a:chOff x="6049322" y="1620000"/>
            <a:chExt cx="2358605" cy="1724675"/>
          </a:xfrm>
        </p:grpSpPr>
        <p:pic>
          <p:nvPicPr>
            <p:cNvPr id="19" name="Picture 113">
              <a:extLst>
                <a:ext uri="{FF2B5EF4-FFF2-40B4-BE49-F238E27FC236}">
                  <a16:creationId xmlns:a16="http://schemas.microsoft.com/office/drawing/2014/main" id="{75487631-BB6F-A33C-FDF7-8BA2FF34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620000"/>
              <a:ext cx="1819703" cy="172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3478479-5751-2BA0-C140-79DB63FD5C9D}"/>
                </a:ext>
              </a:extLst>
            </p:cNvPr>
            <p:cNvSpPr txBox="1"/>
            <p:nvPr/>
          </p:nvSpPr>
          <p:spPr>
            <a:xfrm>
              <a:off x="6049322" y="1620943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(ⅰ)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9033983-6D5D-1868-7790-E977C1F53805}"/>
              </a:ext>
            </a:extLst>
          </p:cNvPr>
          <p:cNvGrpSpPr/>
          <p:nvPr/>
        </p:nvGrpSpPr>
        <p:grpSpPr>
          <a:xfrm>
            <a:off x="6049322" y="3344675"/>
            <a:ext cx="2289397" cy="1644909"/>
            <a:chOff x="6049322" y="3344675"/>
            <a:chExt cx="2289397" cy="1644909"/>
          </a:xfrm>
        </p:grpSpPr>
        <p:pic>
          <p:nvPicPr>
            <p:cNvPr id="22" name="Picture 117">
              <a:extLst>
                <a:ext uri="{FF2B5EF4-FFF2-40B4-BE49-F238E27FC236}">
                  <a16:creationId xmlns:a16="http://schemas.microsoft.com/office/drawing/2014/main" id="{6A5BA3D2-8BE1-66AA-F0F0-235C5A5CB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431" y="3416675"/>
              <a:ext cx="1681288" cy="15729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BFA22DF-9B0F-AAFB-037B-709DDFC917E8}"/>
                </a:ext>
              </a:extLst>
            </p:cNvPr>
            <p:cNvSpPr txBox="1"/>
            <p:nvPr/>
          </p:nvSpPr>
          <p:spPr>
            <a:xfrm>
              <a:off x="6049322" y="3344675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(ⅱ)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D057B84-9956-57E8-49C4-3FAFA7668749}"/>
              </a:ext>
            </a:extLst>
          </p:cNvPr>
          <p:cNvGrpSpPr/>
          <p:nvPr/>
        </p:nvGrpSpPr>
        <p:grpSpPr>
          <a:xfrm>
            <a:off x="6049321" y="4989584"/>
            <a:ext cx="2289398" cy="1644666"/>
            <a:chOff x="6049321" y="4989584"/>
            <a:chExt cx="2289398" cy="1644666"/>
          </a:xfrm>
        </p:grpSpPr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45B892F8-71D1-1749-70A7-AAB822598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430" y="5024388"/>
              <a:ext cx="1681289" cy="1609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92D93B8-56D1-1239-850A-F9FFEEAFACC7}"/>
                </a:ext>
              </a:extLst>
            </p:cNvPr>
            <p:cNvSpPr txBox="1"/>
            <p:nvPr/>
          </p:nvSpPr>
          <p:spPr>
            <a:xfrm>
              <a:off x="6049321" y="498958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(ⅲ)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E4D8476-2211-405E-8A8D-5360E67FB250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9567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9F5F2-853D-296C-1141-BAD9397D6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44C25B9-F2F5-86F5-322B-533209F1CB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868B40-FD57-E915-3C37-0A6B7345F45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501F105F-A661-DA30-5379-4FD7E114DCE6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1640514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問</a:t>
                </a: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24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の関数（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を定数とするとき，関数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b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b="1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b="1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𝒂𝒙</m:t>
                    </m:r>
                  </m:oMath>
                </a14:m>
                <a:r>
                  <a:rPr lang="en-US" altLang="ja-JP" b="1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ja-JP" altLang="en-US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ja-JP" altLang="en-US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）の最大値を求めよ。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501F105F-A661-DA30-5379-4FD7E114DC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1640514"/>
              </a:xfrm>
              <a:blipFill>
                <a:blip r:embed="rId2"/>
                <a:stretch>
                  <a:fillRect l="-1473" t="-2974" b="-48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AE13FD7-5662-B7CC-AB0A-E0D17F7FF4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2264BB-B28D-DE17-4BF9-4D624B3B181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ECE717B-9D48-F07E-63ED-07342DA58A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000" y="3240000"/>
            <a:ext cx="1152000" cy="288925"/>
          </a:xfrm>
        </p:spPr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B9B2DB24-9B8A-6FF9-EDD7-8AB6A31590D4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08407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endParaRPr lang="en-US" altLang="ja-JP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kern="100"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i="1" kern="100"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i="1" kern="10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i="1" kern="10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kern="100" dirty="0"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 dirty="0"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altLang="ja-JP" kern="100" dirty="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B9B2DB24-9B8A-6FF9-EDD7-8AB6A31590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08407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D3C7F4-6A02-4E94-9BC6-814E2705AD89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2288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AC2C0-B9B9-10E6-1DE1-3B73B00E7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6F7C7E4-7A0F-CA71-CDEE-8A589098EF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6C46F8-50AE-2F4A-EB38-1C0DA437DEC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24555E67-E9A3-5D79-05B4-3217AA20F956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938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問</a:t>
                </a: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24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の関数（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を定数とするとき，関数 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）の最大値を求めよ。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24555E67-E9A3-5D79-05B4-3217AA20F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9389"/>
              </a:xfrm>
              <a:blipFill>
                <a:blip r:embed="rId2"/>
                <a:stretch>
                  <a:fillRect l="-242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47734F2-4EF5-E360-B123-BBEC4A28F5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2534CB-4E4E-83EB-2CFA-155A3AE61E4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9D1B390-6C14-C10D-5902-DA42E2B36AB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E95A4ABD-F648-5E11-6544-D1AFE6F8BFB5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3932551"/>
              </a:xfrm>
            </p:spPr>
            <p:txBody>
              <a:bodyPr/>
              <a:lstStyle/>
              <a:p>
                <a:pPr>
                  <a:lnSpc>
                    <a:spcPts val="34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(ⅰ)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3400"/>
                  </a:lnSpc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9−6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3400"/>
                  </a:lnSpc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34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(ⅱ)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3400"/>
                  </a:lnSpc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で最大値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3400"/>
                  </a:lnSpc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34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(ⅲ)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3400"/>
                  </a:lnSpc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E95A4ABD-F648-5E11-6544-D1AFE6F8B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3932551"/>
              </a:xfrm>
              <a:blipFill>
                <a:blip r:embed="rId3"/>
                <a:stretch>
                  <a:fillRect l="-1473" t="-3411" b="-29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F3A71CB-EB73-B526-A94F-E815336087D5}"/>
              </a:ext>
            </a:extLst>
          </p:cNvPr>
          <p:cNvGrpSpPr/>
          <p:nvPr/>
        </p:nvGrpSpPr>
        <p:grpSpPr>
          <a:xfrm>
            <a:off x="5987954" y="1526668"/>
            <a:ext cx="2284880" cy="1718132"/>
            <a:chOff x="5987954" y="1526668"/>
            <a:chExt cx="2284880" cy="1718132"/>
          </a:xfrm>
        </p:grpSpPr>
        <p:pic>
          <p:nvPicPr>
            <p:cNvPr id="10" name="Picture 125">
              <a:extLst>
                <a:ext uri="{FF2B5EF4-FFF2-40B4-BE49-F238E27FC236}">
                  <a16:creationId xmlns:a16="http://schemas.microsoft.com/office/drawing/2014/main" id="{5C99B88D-02AB-EF8C-52C2-8B07EBC91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526668"/>
              <a:ext cx="1828626" cy="1718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FC77871-16F7-1192-607F-3AA4832A3FC6}"/>
                </a:ext>
              </a:extLst>
            </p:cNvPr>
            <p:cNvSpPr txBox="1"/>
            <p:nvPr/>
          </p:nvSpPr>
          <p:spPr>
            <a:xfrm>
              <a:off x="5987954" y="154498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(ⅰ)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EF180D6-D47D-4C88-749E-973049D16FA5}"/>
              </a:ext>
            </a:extLst>
          </p:cNvPr>
          <p:cNvGrpSpPr/>
          <p:nvPr/>
        </p:nvGrpSpPr>
        <p:grpSpPr>
          <a:xfrm>
            <a:off x="5987953" y="3300501"/>
            <a:ext cx="2441730" cy="1743758"/>
            <a:chOff x="5987953" y="3300501"/>
            <a:chExt cx="2441730" cy="1743758"/>
          </a:xfrm>
        </p:grpSpPr>
        <p:pic>
          <p:nvPicPr>
            <p:cNvPr id="13" name="Picture 129">
              <a:extLst>
                <a:ext uri="{FF2B5EF4-FFF2-40B4-BE49-F238E27FC236}">
                  <a16:creationId xmlns:a16="http://schemas.microsoft.com/office/drawing/2014/main" id="{7C44C3DA-F687-7011-A3B0-2AAD85F82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315473"/>
              <a:ext cx="1985475" cy="1728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08398E3-99D4-F8B4-69DD-162C5D041F59}"/>
                </a:ext>
              </a:extLst>
            </p:cNvPr>
            <p:cNvSpPr txBox="1"/>
            <p:nvPr/>
          </p:nvSpPr>
          <p:spPr>
            <a:xfrm>
              <a:off x="5987953" y="3300501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(ⅱ)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0D77ACA-8B36-E1DC-4F53-BBAF71FD0264}"/>
              </a:ext>
            </a:extLst>
          </p:cNvPr>
          <p:cNvGrpSpPr/>
          <p:nvPr/>
        </p:nvGrpSpPr>
        <p:grpSpPr>
          <a:xfrm>
            <a:off x="5982573" y="4927523"/>
            <a:ext cx="2381304" cy="1800114"/>
            <a:chOff x="5982573" y="4927523"/>
            <a:chExt cx="2381304" cy="1800114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25C955BA-BAE0-0A13-E54B-4DD1F3AA4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164" y="4933228"/>
              <a:ext cx="2010713" cy="1794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3C836DCE-4B8A-A8DA-3B31-FC82A600E919}"/>
                </a:ext>
              </a:extLst>
            </p:cNvPr>
            <p:cNvSpPr txBox="1"/>
            <p:nvPr/>
          </p:nvSpPr>
          <p:spPr>
            <a:xfrm>
              <a:off x="5982573" y="4927523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(ⅲ)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5625BC-54C8-40B6-ACB9-892887D67CD7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3718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CA916-2B86-4FBD-91DF-CAEFFDDF0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0B3FC2B-A132-1A9B-FBAD-7DBE08B19C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08211D-0AD5-A6AF-FFBA-2F7C7C4C1EC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C3DE5D99-E5FB-37CC-BEC0-2255F7BC4479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938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問</a:t>
                </a: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24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の関数（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を定数とするとき，関数 </a:t>
                </a:r>
                <a14:m>
                  <m:oMath xmlns:m="http://schemas.openxmlformats.org/officeDocument/2006/math">
                    <m:r>
                      <a:rPr lang="en-US" altLang="ja-JP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）の最大値を求めよ。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C3DE5D99-E5FB-37CC-BEC0-2255F7BC4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579389"/>
              </a:xfrm>
              <a:blipFill>
                <a:blip r:embed="rId2"/>
                <a:stretch>
                  <a:fillRect l="-242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509331C-8326-E171-ADFA-E540C353BE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6EC90E-419F-EF59-E233-3B9A30B321D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B13FB55-D35D-0AF3-4045-951F7E25417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B37793C5-47EB-723D-579D-3A46C4C2CC95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092852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よって，次のようになる。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で最大値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9−6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i="1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　で最大値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で最大値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B37793C5-47EB-723D-579D-3A46C4C2C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092852"/>
              </a:xfrm>
              <a:blipFill>
                <a:blip r:embed="rId3"/>
                <a:stretch>
                  <a:fillRect l="-1473" t="-1192" b="-29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D508957-D367-2665-1057-27B2C6C32EE6}"/>
              </a:ext>
            </a:extLst>
          </p:cNvPr>
          <p:cNvGrpSpPr/>
          <p:nvPr/>
        </p:nvGrpSpPr>
        <p:grpSpPr>
          <a:xfrm>
            <a:off x="5987954" y="1526668"/>
            <a:ext cx="2284880" cy="1718132"/>
            <a:chOff x="5987954" y="1526668"/>
            <a:chExt cx="2284880" cy="1718132"/>
          </a:xfrm>
        </p:grpSpPr>
        <p:pic>
          <p:nvPicPr>
            <p:cNvPr id="10" name="Picture 125">
              <a:extLst>
                <a:ext uri="{FF2B5EF4-FFF2-40B4-BE49-F238E27FC236}">
                  <a16:creationId xmlns:a16="http://schemas.microsoft.com/office/drawing/2014/main" id="{17E2B35F-AAE2-592B-0B5A-49365CC4C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526668"/>
              <a:ext cx="1828626" cy="1718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CC1FD9A-36EC-2925-55B4-98BF3DBF822E}"/>
                </a:ext>
              </a:extLst>
            </p:cNvPr>
            <p:cNvSpPr txBox="1"/>
            <p:nvPr/>
          </p:nvSpPr>
          <p:spPr>
            <a:xfrm>
              <a:off x="5987954" y="154498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(ⅰ)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AA185BA-D4E2-8759-62F8-0BB15945C013}"/>
              </a:ext>
            </a:extLst>
          </p:cNvPr>
          <p:cNvGrpSpPr/>
          <p:nvPr/>
        </p:nvGrpSpPr>
        <p:grpSpPr>
          <a:xfrm>
            <a:off x="5987953" y="3300501"/>
            <a:ext cx="2441730" cy="1743758"/>
            <a:chOff x="5987953" y="3300501"/>
            <a:chExt cx="2441730" cy="1743758"/>
          </a:xfrm>
        </p:grpSpPr>
        <p:pic>
          <p:nvPicPr>
            <p:cNvPr id="13" name="Picture 129">
              <a:extLst>
                <a:ext uri="{FF2B5EF4-FFF2-40B4-BE49-F238E27FC236}">
                  <a16:creationId xmlns:a16="http://schemas.microsoft.com/office/drawing/2014/main" id="{6EEC4A98-1879-794F-89AD-D0DDEC049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315473"/>
              <a:ext cx="1985475" cy="1728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82129DC-E9BF-5A5A-E236-5FE6985703C0}"/>
                </a:ext>
              </a:extLst>
            </p:cNvPr>
            <p:cNvSpPr txBox="1"/>
            <p:nvPr/>
          </p:nvSpPr>
          <p:spPr>
            <a:xfrm>
              <a:off x="5987953" y="3300501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(ⅱ)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E4DE598-8B2E-3D37-E87E-FD6B4DE7BC3C}"/>
              </a:ext>
            </a:extLst>
          </p:cNvPr>
          <p:cNvGrpSpPr/>
          <p:nvPr/>
        </p:nvGrpSpPr>
        <p:grpSpPr>
          <a:xfrm>
            <a:off x="5982573" y="4927523"/>
            <a:ext cx="2381304" cy="1800114"/>
            <a:chOff x="5982573" y="4927523"/>
            <a:chExt cx="2381304" cy="1800114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549147BE-8BCE-46E6-BF00-7B4D594E4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164" y="4933228"/>
              <a:ext cx="2010713" cy="1794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1BC3648-1001-CFD7-C8FD-519050871AA2}"/>
                </a:ext>
              </a:extLst>
            </p:cNvPr>
            <p:cNvSpPr txBox="1"/>
            <p:nvPr/>
          </p:nvSpPr>
          <p:spPr>
            <a:xfrm>
              <a:off x="5982573" y="4927523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游明朝" panose="02020400000000000000" pitchFamily="18" charset="-128"/>
                  <a:ea typeface="游明朝" panose="02020400000000000000" pitchFamily="18" charset="-128"/>
                </a:rPr>
                <a:t>(ⅲ)</a:t>
              </a:r>
              <a:endParaRPr kumimoji="1" lang="ja-JP" altLang="en-US" dirty="0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7E4DB4-FA1B-4112-8C2D-F850D4344930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4955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6799D64-833F-4D31-9812-EB0CFE64F8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AD6865-0FD0-EFAB-C9DE-D32144C86AE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p.71)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174908-8EC5-1F63-69D6-C96B9A10B4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r>
              <a:rPr lang="en-US" altLang="ja-JP" dirty="0"/>
              <a:t>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C494776F-934D-EAD1-194E-3D026EC99790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827984"/>
              </a:xfrm>
            </p:spPr>
            <p:txBody>
              <a:bodyPr/>
              <a:lstStyle/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幅が</a:t>
                </a:r>
                <a14:m>
                  <m:oMath xmlns:m="http://schemas.openxmlformats.org/officeDocument/2006/math">
                    <m:r>
                      <a:rPr lang="en-US" altLang="ja-JP" sz="1400" b="0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4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altLang="ja-JP" sz="1400" b="0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cm</a:t>
                </a: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の銅板がある。これを右の図のように両端から同じ長さだけ </a:t>
                </a:r>
                <a14:m>
                  <m:oMath xmlns:m="http://schemas.openxmlformats.org/officeDocument/2006/math"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ja-JP" sz="14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に折り曲げて水を流す溝を作る。断面の面積を最大にするには，両端から何</a:t>
                </a:r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cm</a:t>
                </a: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だけ折り曲げればよいか。</a:t>
                </a:r>
                <a:endParaRPr lang="en-US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また，そのときの断面の面積を求めよ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。</a:t>
                </a:r>
                <a:endParaRPr lang="ja-JP" altLang="ja-JP" sz="14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C494776F-934D-EAD1-194E-3D026EC9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827984"/>
              </a:xfrm>
              <a:blipFill>
                <a:blip r:embed="rId2"/>
                <a:stretch>
                  <a:fillRect l="-248" t="-735" b="-6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BD70D8-3E72-F654-20FC-8257A781594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7C86CE6-B6B6-E0E9-A4D2-E8ADCF69881A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4144148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銅板の両端から折り曲げる長さを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cm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とすると，溝の底の幅は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20−2</m:t>
                        </m:r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cm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となる。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800" b="0" kern="100" dirty="0"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20−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より， 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&lt;10</m:t>
                    </m:r>
                  </m:oMath>
                </a14:m>
                <a:endParaRPr lang="en-US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切り口の面積を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cm</a:t>
                </a:r>
                <a:r>
                  <a:rPr lang="en-US" altLang="ja-JP" sz="2800" kern="100" baseline="30000" dirty="0">
                    <a:latin typeface="+mn-ea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とすると，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sz="280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20−2</m:t>
                        </m:r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+20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　　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=−2</m:t>
                    </m:r>
                    <m:d>
                      <m:dPr>
                        <m:ctrlPr>
                          <a:rPr lang="en-US" altLang="ja-JP" sz="280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−10</m:t>
                        </m:r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　　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endParaRPr lang="en-US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97C86CE6-B6B6-E0E9-A4D2-E8ADCF698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4144148"/>
              </a:xfrm>
              <a:blipFill>
                <a:blip r:embed="rId3"/>
                <a:stretch>
                  <a:fillRect l="-1473" t="-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DB4DAA-F13D-51C7-2EF2-C1EB806AB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90" y="2132856"/>
            <a:ext cx="1880620" cy="102413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03D0C1-A4F7-4069-A6AB-8CF4FE68EA11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8153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3B32E-132D-F6E3-2DE2-1546579E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F0AFD6F-70B4-6D36-58E1-86EEB0A201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E1093A-77CD-49D0-19E0-20F8493B243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p.71)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0E2158-6C32-BCD8-0393-4E13998F84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r>
              <a:rPr lang="en-US" altLang="ja-JP" dirty="0"/>
              <a:t>8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FF43DB6E-D618-456D-0FA4-CEE4E578FB00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827984"/>
              </a:xfrm>
            </p:spPr>
            <p:txBody>
              <a:bodyPr/>
              <a:lstStyle/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幅が</a:t>
                </a:r>
                <a14:m>
                  <m:oMath xmlns:m="http://schemas.openxmlformats.org/officeDocument/2006/math">
                    <m:r>
                      <a:rPr lang="en-US" altLang="ja-JP" sz="1400" b="0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4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altLang="ja-JP" sz="1400" b="0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cm</a:t>
                </a: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の銅板がある。これを右の図のように両端から同じ長さだけ </a:t>
                </a:r>
                <a14:m>
                  <m:oMath xmlns:m="http://schemas.openxmlformats.org/officeDocument/2006/math"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ja-JP" sz="14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に折り曲げて水を流す溝を作る。断面の面積を最大にするには，両端から何</a:t>
                </a:r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cm</a:t>
                </a: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だけ折り曲げればよいか。</a:t>
                </a:r>
                <a:endParaRPr lang="en-US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また，そのときの断面の面積を求めよ。</a:t>
                </a:r>
                <a:endParaRPr lang="ja-JP" altLang="ja-JP" sz="14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FF43DB6E-D618-456D-0FA4-CEE4E578FB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827984"/>
              </a:xfrm>
              <a:blipFill>
                <a:blip r:embed="rId2"/>
                <a:stretch>
                  <a:fillRect l="-248" t="-735" b="-6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C4C572-7F5D-7953-19F8-44B352AA6DF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F5BC45AB-9683-6F54-9E7B-64BD775B328B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3118226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この関数のグラフは，右の図の実線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部分となるから，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のとき最大値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をとる。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よって，両端から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cm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だけ折り曲げ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ればよく，そのときの切り口の面積は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cm</a:t>
                </a:r>
                <a:r>
                  <a:rPr lang="en-US" altLang="ja-JP" kern="100" baseline="30000" dirty="0">
                    <a:latin typeface="+mn-ea"/>
                    <a:cs typeface="Times New Roman" panose="02020603050405020304" pitchFamily="18" charset="0"/>
                  </a:rPr>
                  <a:t>2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である。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F5BC45AB-9683-6F54-9E7B-64BD775B3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3118226"/>
              </a:xfrm>
              <a:blipFill>
                <a:blip r:embed="rId3"/>
                <a:stretch>
                  <a:fillRect l="-1473" t="-1566" b="-41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 descr="写真, 光, 座る, 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5B18664-5160-4F07-A882-147F41688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76" y="2077594"/>
            <a:ext cx="2270765" cy="292303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C82901-C59E-4C22-A416-9A4080A23135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1546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0303C6E-4E0E-0FDF-CDEC-C214AC7C84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FC0060-5003-443A-DC82-F8C09369BBD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p.71)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34E5B73-2894-4CC0-E0C5-155D7E6700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F996E0-7F65-C852-AD3C-4F67B8E20F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9">
                <a:extLst>
                  <a:ext uri="{FF2B5EF4-FFF2-40B4-BE49-F238E27FC236}">
                    <a16:creationId xmlns:a16="http://schemas.microsoft.com/office/drawing/2014/main" id="{60612A17-73ED-D845-8C82-215792B915E7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3102452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幅が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cm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の銅板がある。これを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右の図のように </a:t>
                </a:r>
                <a14:m>
                  <m:oMath xmlns:m="http://schemas.openxmlformats.org/officeDocument/2006/math"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に </a:t>
                </a:r>
                <a14:m>
                  <m:oMath xmlns:m="http://schemas.openxmlformats.org/officeDocument/2006/math"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回だけ折</a:t>
                </a:r>
                <a:endParaRPr lang="en-US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り曲げて水を流す溝を作る。断面</a:t>
                </a:r>
                <a:endParaRPr lang="en-US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の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面積を最大にするには，どのよ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うに</a:t>
                </a: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折り曲げればよいか。</a:t>
                </a:r>
                <a:endParaRPr lang="en-US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また，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そのときの断面の面積を求めよ。</a:t>
                </a:r>
                <a:endParaRPr lang="ja-JP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コンテンツ プレースホルダー 9">
                <a:extLst>
                  <a:ext uri="{FF2B5EF4-FFF2-40B4-BE49-F238E27FC236}">
                    <a16:creationId xmlns:a16="http://schemas.microsoft.com/office/drawing/2014/main" id="{60612A17-73ED-D845-8C82-215792B91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360000" y="1296000"/>
                <a:ext cx="8280000" cy="3102452"/>
              </a:xfrm>
              <a:blipFill>
                <a:blip r:embed="rId2"/>
                <a:stretch>
                  <a:fillRect l="-1473" t="-1572" b="-4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09DE65E-C10D-9F9D-F9A4-D2E6075C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9" y="1556792"/>
            <a:ext cx="2346965" cy="10546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1050CB-206D-4478-88D4-20CE7D5CBF8F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9309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568B8FD-7F03-2D25-00EC-3BEA257BFC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BE6EEE-1202-9AB9-A99B-CBB2F09416F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p.71)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E2A2254B-FA89-DEF5-2247-B018F09ACF37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827984"/>
              </a:xfrm>
            </p:spPr>
            <p:txBody>
              <a:bodyPr/>
              <a:lstStyle/>
              <a:p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幅が</a:t>
                </a:r>
                <a14:m>
                  <m:oMath xmlns:m="http://schemas.openxmlformats.org/officeDocument/2006/math">
                    <m:r>
                      <a:rPr lang="en-US" altLang="ja-JP" sz="1400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12 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cm</a:t>
                </a: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の銅板がある。これを右の図のように</a:t>
                </a:r>
                <a14:m>
                  <m:oMath xmlns:m="http://schemas.openxmlformats.org/officeDocument/2006/math">
                    <m:r>
                      <a:rPr lang="en-US" altLang="ja-JP" sz="1400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ja-JP" sz="140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に </a:t>
                </a:r>
                <a14:m>
                  <m:oMath xmlns:m="http://schemas.openxmlformats.org/officeDocument/2006/math">
                    <m:r>
                      <a:rPr lang="en-US" altLang="ja-JP" sz="140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回だけ折り曲げて水を流す溝を作る。切り口の面積を最大にするには，どのように折り曲げればよいか。また，そのときの切り口の面積を求めよ。</a:t>
                </a:r>
                <a:endParaRPr lang="ja-JP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E2A2254B-FA89-DEF5-2247-B018F09AC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260000" y="828000"/>
                <a:ext cx="7560000" cy="827984"/>
              </a:xfrm>
              <a:blipFill>
                <a:blip r:embed="rId2"/>
                <a:stretch>
                  <a:fillRect l="-242" t="-735" b="-6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79F03C9-B481-DAEA-D416-232BD4C292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問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B0747A-5A57-D94B-DC49-776027D8F49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94274CE-C49C-8344-F01E-E6E62BBD65C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A0676EFA-0E54-F42A-4842-49DDFEFB1517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810997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一方の長さを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とすると，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&lt;12</m:t>
                    </m:r>
                  </m:oMath>
                </a14:m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で，他の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辺の長さは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12−</m:t>
                    </m:r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となる。</a:t>
                </a: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三角形の面積を</a:t>
                </a: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cm</a:t>
                </a:r>
                <a:r>
                  <a:rPr lang="en-US" altLang="ja-JP" sz="2800" kern="100" baseline="300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とすると，</a:t>
                </a:r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l-GR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12−</m:t>
                        </m:r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b="0" i="1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2 </m:t>
                        </m:r>
                      </m:den>
                    </m:f>
                    <m:sSup>
                      <m:sSupPr>
                        <m:ctrlP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e>
                        </m:d>
                      </m:e>
                      <m:sup>
                        <m:r>
                          <a:rPr lang="en-US" altLang="ja-JP" sz="2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+18</m:t>
                    </m:r>
                  </m:oMath>
                </a14:m>
                <a:endParaRPr lang="en-US" altLang="ja-JP" sz="2800" b="0" i="1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&lt;12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より，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は最大値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をとる。</a:t>
                </a:r>
                <a:endParaRPr lang="en-US" altLang="ja-JP" sz="2800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+mn-ea"/>
                    <a:ea typeface="+mn-ea"/>
                    <a:cs typeface="Times New Roman" panose="02020603050405020304" pitchFamily="18" charset="0"/>
                  </a:rPr>
                  <a:t>よって，直角二等辺三角形のときで，</a:t>
                </a:r>
                <a:endParaRPr lang="en-US" altLang="ja-JP" sz="2800" kern="1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そのときの断面の面積は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cm</a:t>
                </a:r>
                <a:r>
                  <a:rPr lang="en-US" altLang="ja-JP" sz="2800" kern="100" baseline="300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である。</a:t>
                </a:r>
                <a:endParaRPr lang="en-US" altLang="ja-JP" sz="2800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コンテンツ プレースホルダー 7">
                <a:extLst>
                  <a:ext uri="{FF2B5EF4-FFF2-40B4-BE49-F238E27FC236}">
                    <a16:creationId xmlns:a16="http://schemas.microsoft.com/office/drawing/2014/main" id="{A0676EFA-0E54-F42A-4842-49DDFEFB1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1980000"/>
                <a:ext cx="8280000" cy="4810997"/>
              </a:xfrm>
              <a:blipFill>
                <a:blip r:embed="rId3"/>
                <a:stretch>
                  <a:fillRect l="-1473" t="-1014" b="-22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E75DB08-56BD-43A1-FCC9-40CDD77D85D2}"/>
              </a:ext>
            </a:extLst>
          </p:cNvPr>
          <p:cNvGrpSpPr/>
          <p:nvPr/>
        </p:nvGrpSpPr>
        <p:grpSpPr>
          <a:xfrm>
            <a:off x="5895249" y="3057123"/>
            <a:ext cx="3116997" cy="3257451"/>
            <a:chOff x="6156176" y="2808466"/>
            <a:chExt cx="3116997" cy="325745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02C71E34-BE41-C46C-3071-B2E815D47554}"/>
                </a:ext>
              </a:extLst>
            </p:cNvPr>
            <p:cNvGrpSpPr/>
            <p:nvPr/>
          </p:nvGrpSpPr>
          <p:grpSpPr>
            <a:xfrm>
              <a:off x="6156176" y="2996952"/>
              <a:ext cx="2592288" cy="3033048"/>
              <a:chOff x="6156176" y="2996952"/>
              <a:chExt cx="2592288" cy="3033048"/>
            </a:xfrm>
          </p:grpSpPr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71CCC5A-4505-BD13-E1D6-B0F5F8C931DC}"/>
                  </a:ext>
                </a:extLst>
              </p:cNvPr>
              <p:cNvGrpSpPr/>
              <p:nvPr/>
            </p:nvGrpSpPr>
            <p:grpSpPr>
              <a:xfrm>
                <a:off x="6156176" y="3046120"/>
                <a:ext cx="2448272" cy="2983880"/>
                <a:chOff x="6156176" y="3046120"/>
                <a:chExt cx="2448272" cy="298388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3" name="グラフ 22">
                      <a:extLst>
                        <a:ext uri="{FF2B5EF4-FFF2-40B4-BE49-F238E27FC236}">
                          <a16:creationId xmlns:a16="http://schemas.microsoft.com/office/drawing/2014/main" id="{2CB9E5DD-1165-43F3-B5CE-C06FFB6F0541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2043630175"/>
                        </p:ext>
                      </p:extLst>
                    </p:nvPr>
                  </p:nvGraphicFramePr>
                  <p:xfrm>
                    <a:off x="6156176" y="3046120"/>
                    <a:ext cx="2448272" cy="298388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4"/>
                    </a:graphicData>
                  </a:graphic>
                </p:graphicFrame>
              </mc:Choice>
              <mc:Fallback xmlns="">
                <p:graphicFrame>
                  <p:nvGraphicFramePr>
                    <p:cNvPr id="14" name="グラフ 13">
                      <a:extLst>
                        <a:ext uri="{FF2B5EF4-FFF2-40B4-BE49-F238E27FC236}">
                          <a16:creationId xmlns:a16="http://schemas.microsoft.com/office/drawing/2014/main" id="{F7B1B495-5FEE-B1F0-7622-36E990A49E2A}"/>
                        </a:ext>
                      </a:extLst>
                    </p:cNvPr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2412906958"/>
                        </p:ext>
                      </p:extLst>
                    </p:nvPr>
                  </p:nvGraphicFramePr>
                  <p:xfrm>
                    <a:off x="6156176" y="3046120"/>
                    <a:ext cx="2448272" cy="298388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6"/>
                    </a:graphicData>
                  </a:graphic>
                </p:graphicFrame>
              </mc:Fallback>
            </mc:AlternateContent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7F360A58-ABA1-800D-1B84-F780AA42CA38}"/>
                    </a:ext>
                  </a:extLst>
                </p:cNvPr>
                <p:cNvSpPr/>
                <p:nvPr/>
              </p:nvSpPr>
              <p:spPr>
                <a:xfrm>
                  <a:off x="6742800" y="5709600"/>
                  <a:ext cx="28800" cy="227204"/>
                </a:xfrm>
                <a:custGeom>
                  <a:avLst/>
                  <a:gdLst>
                    <a:gd name="connsiteX0" fmla="*/ 57150 w 57150"/>
                    <a:gd name="connsiteY0" fmla="*/ 0 h 76200"/>
                    <a:gd name="connsiteX1" fmla="*/ 0 w 57150"/>
                    <a:gd name="connsiteY1" fmla="*/ 76200 h 76200"/>
                    <a:gd name="connsiteX2" fmla="*/ 0 w 57150"/>
                    <a:gd name="connsiteY2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50" h="76200">
                      <a:moveTo>
                        <a:pt x="57150" y="0"/>
                      </a:moveTo>
                      <a:lnTo>
                        <a:pt x="0" y="76200"/>
                      </a:lnTo>
                      <a:lnTo>
                        <a:pt x="0" y="7620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2AF0E8A0-5218-2C13-DB54-6869209C295F}"/>
                    </a:ext>
                  </a:extLst>
                </p:cNvPr>
                <p:cNvSpPr/>
                <p:nvPr/>
              </p:nvSpPr>
              <p:spPr>
                <a:xfrm flipH="1">
                  <a:off x="8157600" y="5721051"/>
                  <a:ext cx="28800" cy="227204"/>
                </a:xfrm>
                <a:custGeom>
                  <a:avLst/>
                  <a:gdLst>
                    <a:gd name="connsiteX0" fmla="*/ 57150 w 57150"/>
                    <a:gd name="connsiteY0" fmla="*/ 0 h 76200"/>
                    <a:gd name="connsiteX1" fmla="*/ 0 w 57150"/>
                    <a:gd name="connsiteY1" fmla="*/ 76200 h 76200"/>
                    <a:gd name="connsiteX2" fmla="*/ 0 w 57150"/>
                    <a:gd name="connsiteY2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50" h="76200">
                      <a:moveTo>
                        <a:pt x="57150" y="0"/>
                      </a:moveTo>
                      <a:lnTo>
                        <a:pt x="0" y="76200"/>
                      </a:lnTo>
                      <a:lnTo>
                        <a:pt x="0" y="7620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B9ADA745-65FE-B06C-FF3F-E9AA15B2F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0192" y="5709600"/>
                <a:ext cx="244827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>
                <a:extLst>
                  <a:ext uri="{FF2B5EF4-FFF2-40B4-BE49-F238E27FC236}">
                    <a16:creationId xmlns:a16="http://schemas.microsoft.com/office/drawing/2014/main" id="{B5DD1907-0360-8593-5A06-7D0298CD7B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1600" y="2996952"/>
                <a:ext cx="0" cy="29513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032F003B-C4A9-4EA6-7307-1E493841749F}"/>
                  </a:ext>
                </a:extLst>
              </p:cNvPr>
              <p:cNvCxnSpPr/>
              <p:nvPr/>
            </p:nvCxnSpPr>
            <p:spPr>
              <a:xfrm>
                <a:off x="7462800" y="3429000"/>
                <a:ext cx="0" cy="22806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638119A3-A430-2D50-83B8-8FA2607B3C34}"/>
                  </a:ext>
                </a:extLst>
              </p:cNvPr>
              <p:cNvCxnSpPr/>
              <p:nvPr/>
            </p:nvCxnSpPr>
            <p:spPr>
              <a:xfrm flipH="1">
                <a:off x="6771600" y="3429000"/>
                <a:ext cx="698343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27530BC9-BE25-B4BC-F839-5296DDA3FD77}"/>
                    </a:ext>
                  </a:extLst>
                </p:cNvPr>
                <p:cNvSpPr txBox="1"/>
                <p:nvPr/>
              </p:nvSpPr>
              <p:spPr>
                <a:xfrm>
                  <a:off x="8464841" y="5664488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EDBE4BA5-6892-2DE7-D365-E4E59E54A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841" y="5664488"/>
                  <a:ext cx="37920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4264F459-29C0-D445-A85A-1CDAE0B0C686}"/>
                    </a:ext>
                  </a:extLst>
                </p:cNvPr>
                <p:cNvSpPr txBox="1"/>
                <p:nvPr/>
              </p:nvSpPr>
              <p:spPr>
                <a:xfrm>
                  <a:off x="6404994" y="2808466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8390B898-ED85-E4B6-D1ED-DEF02B06E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994" y="2808466"/>
                  <a:ext cx="38260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AB7EC4DE-CD52-BF79-3FBE-68D24DD7F61B}"/>
                    </a:ext>
                  </a:extLst>
                </p:cNvPr>
                <p:cNvSpPr txBox="1"/>
                <p:nvPr/>
              </p:nvSpPr>
              <p:spPr>
                <a:xfrm>
                  <a:off x="6444236" y="5665354"/>
                  <a:ext cx="4099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1800" b="0" i="0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O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3B1ABD8A-8241-84DC-9583-A89A8B732D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36" y="5665354"/>
                  <a:ext cx="40992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45490BA7-10B1-32C0-8DE2-53F62D868F27}"/>
                    </a:ext>
                  </a:extLst>
                </p:cNvPr>
                <p:cNvSpPr txBox="1"/>
                <p:nvPr/>
              </p:nvSpPr>
              <p:spPr>
                <a:xfrm>
                  <a:off x="7274287" y="5689337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6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6F0C0B6E-B047-5044-7CA1-8C732BECA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4287" y="5689337"/>
                  <a:ext cx="37702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C1562051-1504-BF2D-9F43-7030D920CFEA}"/>
                    </a:ext>
                  </a:extLst>
                </p:cNvPr>
                <p:cNvSpPr txBox="1"/>
                <p:nvPr/>
              </p:nvSpPr>
              <p:spPr>
                <a:xfrm>
                  <a:off x="6316032" y="3244334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18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7C9C83CB-0FB7-46E0-EFD7-8E13D952F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6032" y="3244334"/>
                  <a:ext cx="50526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41F91D10-5DEA-B30F-9D43-2ABF9F844671}"/>
                    </a:ext>
                  </a:extLst>
                </p:cNvPr>
                <p:cNvSpPr txBox="1"/>
                <p:nvPr/>
              </p:nvSpPr>
              <p:spPr>
                <a:xfrm>
                  <a:off x="8084074" y="5696585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12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544B637D-4A58-B5DA-0A89-834A67BCEF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4074" y="5696585"/>
                  <a:ext cx="50526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F40D8446-AD19-3634-8E87-E997F52CC61F}"/>
                    </a:ext>
                  </a:extLst>
                </p:cNvPr>
                <p:cNvSpPr txBox="1"/>
                <p:nvPr/>
              </p:nvSpPr>
              <p:spPr>
                <a:xfrm>
                  <a:off x="6742800" y="2811427"/>
                  <a:ext cx="2530373" cy="611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1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altLang="ja-JP" sz="1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sz="1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8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8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800" b="0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800" b="0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1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+18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7A833380-E173-A109-A22B-B629C9408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800" y="2811427"/>
                  <a:ext cx="2530373" cy="6110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Picture 89">
            <a:extLst>
              <a:ext uri="{FF2B5EF4-FFF2-40B4-BE49-F238E27FC236}">
                <a16:creationId xmlns:a16="http://schemas.microsoft.com/office/drawing/2014/main" id="{1707A2B8-2B13-A0B1-1B22-15CEC948C8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96" y="1848580"/>
            <a:ext cx="2165044" cy="107712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73D109E-3F64-4A5F-8800-3FC5D2AD5560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93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8D0E046-CD6F-393C-75A3-16E420CDD3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15E76E-274E-22CF-F10A-DB1D680DF9F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A54D242E-FC59-C748-0007-878A08959591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360000" y="1440000"/>
                <a:ext cx="8280000" cy="1508811"/>
              </a:xfrm>
            </p:spPr>
            <p:txBody>
              <a:bodyPr/>
              <a:lstStyle/>
              <a:p>
                <a:pPr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を正の定数とするとき，関数 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1" i="1" kern="100" dirty="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kern="100" dirty="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 kern="100" dirty="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altLang="ja-JP" sz="2800" b="1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1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ja-JP" altLang="en-US" sz="2800" b="1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b="1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ja-JP" altLang="en-US" sz="2800" b="1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b="1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の最大値を求めよ。また，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そのとき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3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>
                <a:extLst>
                  <a:ext uri="{FF2B5EF4-FFF2-40B4-BE49-F238E27FC236}">
                    <a16:creationId xmlns:a16="http://schemas.microsoft.com/office/drawing/2014/main" id="{A54D242E-FC59-C748-0007-878A08959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360000" y="1440000"/>
                <a:ext cx="8280000" cy="1508811"/>
              </a:xfrm>
              <a:blipFill>
                <a:blip r:embed="rId2"/>
                <a:stretch>
                  <a:fillRect l="-1473" t="-4435" b="-92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4168E49-9C0E-D457-E0EE-247151E512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ja-JP" altLang="en-US" dirty="0"/>
              <a:t>応用例題</a:t>
            </a:r>
            <a:endParaRPr lang="en-US" altLang="ja-JP" dirty="0"/>
          </a:p>
          <a:p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1921F0-19A1-DE20-B8D9-1E2A310FFC2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000" y="3240000"/>
            <a:ext cx="1152000" cy="288925"/>
          </a:xfrm>
        </p:spPr>
        <p:txBody>
          <a:bodyPr/>
          <a:lstStyle/>
          <a:p>
            <a:r>
              <a:rPr kumimoji="1" lang="ja-JP" altLang="en-US" dirty="0"/>
              <a:t>着　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CFB3F130-4FFC-A852-1ABD-4F7A826AA2C0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996124"/>
              </a:xfrm>
            </p:spPr>
            <p:txBody>
              <a:bodyPr/>
              <a:lstStyle/>
              <a:p>
                <a:pPr>
                  <a:lnSpc>
                    <a:spcPts val="38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下に凸の放物線であるから，軸から</a:t>
                </a:r>
                <a:endParaRPr lang="en-US" altLang="ja-JP" sz="2800" kern="100" dirty="0">
                  <a:latin typeface="ＭＳ Ｐ明朝" panose="02020600040205080304" pitchFamily="18" charset="-128"/>
                  <a:ea typeface="ＭＳ Ｐ明朝" panose="02020600040205080304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ts val="38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離れるほど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 の値は大きくなる。</a:t>
                </a:r>
                <a:endParaRPr lang="en-US" altLang="ja-JP" sz="2800" kern="100" dirty="0">
                  <a:latin typeface="ＭＳ Ｐ明朝" panose="02020600040205080304" pitchFamily="18" charset="-128"/>
                  <a:ea typeface="ＭＳ Ｐ明朝" panose="02020600040205080304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ts val="38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よって，定義域の両端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 の</a:t>
                </a:r>
                <a:endParaRPr lang="en-US" altLang="ja-JP" sz="2800" kern="100" dirty="0">
                  <a:latin typeface="ＭＳ Ｐ明朝" panose="02020600040205080304" pitchFamily="18" charset="-128"/>
                  <a:ea typeface="ＭＳ Ｐ明朝" panose="02020600040205080304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ts val="38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ときの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en-US" sz="2800" kern="100" dirty="0">
                    <a:latin typeface="ＭＳ Ｐ明朝" panose="02020600040205080304" pitchFamily="18" charset="-128"/>
                    <a:ea typeface="ＭＳ Ｐ明朝" panose="02020600040205080304" pitchFamily="18" charset="-128"/>
                    <a:cs typeface="Times New Roman" panose="02020603050405020304" pitchFamily="18" charset="0"/>
                  </a:rPr>
                  <a:t> の値の大小を比較する。</a:t>
                </a:r>
                <a:endParaRPr lang="ja-JP" altLang="ja-JP" sz="2800" kern="100" dirty="0">
                  <a:effectLst/>
                  <a:latin typeface="ＭＳ Ｐ明朝" panose="02020600040205080304" pitchFamily="18" charset="-128"/>
                  <a:ea typeface="ＭＳ Ｐ明朝" panose="02020600040205080304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CFB3F130-4FFC-A852-1ABD-4F7A826AA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60000" y="3600000"/>
                <a:ext cx="8280000" cy="1996124"/>
              </a:xfrm>
              <a:blipFill>
                <a:blip r:embed="rId3"/>
                <a:stretch>
                  <a:fillRect l="-1473" t="-3670" b="-7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AF5489C5-DC1B-CDB6-3292-2D359438B4F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ja-JP" altLang="en-US" sz="2800" dirty="0">
                <a:latin typeface="+mn-ea"/>
              </a:rPr>
              <a:t>定義域が変化するときの最大・最小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174839-8410-3F58-34E2-9652B6E31F6F}"/>
              </a:ext>
            </a:extLst>
          </p:cNvPr>
          <p:cNvGrpSpPr/>
          <p:nvPr/>
        </p:nvGrpSpPr>
        <p:grpSpPr>
          <a:xfrm>
            <a:off x="7920000" y="1511757"/>
            <a:ext cx="900000" cy="1381857"/>
            <a:chOff x="7920000" y="1511757"/>
            <a:chExt cx="900000" cy="1381857"/>
          </a:xfrm>
        </p:grpSpPr>
        <p:pic>
          <p:nvPicPr>
            <p:cNvPr id="13" name="図 12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A92DF5B-8A8F-B169-7652-89A8F18E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1620000"/>
              <a:ext cx="900000" cy="1273614"/>
            </a:xfrm>
            <a:prstGeom prst="rect">
              <a:avLst/>
            </a:prstGeom>
          </p:spPr>
        </p:pic>
        <p:sp>
          <p:nvSpPr>
            <p:cNvPr id="11" name="テキスト ボックス 10">
              <a:hlinkClick r:id="rId5"/>
              <a:extLst>
                <a:ext uri="{FF2B5EF4-FFF2-40B4-BE49-F238E27FC236}">
                  <a16:creationId xmlns:a16="http://schemas.microsoft.com/office/drawing/2014/main" id="{D053CFFA-35C8-EC1F-21EB-992B668797CC}"/>
                </a:ext>
              </a:extLst>
            </p:cNvPr>
            <p:cNvSpPr txBox="1"/>
            <p:nvPr/>
          </p:nvSpPr>
          <p:spPr>
            <a:xfrm>
              <a:off x="7938000" y="1511757"/>
              <a:ext cx="864000" cy="11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応用例題</a:t>
              </a:r>
              <a:r>
                <a:rPr kumimoji="1" lang="en-US" altLang="ja-JP" sz="900" dirty="0">
                  <a:latin typeface="+mn-ea"/>
                  <a:ea typeface="+mn-ea"/>
                </a:rPr>
                <a:t>9</a:t>
              </a:r>
              <a:r>
                <a:rPr kumimoji="1" lang="ja-JP" altLang="en-US" sz="900" dirty="0">
                  <a:latin typeface="+mn-ea"/>
                  <a:ea typeface="+mn-ea"/>
                </a:rPr>
                <a:t>の</a:t>
              </a:r>
              <a:endParaRPr kumimoji="1" lang="en-US" altLang="ja-JP" sz="900" dirty="0">
                <a:latin typeface="+mn-ea"/>
                <a:ea typeface="+mn-ea"/>
              </a:endParaRPr>
            </a:p>
            <a:p>
              <a:r>
                <a:rPr lang="ja-JP" altLang="en-US" sz="900" dirty="0">
                  <a:latin typeface="+mn-ea"/>
                  <a:ea typeface="+mn-ea"/>
                </a:rPr>
                <a:t>グラフの変化</a:t>
              </a:r>
              <a:endParaRPr kumimoji="1" lang="ja-JP" altLang="en-US" sz="900" dirty="0">
                <a:latin typeface="+mn-ea"/>
                <a:ea typeface="+mn-ea"/>
              </a:endParaRPr>
            </a:p>
          </p:txBody>
        </p:sp>
      </p:grpSp>
      <p:pic>
        <p:nvPicPr>
          <p:cNvPr id="16" name="図 15" descr="赤い光の線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DC068CB-C3A2-D6EF-AB8B-42860DEDE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780000"/>
            <a:ext cx="2529845" cy="1664211"/>
          </a:xfrm>
          <a:prstGeom prst="rect">
            <a:avLst/>
          </a:prstGeom>
        </p:spPr>
      </p:pic>
      <p:pic>
        <p:nvPicPr>
          <p:cNvPr id="18" name="図 17" descr="赤い光の線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8E3C580-2431-3C4C-0888-C401924968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780000"/>
            <a:ext cx="2529845" cy="1664211"/>
          </a:xfrm>
          <a:prstGeom prst="rect">
            <a:avLst/>
          </a:prstGeom>
        </p:spPr>
      </p:pic>
      <p:pic>
        <p:nvPicPr>
          <p:cNvPr id="20" name="図 19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5BD6D0-8BA1-90EE-F212-E1AA91F9B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780000"/>
            <a:ext cx="2529845" cy="166421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898A29-EEED-4B6F-9C1E-C15E5F158B4E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2554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7DDB885-4290-A698-D08C-F9E1C1D63A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008742-26DA-3935-A9AD-27CFE67DEA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D3D4E8-1A2C-A924-C5F4-EDE40FF98E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r>
              <a:rPr lang="en-US" altLang="ja-JP" dirty="0"/>
              <a:t>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6A720B8A-2A9E-8E52-166A-B9119889DBC6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</p:spPr>
            <p:txBody>
              <a:bodyPr/>
              <a:lstStyle/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を正の定数とするとき，関数 </a:t>
                </a:r>
                <a14:m>
                  <m:oMath xmlns:m="http://schemas.openxmlformats.org/officeDocument/2006/math">
                    <m:r>
                      <a:rPr lang="en-US" altLang="ja-JP" sz="1400" b="0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40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1400" b="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1400" b="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の最大値を求めよ。</a:t>
                </a:r>
                <a:endParaRPr lang="en-US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sz="14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6A720B8A-2A9E-8E52-166A-B9119889D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  <a:blipFill>
                <a:blip r:embed="rId2"/>
                <a:stretch>
                  <a:fillRect l="-248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E64A28B-35C8-8AE7-20D2-669FB2BC746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14D3C418-DF06-3714-B100-A07BA8DB102B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4641335"/>
              </a:xfrm>
            </p:spPr>
            <p:txBody>
              <a:bodyPr/>
              <a:lstStyle/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−1=</m:t>
                    </m:r>
                    <m:sSup>
                      <m:sSupPr>
                        <m:ctrlPr>
                          <a:rPr lang="en-US" altLang="ja-JP" sz="280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この関数のグラフは下に凸の放物線で，軸は直線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である。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と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のときの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の値が等しくなる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の値を求めると，</a:t>
                </a:r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，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altLang="ja-JP" sz="280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altLang="ja-JP" sz="28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より，</a:t>
                </a:r>
                <a:r>
                  <a:rPr lang="en-US" altLang="ja-JP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altLang="ja-JP" sz="28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の値と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の大小関係より，次の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通りが考えられる。</a:t>
                </a:r>
                <a:endParaRPr lang="en-US" altLang="ja-JP" sz="2800" kern="1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14D3C418-DF06-3714-B100-A07BA8DB1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4641335"/>
              </a:xfrm>
              <a:blipFill>
                <a:blip r:embed="rId3"/>
                <a:stretch>
                  <a:fillRect l="-1473" b="-27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8B5EC6A-1D35-35B5-8055-FDD316C35B6B}"/>
              </a:ext>
            </a:extLst>
          </p:cNvPr>
          <p:cNvGrpSpPr/>
          <p:nvPr/>
        </p:nvGrpSpPr>
        <p:grpSpPr>
          <a:xfrm>
            <a:off x="7920000" y="828000"/>
            <a:ext cx="900000" cy="1381857"/>
            <a:chOff x="7920000" y="1511757"/>
            <a:chExt cx="900000" cy="1381857"/>
          </a:xfrm>
        </p:grpSpPr>
        <p:pic>
          <p:nvPicPr>
            <p:cNvPr id="15" name="図 14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6ED3A1AD-C691-128B-1C8B-301EBE1C3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1620000"/>
              <a:ext cx="900000" cy="1273614"/>
            </a:xfrm>
            <a:prstGeom prst="rect">
              <a:avLst/>
            </a:prstGeom>
          </p:spPr>
        </p:pic>
        <p:sp>
          <p:nvSpPr>
            <p:cNvPr id="16" name="テキスト ボックス 15">
              <a:hlinkClick r:id="rId5"/>
              <a:extLst>
                <a:ext uri="{FF2B5EF4-FFF2-40B4-BE49-F238E27FC236}">
                  <a16:creationId xmlns:a16="http://schemas.microsoft.com/office/drawing/2014/main" id="{3094A831-6A18-0B3C-607C-435D1B213E5E}"/>
                </a:ext>
              </a:extLst>
            </p:cNvPr>
            <p:cNvSpPr txBox="1"/>
            <p:nvPr/>
          </p:nvSpPr>
          <p:spPr>
            <a:xfrm>
              <a:off x="7938000" y="1511757"/>
              <a:ext cx="864000" cy="11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応用例題</a:t>
              </a:r>
              <a:r>
                <a:rPr kumimoji="1" lang="en-US" altLang="ja-JP" sz="900" dirty="0">
                  <a:latin typeface="+mn-ea"/>
                  <a:ea typeface="+mn-ea"/>
                </a:rPr>
                <a:t>9</a:t>
              </a:r>
              <a:r>
                <a:rPr kumimoji="1" lang="ja-JP" altLang="en-US" sz="900" dirty="0">
                  <a:latin typeface="+mn-ea"/>
                  <a:ea typeface="+mn-ea"/>
                </a:rPr>
                <a:t>の</a:t>
              </a:r>
              <a:endParaRPr kumimoji="1" lang="en-US" altLang="ja-JP" sz="900" dirty="0">
                <a:latin typeface="+mn-ea"/>
                <a:ea typeface="+mn-ea"/>
              </a:endParaRPr>
            </a:p>
            <a:p>
              <a:r>
                <a:rPr lang="ja-JP" altLang="en-US" sz="900" dirty="0">
                  <a:latin typeface="+mn-ea"/>
                  <a:ea typeface="+mn-ea"/>
                </a:rPr>
                <a:t>グラフの変化</a:t>
              </a:r>
              <a:endParaRPr kumimoji="1" lang="ja-JP" altLang="en-US" sz="900" dirty="0">
                <a:latin typeface="+mn-ea"/>
                <a:ea typeface="+mn-ea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311560-52BB-4D89-AF82-51C36D21F5C3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7742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5080D-8D50-3A92-8E5A-F3AE3B477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6D805FB-DCDB-2DDA-62E2-4908528776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　最大・最小の応用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F63380-7825-65D3-B785-3F460988B5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C81409-F96F-90F4-190F-6795A3CAA6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/>
              <a:t>応用例題</a:t>
            </a:r>
            <a:endParaRPr kumimoji="1" lang="en-US" altLang="ja-JP" dirty="0"/>
          </a:p>
          <a:p>
            <a:r>
              <a:rPr lang="en-US" altLang="ja-JP" dirty="0"/>
              <a:t>9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ACFF97EF-10A0-1AC6-A783-FE3591CE1620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</p:spPr>
            <p:txBody>
              <a:bodyPr/>
              <a:lstStyle/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1400" b="0" i="1" kern="100" smtClean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を正の定数とするとき，関数 </a:t>
                </a:r>
                <a14:m>
                  <m:oMath xmlns:m="http://schemas.openxmlformats.org/officeDocument/2006/math">
                    <m:r>
                      <a:rPr lang="en-US" altLang="ja-JP" sz="1400" b="0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40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1400" b="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1400" b="0" i="1" kern="100" dirty="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1400" b="0" i="1" kern="100" dirty="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40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ja-JP" altLang="en-US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ja-JP" altLang="en-US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1400" b="0" i="1" kern="100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の最大値を求めよ。</a:t>
                </a:r>
                <a:endParaRPr lang="en-US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また，そのときの </a:t>
                </a:r>
                <a14:m>
                  <m:oMath xmlns:m="http://schemas.openxmlformats.org/officeDocument/2006/math">
                    <m:r>
                      <a:rPr lang="en-US" altLang="ja-JP" sz="1400" b="0" i="1" kern="100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en-US" sz="1400" kern="100" dirty="0">
                    <a:latin typeface="+mn-ea"/>
                    <a:ea typeface="+mn-ea"/>
                    <a:cs typeface="Times New Roman" panose="02020603050405020304" pitchFamily="18" charset="0"/>
                  </a:rPr>
                  <a:t> の値を求めよ。</a:t>
                </a:r>
                <a:endParaRPr lang="ja-JP" altLang="ja-JP" sz="1400" kern="100" dirty="0"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862BD403-8218-BB41-8944-3967A1EEB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1440000" y="828000"/>
                <a:ext cx="7380000" cy="579389"/>
              </a:xfrm>
              <a:blipFill>
                <a:blip r:embed="rId2"/>
                <a:stretch>
                  <a:fillRect l="-248" t="-1053" b="-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6EC1629-35F6-CE05-72B8-FFC21455374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kumimoji="1" lang="ja-JP" altLang="en-US" dirty="0"/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D1ECE2B1-57E7-B39D-4A99-77B16D264801}"/>
                  </a:ext>
                </a:extLst>
              </p:cNvPr>
              <p:cNvSpPr>
                <a:spLocks noGrp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3631187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(ⅰ)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で最大値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をとる。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(ⅱ)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のとき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，</a:t>
                </a:r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で最大値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kern="100" dirty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lang="ja-JP" altLang="en-US" kern="100" dirty="0">
                    <a:latin typeface="+mn-ea"/>
                    <a:cs typeface="Times New Roman" panose="02020603050405020304" pitchFamily="18" charset="0"/>
                  </a:rPr>
                  <a:t>をとる。</a:t>
                </a:r>
                <a:endParaRPr lang="en-US" altLang="ja-JP" kern="100" dirty="0">
                  <a:latin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D1ECE2B1-57E7-B39D-4A99-77B16D264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xfrm>
                <a:off x="360000" y="1980000"/>
                <a:ext cx="8280000" cy="3631187"/>
              </a:xfrm>
              <a:blipFill>
                <a:blip r:embed="rId3"/>
                <a:stretch>
                  <a:fillRect l="-1473" t="-1345" b="-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C2DAA9-C221-5F9A-E001-0489A1B43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54" y="4437112"/>
            <a:ext cx="2529845" cy="188062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7421A46-6359-D120-E8A2-5F664AD4F29C}"/>
              </a:ext>
            </a:extLst>
          </p:cNvPr>
          <p:cNvGrpSpPr/>
          <p:nvPr/>
        </p:nvGrpSpPr>
        <p:grpSpPr>
          <a:xfrm>
            <a:off x="7920000" y="828000"/>
            <a:ext cx="900000" cy="1381857"/>
            <a:chOff x="7920000" y="1511757"/>
            <a:chExt cx="900000" cy="1381857"/>
          </a:xfrm>
        </p:grpSpPr>
        <p:pic>
          <p:nvPicPr>
            <p:cNvPr id="16" name="図 15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DE5886A4-65D1-B8F1-3A0B-267ED7253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00" y="1620000"/>
              <a:ext cx="900000" cy="1273614"/>
            </a:xfrm>
            <a:prstGeom prst="rect">
              <a:avLst/>
            </a:prstGeom>
          </p:spPr>
        </p:pic>
        <p:sp>
          <p:nvSpPr>
            <p:cNvPr id="18" name="テキスト ボックス 17">
              <a:hlinkClick r:id="rId6"/>
              <a:extLst>
                <a:ext uri="{FF2B5EF4-FFF2-40B4-BE49-F238E27FC236}">
                  <a16:creationId xmlns:a16="http://schemas.microsoft.com/office/drawing/2014/main" id="{E71F1037-8D97-E843-9DBD-C7860A188E32}"/>
                </a:ext>
              </a:extLst>
            </p:cNvPr>
            <p:cNvSpPr txBox="1"/>
            <p:nvPr/>
          </p:nvSpPr>
          <p:spPr>
            <a:xfrm>
              <a:off x="7938000" y="1511757"/>
              <a:ext cx="864000" cy="118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応用例題</a:t>
              </a:r>
              <a:r>
                <a:rPr kumimoji="1" lang="en-US" altLang="ja-JP" sz="900" dirty="0">
                  <a:latin typeface="+mn-ea"/>
                  <a:ea typeface="+mn-ea"/>
                </a:rPr>
                <a:t>9</a:t>
              </a:r>
              <a:r>
                <a:rPr kumimoji="1" lang="ja-JP" altLang="en-US" sz="900" dirty="0">
                  <a:latin typeface="+mn-ea"/>
                  <a:ea typeface="+mn-ea"/>
                </a:rPr>
                <a:t>の</a:t>
              </a:r>
              <a:endParaRPr kumimoji="1" lang="en-US" altLang="ja-JP" sz="900" dirty="0">
                <a:latin typeface="+mn-ea"/>
                <a:ea typeface="+mn-ea"/>
              </a:endParaRPr>
            </a:p>
            <a:p>
              <a:r>
                <a:rPr lang="ja-JP" altLang="en-US" sz="900" dirty="0">
                  <a:latin typeface="+mn-ea"/>
                  <a:ea typeface="+mn-ea"/>
                </a:rPr>
                <a:t>グラフの変化</a:t>
              </a:r>
              <a:endParaRPr kumimoji="1" lang="ja-JP" altLang="en-US" sz="900" dirty="0">
                <a:latin typeface="+mn-ea"/>
                <a:ea typeface="+mn-ea"/>
              </a:endParaRPr>
            </a:p>
          </p:txBody>
        </p:sp>
      </p:grpSp>
      <p:pic>
        <p:nvPicPr>
          <p:cNvPr id="15" name="図 14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989D409-70DC-3F50-170B-2393279CCA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55" y="2121941"/>
            <a:ext cx="2529845" cy="188062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CB4FBB-8A14-4BE1-8FDF-4F518B5AE753}"/>
              </a:ext>
            </a:extLst>
          </p:cNvPr>
          <p:cNvSpPr txBox="1"/>
          <p:nvPr/>
        </p:nvSpPr>
        <p:spPr>
          <a:xfrm>
            <a:off x="716428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10804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2993</Words>
  <Application>Microsoft Office PowerPoint</Application>
  <PresentationFormat>画面に合わせる (4:3)</PresentationFormat>
  <Paragraphs>396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40" baseType="lpstr">
      <vt:lpstr>A-OTF リュウミン Pro R-KL</vt:lpstr>
      <vt:lpstr>HG明朝E</vt:lpstr>
      <vt:lpstr>ＭＳ Ｐゴシック</vt:lpstr>
      <vt:lpstr>ＭＳ Ｐ明朝</vt:lpstr>
      <vt:lpstr>ＭＳ ゴシック</vt:lpstr>
      <vt:lpstr>游明朝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アース</vt:lpstr>
      <vt:lpstr>第２章　「２次関数」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2013-04-26T06:05:15Z</dcterms:created>
  <dcterms:modified xsi:type="dcterms:W3CDTF">2025-04-08T01:12:35Z</dcterms:modified>
</cp:coreProperties>
</file>