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92" r:id="rId2"/>
    <p:sldId id="593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pos="3288" userDrawn="1">
          <p15:clr>
            <a:srgbClr val="A4A3A4"/>
          </p15:clr>
        </p15:guide>
        <p15:guide id="16" orient="horz" pos="4156" userDrawn="1">
          <p15:clr>
            <a:srgbClr val="A4A3A4"/>
          </p15:clr>
        </p15:guide>
        <p15:guide id="17" orient="horz" pos="2568" userDrawn="1">
          <p15:clr>
            <a:srgbClr val="A4A3A4"/>
          </p15:clr>
        </p15:guide>
        <p15:guide id="18" orient="horz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9B0"/>
    <a:srgbClr val="E8824C"/>
    <a:srgbClr val="FEF4E6"/>
    <a:srgbClr val="7C9FD3"/>
    <a:srgbClr val="E7ECF7"/>
    <a:srgbClr val="F5C3A2"/>
    <a:srgbClr val="FFFFFF"/>
    <a:srgbClr val="565454"/>
    <a:srgbClr val="73C6BE"/>
    <a:srgbClr val="318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5678" autoAdjust="0"/>
  </p:normalViewPr>
  <p:slideViewPr>
    <p:cSldViewPr>
      <p:cViewPr varScale="1">
        <p:scale>
          <a:sx n="60" d="100"/>
          <a:sy n="60" d="100"/>
        </p:scale>
        <p:origin x="1608" y="76"/>
      </p:cViewPr>
      <p:guideLst>
        <p:guide pos="158"/>
        <p:guide pos="657"/>
        <p:guide pos="5511"/>
        <p:guide pos="476"/>
        <p:guide pos="204"/>
        <p:guide orient="horz" pos="935"/>
        <p:guide pos="2880"/>
        <p:guide pos="3288"/>
        <p:guide orient="horz" pos="4156"/>
        <p:guide orient="horz" pos="2568"/>
        <p:guide orient="horz"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17" tIns="48008" rIns="96017" bIns="48008" rtlCol="0">
            <a:normAutofit/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rgbClr val="B3E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966DE0-DC91-8B83-05EF-7B11E0135132}"/>
              </a:ext>
            </a:extLst>
          </p:cNvPr>
          <p:cNvGrpSpPr/>
          <p:nvPr userDrawn="1"/>
        </p:nvGrpSpPr>
        <p:grpSpPr>
          <a:xfrm>
            <a:off x="612000" y="2844697"/>
            <a:ext cx="7920000" cy="2520000"/>
            <a:chOff x="1701000" y="2844697"/>
            <a:chExt cx="7200000" cy="1800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1E898F5-1BF2-5B85-64B2-706F1DB33C94}"/>
                </a:ext>
              </a:extLst>
            </p:cNvPr>
            <p:cNvSpPr/>
            <p:nvPr/>
          </p:nvSpPr>
          <p:spPr>
            <a:xfrm>
              <a:off x="1701000" y="2844697"/>
              <a:ext cx="7200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レーム 12">
              <a:extLst>
                <a:ext uri="{FF2B5EF4-FFF2-40B4-BE49-F238E27FC236}">
                  <a16:creationId xmlns:a16="http://schemas.microsoft.com/office/drawing/2014/main" id="{D901337A-B994-B2B3-2A93-2A4C92BD6D40}"/>
                </a:ext>
              </a:extLst>
            </p:cNvPr>
            <p:cNvSpPr/>
            <p:nvPr/>
          </p:nvSpPr>
          <p:spPr>
            <a:xfrm>
              <a:off x="1701000" y="2844697"/>
              <a:ext cx="7200000" cy="1800000"/>
            </a:xfrm>
            <a:prstGeom prst="frame">
              <a:avLst>
                <a:gd name="adj1" fmla="val 7748"/>
              </a:avLst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C00A62-48E2-026C-8084-20526F7AC7E5}"/>
              </a:ext>
            </a:extLst>
          </p:cNvPr>
          <p:cNvSpPr txBox="1"/>
          <p:nvPr userDrawn="1"/>
        </p:nvSpPr>
        <p:spPr>
          <a:xfrm>
            <a:off x="972000" y="656998"/>
            <a:ext cx="72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新編　数学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180D806F-4B3C-3B3D-D606-31EECF3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1620000"/>
            <a:ext cx="7200000" cy="720000"/>
          </a:xfrm>
        </p:spPr>
        <p:txBody>
          <a:bodyPr anchor="t"/>
          <a:lstStyle>
            <a:lvl1pPr algn="ctr">
              <a:buNone/>
              <a:defRPr sz="4000" b="0" cap="none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20" name="テキスト プレースホルダ 2">
            <a:extLst>
              <a:ext uri="{FF2B5EF4-FFF2-40B4-BE49-F238E27FC236}">
                <a16:creationId xmlns:a16="http://schemas.microsoft.com/office/drawing/2014/main" id="{A49C7AE1-C438-EC03-D17D-5C29897027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2000" y="3420000"/>
            <a:ext cx="7200000" cy="576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21" name="テキスト プレースホルダ 2">
            <a:extLst>
              <a:ext uri="{FF2B5EF4-FFF2-40B4-BE49-F238E27FC236}">
                <a16:creationId xmlns:a16="http://schemas.microsoft.com/office/drawing/2014/main" id="{9D49844D-10AF-0BA6-3E6C-0E4462D786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693504" y="4320000"/>
            <a:ext cx="6480000" cy="576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CF0CD3BB-E4A5-3128-3716-A1D20A36849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720000" cy="576000"/>
          </a:xfrm>
          <a:prstGeom prst="roundRect">
            <a:avLst/>
          </a:prstGeom>
          <a:solidFill>
            <a:srgbClr val="33A9B0"/>
          </a:solidFill>
          <a:ln w="25400">
            <a:noFill/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393E1CF9-3218-AA7C-4CB4-3184628F0BA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180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33A9B0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E94FD7C7-9F2C-02B1-242B-1570FD7695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9" name="テキスト プレースホルダ 2">
            <a:extLst>
              <a:ext uri="{FF2B5EF4-FFF2-40B4-BE49-F238E27FC236}">
                <a16:creationId xmlns:a16="http://schemas.microsoft.com/office/drawing/2014/main" id="{6045FD64-5A13-E963-1293-1F4964FCFD2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80000" y="828000"/>
            <a:ext cx="7560000" cy="328616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08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720000" cy="576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3A9B0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33A9B0"/>
                </a:solidFill>
              </a:defRPr>
            </a:lvl1pPr>
          </a:lstStyle>
          <a:p>
            <a:pPr lvl="0"/>
            <a:r>
              <a:rPr kumimoji="1" lang="ja-JP" altLang="en-US" dirty="0"/>
              <a:t>練習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テキスト プレースホルダ 2">
            <a:extLst>
              <a:ext uri="{FF2B5EF4-FFF2-40B4-BE49-F238E27FC236}">
                <a16:creationId xmlns:a16="http://schemas.microsoft.com/office/drawing/2014/main" id="{7C993833-9FC9-DC05-C39F-5030E398F6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301820E-D192-FCCC-7E97-92D3FA7506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324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33A9B0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47F6A43B-F6D3-9364-E64E-50CD5FB4B0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360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200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練習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720000" cy="576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3A9B0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33A9B0"/>
                </a:solidFill>
              </a:defRPr>
            </a:lvl1pPr>
          </a:lstStyle>
          <a:p>
            <a:pPr lvl="0"/>
            <a:r>
              <a:rPr kumimoji="1" lang="ja-JP" altLang="en-US" dirty="0"/>
              <a:t>練習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1B1EE128-C2A3-9AA7-5AEC-F17D36F6442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180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33A9B0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0" name="テキスト プレースホルダ 2">
            <a:extLst>
              <a:ext uri="{FF2B5EF4-FFF2-40B4-BE49-F238E27FC236}">
                <a16:creationId xmlns:a16="http://schemas.microsoft.com/office/drawing/2014/main" id="{67089A3B-2D26-F312-7A56-48FD8BB296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1" name="テキスト プレースホルダ 2">
            <a:extLst>
              <a:ext uri="{FF2B5EF4-FFF2-40B4-BE49-F238E27FC236}">
                <a16:creationId xmlns:a16="http://schemas.microsoft.com/office/drawing/2014/main" id="{D688B0EC-20BE-B6B0-6734-CE063A5390A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80000" y="828000"/>
            <a:ext cx="7560000" cy="328616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18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公式・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19">
            <a:extLst>
              <a:ext uri="{FF2B5EF4-FFF2-40B4-BE49-F238E27FC236}">
                <a16:creationId xmlns:a16="http://schemas.microsoft.com/office/drawing/2014/main" id="{EEE801E4-F31F-C6C6-751B-4F426DA53D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5" name="テキスト プレースホルダ 2">
            <a:extLst>
              <a:ext uri="{FF2B5EF4-FFF2-40B4-BE49-F238E27FC236}">
                <a16:creationId xmlns:a16="http://schemas.microsoft.com/office/drawing/2014/main" id="{3B85B956-A813-890F-B77E-0B35327806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828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4ADB1BE-6E64-C305-BA9A-A299092E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000" y="1800000"/>
            <a:ext cx="8280000" cy="1080000"/>
          </a:xfrm>
          <a:prstGeom prst="roundRect">
            <a:avLst>
              <a:gd name="adj" fmla="val 12433"/>
            </a:avLst>
          </a:prstGeom>
          <a:solidFill>
            <a:srgbClr val="FEF4E6"/>
          </a:solidFill>
          <a:ln w="25400">
            <a:solidFill>
              <a:srgbClr val="E8824C"/>
            </a:solidFill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0" indent="0" algn="l">
              <a:spcBef>
                <a:spcPts val="0"/>
              </a:spcBef>
              <a:buNone/>
              <a:defRPr sz="2800"/>
            </a:lvl5pPr>
          </a:lstStyle>
          <a:p>
            <a:pPr lvl="4"/>
            <a:endParaRPr kumimoji="1" lang="en-US" altLang="ja-JP" dirty="0"/>
          </a:p>
          <a:p>
            <a:pPr lvl="4"/>
            <a:r>
              <a:rPr kumimoji="1" lang="ja-JP" altLang="en-US" dirty="0"/>
              <a:t>公式・定理を入力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908A01D-4FDF-F08F-15BF-BC42500D92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944000"/>
            <a:ext cx="3600000" cy="360000"/>
          </a:xfrm>
          <a:solidFill>
            <a:srgbClr val="E8824C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公式・定理名を入力</a:t>
            </a:r>
          </a:p>
        </p:txBody>
      </p:sp>
    </p:spTree>
    <p:extLst>
      <p:ext uri="{BB962C8B-B14F-4D97-AF65-F5344CB8AC3E}">
        <p14:creationId xmlns:p14="http://schemas.microsoft.com/office/powerpoint/2010/main" val="33495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</p:spTree>
    <p:extLst>
      <p:ext uri="{BB962C8B-B14F-4D97-AF65-F5344CB8AC3E}">
        <p14:creationId xmlns:p14="http://schemas.microsoft.com/office/powerpoint/2010/main" val="26285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＋探求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DBB3002-E93E-8AEC-97A8-B07EA79D3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0000" y="1512000"/>
            <a:ext cx="1130400" cy="288925"/>
          </a:xfrm>
          <a:prstGeom prst="round2SameRect">
            <a:avLst>
              <a:gd name="adj1" fmla="val 28498"/>
              <a:gd name="adj2" fmla="val 0"/>
            </a:avLst>
          </a:prstGeom>
          <a:solidFill>
            <a:schemeClr val="bg1"/>
          </a:solidFill>
          <a:ln w="25400">
            <a:solidFill>
              <a:srgbClr val="E8824C"/>
            </a:solidFill>
          </a:ln>
        </p:spPr>
        <p:txBody>
          <a:bodyPr tIns="36000" bIns="36000"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E8824C"/>
                </a:solidFill>
              </a:defRPr>
            </a:lvl1pPr>
          </a:lstStyle>
          <a:p>
            <a:pPr lvl="0"/>
            <a:r>
              <a:rPr kumimoji="1" lang="ja-JP" altLang="en-US" dirty="0"/>
              <a:t>探求例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0EB7227-4BB0-2438-766B-77F8D8B98E6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9200" y="1800000"/>
            <a:ext cx="1152000" cy="288000"/>
          </a:xfrm>
          <a:prstGeom prst="round2SameRect">
            <a:avLst>
              <a:gd name="adj1" fmla="val 0"/>
              <a:gd name="adj2" fmla="val 29673"/>
            </a:avLst>
          </a:prstGeom>
          <a:solidFill>
            <a:srgbClr val="E8824C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84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＋探求例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DBB3002-E93E-8AEC-97A8-B07EA79D3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0000" y="1512000"/>
            <a:ext cx="1130400" cy="288925"/>
          </a:xfrm>
          <a:prstGeom prst="round2SameRect">
            <a:avLst>
              <a:gd name="adj1" fmla="val 28498"/>
              <a:gd name="adj2" fmla="val 0"/>
            </a:avLst>
          </a:prstGeom>
          <a:solidFill>
            <a:schemeClr val="bg1"/>
          </a:solidFill>
          <a:ln w="25400">
            <a:solidFill>
              <a:srgbClr val="E8824C"/>
            </a:solidFill>
          </a:ln>
        </p:spPr>
        <p:txBody>
          <a:bodyPr tIns="36000" bIns="36000"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E8824C"/>
                </a:solidFill>
              </a:defRPr>
            </a:lvl1pPr>
          </a:lstStyle>
          <a:p>
            <a:pPr lvl="0"/>
            <a:r>
              <a:rPr kumimoji="1" lang="ja-JP" altLang="en-US" dirty="0"/>
              <a:t>探求例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0EB7227-4BB0-2438-766B-77F8D8B98E6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9200" y="1800000"/>
            <a:ext cx="1152000" cy="288000"/>
          </a:xfrm>
          <a:prstGeom prst="round2SameRect">
            <a:avLst>
              <a:gd name="adj1" fmla="val 0"/>
              <a:gd name="adj2" fmla="val 29673"/>
            </a:avLst>
          </a:prstGeom>
          <a:solidFill>
            <a:srgbClr val="E8824C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4" name="テキスト プレースホルダ 2">
            <a:extLst>
              <a:ext uri="{FF2B5EF4-FFF2-40B4-BE49-F238E27FC236}">
                <a16:creationId xmlns:a16="http://schemas.microsoft.com/office/drawing/2014/main" id="{152DE292-ECB1-266F-E951-12F94755F47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440000" y="1512000"/>
            <a:ext cx="7200000" cy="328616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11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＋演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DBB3002-E93E-8AEC-97A8-B07EA79D3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0000" y="1512000"/>
            <a:ext cx="1152000" cy="288925"/>
          </a:xfrm>
          <a:prstGeom prst="round2SameRect">
            <a:avLst>
              <a:gd name="adj1" fmla="val 28498"/>
              <a:gd name="adj2" fmla="val 0"/>
            </a:avLst>
          </a:prstGeom>
          <a:solidFill>
            <a:srgbClr val="E8824C"/>
          </a:solidFill>
          <a:ln w="25400">
            <a:solidFill>
              <a:srgbClr val="E8824C"/>
            </a:solidFill>
          </a:ln>
        </p:spPr>
        <p:txBody>
          <a:bodyPr tIns="36000" bIns="36000"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演習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0EB7227-4BB0-2438-766B-77F8D8B98E6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800000"/>
            <a:ext cx="1152000" cy="288000"/>
          </a:xfrm>
          <a:prstGeom prst="round2SameRect">
            <a:avLst>
              <a:gd name="adj1" fmla="val 0"/>
              <a:gd name="adj2" fmla="val 29673"/>
            </a:avLst>
          </a:prstGeom>
          <a:solidFill>
            <a:schemeClr val="bg1"/>
          </a:solidFill>
          <a:ln w="25400">
            <a:solidFill>
              <a:srgbClr val="E8824C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E8824C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92288A89-104F-F723-448B-84DB801F4E7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324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E8824C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6" name="テキスト プレースホルダ 2">
            <a:extLst>
              <a:ext uri="{FF2B5EF4-FFF2-40B4-BE49-F238E27FC236}">
                <a16:creationId xmlns:a16="http://schemas.microsoft.com/office/drawing/2014/main" id="{81E13B9C-B7E4-84BA-5606-A2A9990F5A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360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085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＋演習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DBB3002-E93E-8AEC-97A8-B07EA79D32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0000" y="1512000"/>
            <a:ext cx="1152000" cy="288925"/>
          </a:xfrm>
          <a:prstGeom prst="round2SameRect">
            <a:avLst>
              <a:gd name="adj1" fmla="val 28498"/>
              <a:gd name="adj2" fmla="val 0"/>
            </a:avLst>
          </a:prstGeom>
          <a:solidFill>
            <a:srgbClr val="E8824C"/>
          </a:solidFill>
          <a:ln w="25400">
            <a:solidFill>
              <a:srgbClr val="E8824C"/>
            </a:solidFill>
          </a:ln>
        </p:spPr>
        <p:txBody>
          <a:bodyPr tIns="36000" bIns="36000"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演習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0EB7227-4BB0-2438-766B-77F8D8B98E6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800000"/>
            <a:ext cx="1152000" cy="288000"/>
          </a:xfrm>
          <a:prstGeom prst="round2SameRect">
            <a:avLst>
              <a:gd name="adj1" fmla="val 0"/>
              <a:gd name="adj2" fmla="val 29673"/>
            </a:avLst>
          </a:prstGeom>
          <a:solidFill>
            <a:schemeClr val="bg1"/>
          </a:solidFill>
          <a:ln w="25400">
            <a:solidFill>
              <a:srgbClr val="E8824C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E8824C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92288A89-104F-F723-448B-84DB801F4E7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234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E8824C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6" name="テキスト プレースホルダ 2">
            <a:extLst>
              <a:ext uri="{FF2B5EF4-FFF2-40B4-BE49-F238E27FC236}">
                <a16:creationId xmlns:a16="http://schemas.microsoft.com/office/drawing/2014/main" id="{81E13B9C-B7E4-84BA-5606-A2A9990F5A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270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F8B34FB2-25A0-E76C-21B3-6ED3A0A96D4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440000" y="1512000"/>
            <a:ext cx="7200000" cy="328616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813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h探＋公式・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4370CF7-5A3B-D8CA-A07D-46EF75EEA3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164000" cy="576000"/>
          </a:xfrm>
          <a:solidFill>
            <a:schemeClr val="bg1"/>
          </a:solidFill>
          <a:ln w="25400">
            <a:solidFill>
              <a:srgbClr val="E8824C"/>
            </a:solidFill>
          </a:ln>
          <a:effectLst/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C36B68-D571-9133-BCCA-3EB48352985E}"/>
              </a:ext>
            </a:extLst>
          </p:cNvPr>
          <p:cNvSpPr txBox="1"/>
          <p:nvPr userDrawn="1"/>
        </p:nvSpPr>
        <p:spPr>
          <a:xfrm>
            <a:off x="180000" y="828000"/>
            <a:ext cx="1260000" cy="576000"/>
          </a:xfrm>
          <a:prstGeom prst="rect">
            <a:avLst/>
          </a:prstGeom>
          <a:solidFill>
            <a:srgbClr val="F5C3A2"/>
          </a:solidFill>
          <a:ln w="25400">
            <a:solidFill>
              <a:srgbClr val="E8824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+mn-ea"/>
                <a:ea typeface="+mn-ea"/>
              </a:rPr>
              <a:t>math</a:t>
            </a:r>
            <a:r>
              <a:rPr kumimoji="1" lang="ja-JP" altLang="en-US" sz="2800" dirty="0">
                <a:latin typeface="+mn-ea"/>
                <a:ea typeface="+mn-ea"/>
              </a:rPr>
              <a:t>探</a:t>
            </a:r>
          </a:p>
        </p:txBody>
      </p:sp>
      <p:sp>
        <p:nvSpPr>
          <p:cNvPr id="4" name="コンテンツ プレースホルダー 6">
            <a:extLst>
              <a:ext uri="{FF2B5EF4-FFF2-40B4-BE49-F238E27FC236}">
                <a16:creationId xmlns:a16="http://schemas.microsoft.com/office/drawing/2014/main" id="{0BB8CD02-4251-1739-4096-17D16486AD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000" y="2160000"/>
            <a:ext cx="8280000" cy="1027926"/>
          </a:xfrm>
          <a:prstGeom prst="roundRect">
            <a:avLst>
              <a:gd name="adj" fmla="val 12433"/>
            </a:avLst>
          </a:prstGeom>
          <a:solidFill>
            <a:srgbClr val="FEF4E6"/>
          </a:solidFill>
          <a:ln w="25400">
            <a:solidFill>
              <a:srgbClr val="E8824C"/>
            </a:solidFill>
          </a:ln>
        </p:spPr>
        <p:txBody>
          <a:bodyPr>
            <a:spAutoFit/>
          </a:bodyPr>
          <a:lstStyle>
            <a:lvl1pPr marL="0" indent="0">
              <a:buNone/>
              <a:defRPr/>
            </a:lvl1pPr>
            <a:lvl5pPr marL="0" indent="0" algn="l">
              <a:spcBef>
                <a:spcPts val="0"/>
              </a:spcBef>
              <a:buNone/>
              <a:defRPr sz="2800"/>
            </a:lvl5pPr>
          </a:lstStyle>
          <a:p>
            <a:pPr lvl="4"/>
            <a:endParaRPr kumimoji="1" lang="en-US" altLang="ja-JP" dirty="0"/>
          </a:p>
          <a:p>
            <a:pPr lvl="4"/>
            <a:r>
              <a:rPr kumimoji="1" lang="ja-JP" altLang="en-US" dirty="0"/>
              <a:t>公式・定理を入力</a:t>
            </a:r>
          </a:p>
        </p:txBody>
      </p:sp>
      <p:sp>
        <p:nvSpPr>
          <p:cNvPr id="5" name="コンテンツ プレースホルダー 8">
            <a:extLst>
              <a:ext uri="{FF2B5EF4-FFF2-40B4-BE49-F238E27FC236}">
                <a16:creationId xmlns:a16="http://schemas.microsoft.com/office/drawing/2014/main" id="{E6FAE166-F30E-4CF8-22EE-D8DE4619CDC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2304000"/>
            <a:ext cx="3600000" cy="360000"/>
          </a:xfrm>
          <a:solidFill>
            <a:srgbClr val="E8824C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公式・定理名を入力</a:t>
            </a:r>
          </a:p>
        </p:txBody>
      </p:sp>
    </p:spTree>
    <p:extLst>
      <p:ext uri="{BB962C8B-B14F-4D97-AF65-F5344CB8AC3E}">
        <p14:creationId xmlns:p14="http://schemas.microsoft.com/office/powerpoint/2010/main" val="567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19">
            <a:extLst>
              <a:ext uri="{FF2B5EF4-FFF2-40B4-BE49-F238E27FC236}">
                <a16:creationId xmlns:a16="http://schemas.microsoft.com/office/drawing/2014/main" id="{EEE801E4-F31F-C6C6-751B-4F426DA53D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5" name="テキスト プレースホルダ 2">
            <a:extLst>
              <a:ext uri="{FF2B5EF4-FFF2-40B4-BE49-F238E27FC236}">
                <a16:creationId xmlns:a16="http://schemas.microsoft.com/office/drawing/2014/main" id="{3B85B956-A813-890F-B77E-0B35327806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828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確認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4E5F9E7D-D07E-01DE-465E-FB2AF7B796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第○節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BF5C5-1960-1D7B-382D-BCD532B90675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確認問題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3CC4478-00BB-2CE0-37A5-D6656C2E0E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24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4307A15A-8866-C80C-CF52-8B94BF8209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149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確認問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4E5F9E7D-D07E-01DE-465E-FB2AF7B796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第○節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BF5C5-1960-1D7B-382D-BCD532B90675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確認問題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4307A15A-8866-C80C-CF52-8B94BF8209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FE8007CC-4D25-C09C-D2F3-3A18AAC065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問題文を入力</a:t>
            </a:r>
          </a:p>
        </p:txBody>
      </p:sp>
    </p:spTree>
    <p:extLst>
      <p:ext uri="{BB962C8B-B14F-4D97-AF65-F5344CB8AC3E}">
        <p14:creationId xmlns:p14="http://schemas.microsoft.com/office/powerpoint/2010/main" val="35150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末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4E5F9E7D-D07E-01DE-465E-FB2AF7B796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第○章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BF5C5-1960-1D7B-382D-BCD532B90675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章末問題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3CC4478-00BB-2CE0-37A5-D6656C2E0E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24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4307A15A-8866-C80C-CF52-8B94BF8209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19417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末問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21">
            <a:extLst>
              <a:ext uri="{FF2B5EF4-FFF2-40B4-BE49-F238E27FC236}">
                <a16:creationId xmlns:a16="http://schemas.microsoft.com/office/drawing/2014/main" id="{C1F1B2AF-A69C-1559-C66F-4F3F69ABEB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4E5F9E7D-D07E-01DE-465E-FB2AF7B796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第○章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BF5C5-1960-1D7B-382D-BCD532B90675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章末問題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4307A15A-8866-C80C-CF52-8B94BF8209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FE8007CC-4D25-C09C-D2F3-3A18AAC065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問題文を入力</a:t>
            </a:r>
          </a:p>
        </p:txBody>
      </p:sp>
    </p:spTree>
    <p:extLst>
      <p:ext uri="{BB962C8B-B14F-4D97-AF65-F5344CB8AC3E}">
        <p14:creationId xmlns:p14="http://schemas.microsoft.com/office/powerpoint/2010/main" val="1251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1348446" cy="523220"/>
          </a:xfrm>
          <a:solidFill>
            <a:schemeClr val="bg1"/>
          </a:solidFill>
          <a:ln w="25400">
            <a:solidFill>
              <a:srgbClr val="7C9FD3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t" anchorCtr="0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テキスト プレースホルダ 2">
            <a:extLst>
              <a:ext uri="{FF2B5EF4-FFF2-40B4-BE49-F238E27FC236}">
                <a16:creationId xmlns:a16="http://schemas.microsoft.com/office/drawing/2014/main" id="{7C993833-9FC9-DC05-C39F-5030E398F6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421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576000" cy="576000"/>
          </a:xfrm>
          <a:prstGeom prst="roundRect">
            <a:avLst/>
          </a:prstGeom>
          <a:solidFill>
            <a:srgbClr val="7C9FD3"/>
          </a:solidFill>
          <a:ln w="25400">
            <a:noFill/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テキスト プレースホルダ 2">
            <a:extLst>
              <a:ext uri="{FF2B5EF4-FFF2-40B4-BE49-F238E27FC236}">
                <a16:creationId xmlns:a16="http://schemas.microsoft.com/office/drawing/2014/main" id="{7C993833-9FC9-DC05-C39F-5030E398F6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04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＋小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0" y="2880000"/>
            <a:ext cx="576000" cy="576000"/>
          </a:xfrm>
          <a:prstGeom prst="roundRect">
            <a:avLst/>
          </a:prstGeom>
          <a:solidFill>
            <a:srgbClr val="7C9FD3"/>
          </a:solidFill>
          <a:ln w="25400">
            <a:noFill/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テキスト プレースホルダ 2">
            <a:extLst>
              <a:ext uri="{FF2B5EF4-FFF2-40B4-BE49-F238E27FC236}">
                <a16:creationId xmlns:a16="http://schemas.microsoft.com/office/drawing/2014/main" id="{7C993833-9FC9-DC05-C39F-5030E398F6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492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3" name="コンテンツ プレースホルダー 11">
            <a:extLst>
              <a:ext uri="{FF2B5EF4-FFF2-40B4-BE49-F238E27FC236}">
                <a16:creationId xmlns:a16="http://schemas.microsoft.com/office/drawing/2014/main" id="{8B217A91-86CD-3E9A-3CE2-384C08B5E4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0000" y="828000"/>
            <a:ext cx="1348446" cy="523220"/>
          </a:xfrm>
          <a:solidFill>
            <a:schemeClr val="bg1"/>
          </a:solidFill>
          <a:ln w="25400">
            <a:solidFill>
              <a:srgbClr val="7C9FD3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t" anchorCtr="0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798567D3-D3A0-0740-2272-4A37B00013F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28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576000" cy="576000"/>
          </a:xfrm>
          <a:prstGeom prst="roundRect">
            <a:avLst/>
          </a:prstGeom>
          <a:solidFill>
            <a:srgbClr val="E7ECF7"/>
          </a:solidFill>
          <a:ln w="25400">
            <a:solidFill>
              <a:srgbClr val="7C9FD3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問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7" name="テキスト プレースホルダ 2">
            <a:extLst>
              <a:ext uri="{FF2B5EF4-FFF2-40B4-BE49-F238E27FC236}">
                <a16:creationId xmlns:a16="http://schemas.microsoft.com/office/drawing/2014/main" id="{7C993833-9FC9-DC05-C39F-5030E398F6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301820E-D192-FCCC-7E97-92D3FA7506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324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7C9FD3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47F6A43B-F6D3-9364-E64E-50CD5FB4B0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360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129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問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AE1E17AF-C741-863A-8909-56D3F492B0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576000" cy="576000"/>
          </a:xfrm>
          <a:prstGeom prst="roundRect">
            <a:avLst/>
          </a:prstGeom>
          <a:solidFill>
            <a:srgbClr val="E7ECF7"/>
          </a:solidFill>
          <a:ln w="25400">
            <a:solidFill>
              <a:srgbClr val="7C9FD3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問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19">
            <a:extLst>
              <a:ext uri="{FF2B5EF4-FFF2-40B4-BE49-F238E27FC236}">
                <a16:creationId xmlns:a16="http://schemas.microsoft.com/office/drawing/2014/main" id="{BF684D51-A15E-9008-ADD2-88FAA9B665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6" name="コンテンツ プレースホルダー 21">
            <a:extLst>
              <a:ext uri="{FF2B5EF4-FFF2-40B4-BE49-F238E27FC236}">
                <a16:creationId xmlns:a16="http://schemas.microsoft.com/office/drawing/2014/main" id="{24C4FA1B-EE2E-A8CE-EE4B-E9F79F1FDD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7301820E-D192-FCCC-7E97-92D3FA7506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1800000"/>
            <a:ext cx="1152000" cy="288000"/>
          </a:xfrm>
          <a:prstGeom prst="roundRect">
            <a:avLst>
              <a:gd name="adj" fmla="val 25569"/>
            </a:avLst>
          </a:prstGeom>
          <a:solidFill>
            <a:srgbClr val="7C9FD3"/>
          </a:solidFill>
          <a:ln w="25400">
            <a:noFill/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47F6A43B-F6D3-9364-E64E-50CD5FB4B0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216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9" name="テキスト プレースホルダ 2">
            <a:extLst>
              <a:ext uri="{FF2B5EF4-FFF2-40B4-BE49-F238E27FC236}">
                <a16:creationId xmlns:a16="http://schemas.microsoft.com/office/drawing/2014/main" id="{D751EE38-067B-010F-EAAB-24F594BA16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80000" y="828000"/>
            <a:ext cx="7560000" cy="328616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60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CF0CD3BB-E4A5-3128-3716-A1D20A36849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828000"/>
            <a:ext cx="720000" cy="576000"/>
          </a:xfrm>
          <a:prstGeom prst="roundRect">
            <a:avLst/>
          </a:prstGeom>
          <a:solidFill>
            <a:srgbClr val="33A9B0"/>
          </a:solidFill>
          <a:ln w="25400">
            <a:noFill/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23E32E0-07FA-266C-7932-91027A7C0B6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3240000"/>
            <a:ext cx="1152000" cy="288000"/>
          </a:xfrm>
          <a:prstGeom prst="roundRect">
            <a:avLst>
              <a:gd name="adj" fmla="val 25569"/>
            </a:avLst>
          </a:prstGeom>
          <a:solidFill>
            <a:schemeClr val="bg1"/>
          </a:solidFill>
          <a:ln w="25400">
            <a:solidFill>
              <a:srgbClr val="33A9B0"/>
            </a:solidFill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33A9B0"/>
                </a:solidFill>
              </a:defRPr>
            </a:lvl1pPr>
          </a:lstStyle>
          <a:p>
            <a:pPr lvl="0"/>
            <a:r>
              <a:rPr kumimoji="1" lang="ja-JP" altLang="en-US" dirty="0"/>
              <a:t>考え方</a:t>
            </a:r>
            <a:endParaRPr kumimoji="1" lang="en-US" altLang="ja-JP" dirty="0"/>
          </a:p>
        </p:txBody>
      </p:sp>
      <p:sp>
        <p:nvSpPr>
          <p:cNvPr id="6" name="テキスト プレースホルダ 2">
            <a:extLst>
              <a:ext uri="{FF2B5EF4-FFF2-40B4-BE49-F238E27FC236}">
                <a16:creationId xmlns:a16="http://schemas.microsoft.com/office/drawing/2014/main" id="{68EE46B7-E3A7-49D7-E59D-1FCC8D6B844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3600000"/>
            <a:ext cx="8280000" cy="537648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562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＋小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rgbClr val="318B7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3A77161C-34D1-6A60-93D1-EC2988A91F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80311"/>
            <a:ext cx="7192111" cy="5760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Ｘ　タイトル</a:t>
            </a:r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08C08C6D-19D3-FAEB-6104-84E5C9A9F58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60000" y="84851"/>
            <a:ext cx="1440000" cy="576000"/>
          </a:xfrm>
        </p:spPr>
        <p:txBody>
          <a:bodyPr wrap="none" anchor="b"/>
          <a:lstStyle>
            <a:lvl1pPr marL="0" indent="0" algn="ctr"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（教科書 </a:t>
            </a:r>
            <a:r>
              <a:rPr kumimoji="1" lang="en-US" altLang="ja-JP" dirty="0" err="1"/>
              <a:t>p.XXX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プレースホルダ 2">
            <a:extLst>
              <a:ext uri="{FF2B5EF4-FFF2-40B4-BE49-F238E27FC236}">
                <a16:creationId xmlns:a16="http://schemas.microsoft.com/office/drawing/2014/main" id="{A3A7F360-14E7-F6AC-3ECB-49982727F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32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4" name="コンテンツ プレースホルダー 11">
            <a:extLst>
              <a:ext uri="{FF2B5EF4-FFF2-40B4-BE49-F238E27FC236}">
                <a16:creationId xmlns:a16="http://schemas.microsoft.com/office/drawing/2014/main" id="{CF0CD3BB-E4A5-3128-3716-A1D20A36849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0001" y="2628000"/>
            <a:ext cx="720000" cy="576000"/>
          </a:xfrm>
          <a:prstGeom prst="roundRect">
            <a:avLst/>
          </a:prstGeom>
          <a:solidFill>
            <a:srgbClr val="33A9B0"/>
          </a:solidFill>
          <a:ln w="25400">
            <a:noFill/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23E32E0-07FA-266C-7932-91027A7C0B6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80000" y="4320000"/>
            <a:ext cx="1152000" cy="288000"/>
          </a:xfrm>
          <a:prstGeom prst="roundRect">
            <a:avLst>
              <a:gd name="adj" fmla="val 25569"/>
            </a:avLst>
          </a:prstGeom>
          <a:solidFill>
            <a:schemeClr val="bg1"/>
          </a:solidFill>
          <a:ln w="25400">
            <a:solidFill>
              <a:srgbClr val="33A9B0"/>
            </a:solidFill>
          </a:ln>
          <a:effectLst>
            <a:outerShdw blurRad="381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33A9B0"/>
                </a:solidFill>
              </a:defRPr>
            </a:lvl1pPr>
          </a:lstStyle>
          <a:p>
            <a:pPr lvl="0"/>
            <a:r>
              <a:rPr kumimoji="1" lang="ja-JP" altLang="en-US" dirty="0"/>
              <a:t>考え方</a:t>
            </a:r>
            <a:endParaRPr kumimoji="1" lang="en-US" altLang="ja-JP" dirty="0"/>
          </a:p>
        </p:txBody>
      </p:sp>
      <p:sp>
        <p:nvSpPr>
          <p:cNvPr id="6" name="テキスト プレースホルダ 2">
            <a:extLst>
              <a:ext uri="{FF2B5EF4-FFF2-40B4-BE49-F238E27FC236}">
                <a16:creationId xmlns:a16="http://schemas.microsoft.com/office/drawing/2014/main" id="{68EE46B7-E3A7-49D7-E59D-1FCC8D6B844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60000" y="4680000"/>
            <a:ext cx="8280000" cy="537648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  <p:sp>
        <p:nvSpPr>
          <p:cNvPr id="7" name="コンテンツ プレースホルダー 11">
            <a:extLst>
              <a:ext uri="{FF2B5EF4-FFF2-40B4-BE49-F238E27FC236}">
                <a16:creationId xmlns:a16="http://schemas.microsoft.com/office/drawing/2014/main" id="{B5F93B44-BC3B-D775-36A1-004B9C91528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828000"/>
            <a:ext cx="1348446" cy="523220"/>
          </a:xfrm>
          <a:solidFill>
            <a:schemeClr val="bg1"/>
          </a:solidFill>
          <a:ln w="25400">
            <a:solidFill>
              <a:srgbClr val="7C9FD3"/>
            </a:solidFill>
          </a:ln>
          <a:effectLst>
            <a:outerShdw blurRad="50800" dist="38100" dir="2700000" algn="tl" rotWithShape="0">
              <a:srgbClr val="7C9FD3">
                <a:alpha val="40000"/>
              </a:srgbClr>
            </a:outerShdw>
          </a:effectLst>
        </p:spPr>
        <p:txBody>
          <a:bodyPr wrap="none" anchor="t" anchorCtr="0">
            <a:sp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8" name="テキスト プレースホルダ 2">
            <a:extLst>
              <a:ext uri="{FF2B5EF4-FFF2-40B4-BE49-F238E27FC236}">
                <a16:creationId xmlns:a16="http://schemas.microsoft.com/office/drawing/2014/main" id="{4A38B848-80EA-D2D5-B00A-590EF75723D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0000" y="1440000"/>
            <a:ext cx="8280000" cy="576000"/>
          </a:xfrm>
        </p:spPr>
        <p:txBody>
          <a:bodyPr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49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9" r:id="rId2"/>
    <p:sldLayoutId id="2147484904" r:id="rId3"/>
    <p:sldLayoutId id="2147484910" r:id="rId4"/>
    <p:sldLayoutId id="2147484926" r:id="rId5"/>
    <p:sldLayoutId id="2147484911" r:id="rId6"/>
    <p:sldLayoutId id="2147484912" r:id="rId7"/>
    <p:sldLayoutId id="2147484903" r:id="rId8"/>
    <p:sldLayoutId id="2147484927" r:id="rId9"/>
    <p:sldLayoutId id="2147484913" r:id="rId10"/>
    <p:sldLayoutId id="2147484914" r:id="rId11"/>
    <p:sldLayoutId id="2147484915" r:id="rId12"/>
    <p:sldLayoutId id="2147484920" r:id="rId13"/>
    <p:sldLayoutId id="2147484909" r:id="rId14"/>
    <p:sldLayoutId id="2147484916" r:id="rId15"/>
    <p:sldLayoutId id="2147484917" r:id="rId16"/>
    <p:sldLayoutId id="2147484918" r:id="rId17"/>
    <p:sldLayoutId id="2147484919" r:id="rId18"/>
    <p:sldLayoutId id="2147484921" r:id="rId19"/>
    <p:sldLayoutId id="2147484922" r:id="rId20"/>
    <p:sldLayoutId id="2147484923" r:id="rId21"/>
    <p:sldLayoutId id="2147484924" r:id="rId22"/>
    <p:sldLayoutId id="214748492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k-qr.com/6u4a0690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-qr.com/6u4a0690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-qr.com/6u4a06901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D9AA7-7378-8117-69A7-04E4B183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第２章　「２次関数」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742C4F-2ECB-95A8-2A31-3DAB859B2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第２節　２次関数の最大・最小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BA88D8-6C8A-5E33-80A7-6A3CEFAEC5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B14751-AE96-4719-8078-A0EF906A9CE5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2455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A7AB-B430-7C40-85E5-1C5B4C86F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FF9A9B3-5A8C-D62A-99C7-6E4AF86651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7A0C1-59B0-BEE4-8A20-B8FDF12A669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BB6345-DD3B-B13B-CB02-B418FCEFA0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20431E3-7690-EAE1-AD2F-1125C2E1017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9B138756-95F0-308C-E56C-2F180C0A5B58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3632661"/>
              </a:xfrm>
            </p:spPr>
            <p:txBody>
              <a:bodyPr/>
              <a:lstStyle/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この関数のグラフは，右の図の</a:t>
                </a:r>
                <a:endParaRPr lang="en-US" altLang="ja-JP" dirty="0">
                  <a:solidFill>
                    <a:srgbClr val="1A1A1A"/>
                  </a:solidFill>
                  <a:latin typeface="+mn-ea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実線部分となるから，</a:t>
                </a:r>
                <a:endParaRPr lang="en-US" altLang="ja-JP" dirty="0">
                  <a:solidFill>
                    <a:srgbClr val="1A1A1A"/>
                  </a:solidFill>
                  <a:latin typeface="+mn-ea"/>
                </a:endParaRPr>
              </a:p>
              <a:p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 は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 のとき，最大値</a:t>
                </a:r>
                <a:r>
                  <a:rPr lang="ja-JP" altLang="en-US" dirty="0">
                    <a:solidFill>
                      <a:srgbClr val="1A1A1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</a:t>
                </a:r>
                <a:r>
                  <a:rPr lang="ja-JP" altLang="en-US" dirty="0">
                    <a:solidFill>
                      <a:srgbClr val="1A1A1A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ja-JP" dirty="0">
                  <a:solidFill>
                    <a:srgbClr val="1A1A1A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をとる。</a:t>
                </a: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よって，両端から</a:t>
                </a:r>
                <a:r>
                  <a:rPr lang="ja-JP" altLang="en-US" dirty="0">
                    <a:solidFill>
                      <a:srgbClr val="1A1A1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 </a:t>
                </a:r>
                <a:r>
                  <a:rPr lang="en-US" altLang="ja-JP" dirty="0">
                    <a:solidFill>
                      <a:srgbClr val="1A1A1A"/>
                    </a:solidFill>
                    <a:latin typeface="+mn-ea"/>
                  </a:rPr>
                  <a:t>m</a:t>
                </a:r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だけ折り</a:t>
                </a:r>
                <a:endParaRPr lang="en-US" altLang="ja-JP" dirty="0">
                  <a:solidFill>
                    <a:srgbClr val="1A1A1A"/>
                  </a:solidFill>
                  <a:latin typeface="+mn-ea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曲げればよく，そのときの図形</a:t>
                </a:r>
                <a:endParaRPr lang="en-US" altLang="ja-JP" dirty="0">
                  <a:solidFill>
                    <a:srgbClr val="1A1A1A"/>
                  </a:solidFill>
                  <a:latin typeface="+mn-ea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の面積は</a:t>
                </a:r>
                <a:r>
                  <a:rPr lang="ja-JP" altLang="en-US" dirty="0">
                    <a:solidFill>
                      <a:srgbClr val="1A1A1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 </a:t>
                </a:r>
                <a:r>
                  <a:rPr lang="en-US" altLang="ja-JP" dirty="0">
                    <a:solidFill>
                      <a:srgbClr val="1A1A1A"/>
                    </a:solidFill>
                    <a:latin typeface="+mn-ea"/>
                  </a:rPr>
                  <a:t>m</a:t>
                </a:r>
                <a:r>
                  <a:rPr lang="en-US" altLang="ja-JP" baseline="30000" dirty="0">
                    <a:solidFill>
                      <a:srgbClr val="1A1A1A"/>
                    </a:solidFill>
                    <a:latin typeface="+mn-ea"/>
                  </a:rPr>
                  <a:t>2</a:t>
                </a:r>
                <a:r>
                  <a:rPr lang="ja-JP" altLang="en-US" dirty="0">
                    <a:solidFill>
                      <a:srgbClr val="1A1A1A"/>
                    </a:solidFill>
                    <a:latin typeface="+mn-ea"/>
                  </a:rPr>
                  <a:t>である。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9B138756-95F0-308C-E56C-2F180C0A5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3632661"/>
              </a:xfrm>
              <a:blipFill>
                <a:blip r:embed="rId2"/>
                <a:stretch>
                  <a:fillRect l="-1473" t="-1174" b="-38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180B9525-F7F8-746E-E3D5-157A1D83359E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dirty="0"/>
                  <a:t>長さが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 </a:t>
                </a:r>
                <a:r>
                  <a:rPr lang="en-US" altLang="ja-JP" dirty="0"/>
                  <a:t>m</a:t>
                </a:r>
                <a:r>
                  <a:rPr lang="ja-JP" altLang="en-US" dirty="0"/>
                  <a:t>のフェンスがある。これを図のように両端から同じ長さだけ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ja-JP" altLang="en-US" dirty="0"/>
                  <a:t> 折り曲げ，壁を利用して広場を作る。広場を表す図形の面積を最大にするには，両端から何</a:t>
                </a:r>
                <a:r>
                  <a:rPr lang="en-US" altLang="ja-JP" dirty="0"/>
                  <a:t>m</a:t>
                </a:r>
                <a:r>
                  <a:rPr lang="ja-JP" altLang="en-US" dirty="0"/>
                  <a:t>だけ折り曲げればよいか。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/>
                  <a:t>また，そのときの図形の面積を求めよ。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180B9525-F7F8-746E-E3D5-157A1D833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90FFB22-94DA-1AD8-F522-80C57851ECCD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A571F2-5FF6-63D6-DA4F-EA72EAA1C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160000"/>
            <a:ext cx="2523749" cy="36057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D61063-3240-4579-824D-B0232C0CD36B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1649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7B5BF-D565-F4F3-1730-76DDBB7B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E9DBBC6-0DD4-C351-E01B-5CB71A44C0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ACC82-D021-6C7A-430E-C88047593B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FB11BD-FF07-9C86-C24D-B002B38D79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A1F1F7-D662-CCFF-8C32-E958346B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280000" cy="20923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dirty="0">
                <a:latin typeface="+mn-ea"/>
              </a:rPr>
              <a:t>直角をはさむ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辺の長さの和が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の直角三角形において，その面積が最大になるのは，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辺の長さがそれぞれ何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のときか。また，そのときの直角三角形の面積を求めよ。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E59A2E-6595-0EC1-6ED0-04E7666C16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3780000"/>
            <a:ext cx="1152000" cy="288000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E01A6AE-4A49-81D5-CD59-CA39CEB09756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4140000"/>
                <a:ext cx="8280000" cy="2092304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直角をはさむ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ja-JP" altLang="en-US" dirty="0">
                    <a:latin typeface="+mn-ea"/>
                  </a:rPr>
                  <a:t>辺の長さを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dirty="0">
                    <a:latin typeface="+mn-ea"/>
                  </a:rPr>
                  <a:t> cm</a:t>
                </a:r>
                <a:r>
                  <a:rPr lang="ja-JP" altLang="en-US" dirty="0">
                    <a:latin typeface="+mn-ea"/>
                  </a:rPr>
                  <a:t>とすると，</a:t>
                </a:r>
                <a:endParaRPr lang="en-US" altLang="ja-JP" dirty="0">
                  <a:latin typeface="+mn-ea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他の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ja-JP" altLang="en-US" dirty="0">
                    <a:latin typeface="+mn-ea"/>
                  </a:rPr>
                  <a:t>辺の長さは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dirty="0">
                    <a:latin typeface="+mn-ea"/>
                  </a:rPr>
                  <a:t> cm</a:t>
                </a:r>
                <a:r>
                  <a:rPr lang="ja-JP" altLang="en-US" dirty="0">
                    <a:latin typeface="+mn-ea"/>
                  </a:rPr>
                  <a:t>となる。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dirty="0">
                    <a:latin typeface="+mn-ea"/>
                  </a:rPr>
                  <a:t>，</a:t>
                </a:r>
                <a:r>
                  <a:rPr lang="en-US" altLang="ja-JP" kern="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12−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dirty="0">
                    <a:latin typeface="+mn-ea"/>
                  </a:rPr>
                  <a:t> </a:t>
                </a:r>
                <a:r>
                  <a:rPr lang="ja-JP" altLang="en-US" dirty="0">
                    <a:latin typeface="+mn-ea"/>
                  </a:rPr>
                  <a:t>より，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　</a:t>
                </a:r>
                <a:r>
                  <a:rPr lang="en-US" altLang="ja-JP" kern="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&lt;12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E01A6AE-4A49-81D5-CD59-CA39CEB09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4140000"/>
                <a:ext cx="8280000" cy="2092304"/>
              </a:xfrm>
              <a:blipFill>
                <a:blip r:embed="rId2"/>
                <a:stretch>
                  <a:fillRect l="-1473" t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D2B1644-B6E6-9F37-91F0-5B512BF8A7F3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9">
            <a:extLst>
              <a:ext uri="{FF2B5EF4-FFF2-40B4-BE49-F238E27FC236}">
                <a16:creationId xmlns:a16="http://schemas.microsoft.com/office/drawing/2014/main" id="{84107920-2173-2683-3BEF-8554B1F8B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2" y="4725144"/>
            <a:ext cx="2233095" cy="1110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9DACAF-8055-4A0A-A2B8-6AA14BDE9AB3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289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9FAD-5216-9440-A4D3-9B487CAE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DF0A526-A536-B550-6D10-AB65B39323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AF3E52-3C9F-910A-A450-CBCFD779D5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82F17C-24DD-4148-50CE-872A96AFE1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34AB0D7-3026-CB7C-C09D-83389B3FD9C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1620000"/>
            <a:ext cx="1152000" cy="288000"/>
          </a:xfrm>
        </p:spPr>
        <p:txBody>
          <a:bodyPr/>
          <a:lstStyle/>
          <a:p>
            <a:r>
              <a:rPr lang="ja-JP" altLang="en-US" dirty="0"/>
              <a:t>解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9E69D63D-9801-6A2B-7944-11853E289330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1980000"/>
                <a:ext cx="8280000" cy="3219599"/>
              </a:xfrm>
            </p:spPr>
            <p:txBody>
              <a:bodyPr/>
              <a:lstStyle/>
              <a:p>
                <a:r>
                  <a:rPr lang="ja-JP" altLang="ja-JP" dirty="0">
                    <a:latin typeface="+mn-ea"/>
                  </a:rPr>
                  <a:t>この三角形の面積を</a:t>
                </a:r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i="1" dirty="0">
                    <a:latin typeface="+mn-ea"/>
                  </a:rPr>
                  <a:t> </a:t>
                </a:r>
                <a:r>
                  <a:rPr lang="en-US" altLang="ja-JP" dirty="0">
                    <a:latin typeface="+mn-ea"/>
                  </a:rPr>
                  <a:t>cm</a:t>
                </a:r>
                <a:r>
                  <a:rPr lang="en-US" altLang="ja-JP" baseline="30000" dirty="0">
                    <a:latin typeface="+mn-ea"/>
                  </a:rPr>
                  <a:t>2</a:t>
                </a:r>
                <a:r>
                  <a:rPr lang="ja-JP" altLang="ja-JP" dirty="0">
                    <a:latin typeface="+mn-ea"/>
                  </a:rPr>
                  <a:t>とすると，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dirty="0">
                    <a:latin typeface="+mn-ea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2 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(12−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dirty="0">
                  <a:latin typeface="+mn-ea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dirty="0">
                    <a:latin typeface="+mn-ea"/>
                  </a:rPr>
                  <a:t>　　　</a:t>
                </a:r>
                <a:r>
                  <a:rPr lang="en-US" altLang="ja-JP" dirty="0">
                    <a:latin typeface="+mn-ea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2 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dirty="0">
                  <a:latin typeface="+mn-ea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dirty="0">
                    <a:latin typeface="+mn-ea"/>
                  </a:rPr>
                  <a:t>　　</a:t>
                </a:r>
                <a:r>
                  <a:rPr lang="en-US" altLang="ja-JP" dirty="0">
                    <a:latin typeface="+mn-ea"/>
                  </a:rPr>
                  <a:t>  </a:t>
                </a:r>
                <a:r>
                  <a:rPr lang="ja-JP" altLang="ja-JP" dirty="0">
                    <a:latin typeface="+mn-ea"/>
                  </a:rPr>
                  <a:t>　</a:t>
                </a:r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2 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−36}</m:t>
                    </m:r>
                  </m:oMath>
                </a14:m>
                <a:endParaRPr lang="ja-JP" altLang="ja-JP" dirty="0">
                  <a:latin typeface="+mn-ea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dirty="0">
                    <a:latin typeface="+mn-ea"/>
                  </a:rPr>
                  <a:t>　　 　 </a:t>
                </a:r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2 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endParaRPr lang="ja-JP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9E69D63D-9801-6A2B-7944-11853E289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1980000"/>
                <a:ext cx="8280000" cy="3219599"/>
              </a:xfrm>
              <a:blipFill>
                <a:blip r:embed="rId2"/>
                <a:stretch>
                  <a:fillRect l="-1473" t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B5A1CA-E4BA-2FF8-934C-8D8C394949C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80000" y="828000"/>
            <a:ext cx="7560000" cy="5715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dirty="0">
                <a:latin typeface="+mn-ea"/>
              </a:rPr>
              <a:t>直角をはさむ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辺の長さの和が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の直角三角形において，その面積が最大になるのは，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辺の長さがそれぞれ何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のときか。また，そのときの直角三角形の面積を求めよ。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AF1C87E-541F-F1FA-91AB-38484014D77F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0205C3-F505-476C-B694-1C25EDA9352E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9490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8B36-8493-4BE3-0F02-55D85C21E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4CBF2D6-09BF-D792-23B2-F2D45F1E3F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4CED4B-640A-9AC4-7446-844BE555914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FB37E5-0C26-E906-10D9-56627C4F1BC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DDABCDA-537D-4A1B-40C8-EF301DB34D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1620000"/>
            <a:ext cx="1152000" cy="288000"/>
          </a:xfrm>
        </p:spPr>
        <p:txBody>
          <a:bodyPr/>
          <a:lstStyle/>
          <a:p>
            <a:r>
              <a:rPr lang="ja-JP" altLang="en-US" dirty="0"/>
              <a:t>解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4AB6F1D3-AA21-6FCB-3D01-F68C5EF12AF3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1980000"/>
                <a:ext cx="8280000" cy="4145622"/>
              </a:xfrm>
            </p:spPr>
            <p:txBody>
              <a:bodyPr/>
              <a:lstStyle/>
              <a:p>
                <a:r>
                  <a:rPr lang="ja-JP" altLang="ja-JP" dirty="0">
                    <a:latin typeface="+mn-ea"/>
                  </a:rPr>
                  <a:t>この関数のグラフは，右の</a:t>
                </a:r>
                <a:r>
                  <a:rPr lang="ja-JP" altLang="en-US" dirty="0">
                    <a:latin typeface="+mn-ea"/>
                  </a:rPr>
                  <a:t>図の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実線部分になるから，</a:t>
                </a:r>
                <a:endParaRPr lang="en-US" altLang="ja-JP" dirty="0">
                  <a:latin typeface="+mn-ea"/>
                </a:endParaRPr>
              </a:p>
              <a:p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+mn-ea"/>
                  </a:rPr>
                  <a:t>は</a:t>
                </a:r>
                <a:r>
                  <a:rPr lang="en-US" altLang="ja-JP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dirty="0">
                    <a:latin typeface="+mn-ea"/>
                  </a:rPr>
                  <a:t> </a:t>
                </a:r>
                <a:r>
                  <a:rPr lang="ja-JP" altLang="ja-JP" dirty="0">
                    <a:latin typeface="+mn-ea"/>
                  </a:rPr>
                  <a:t>のとき最大値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18 </a:t>
                </a:r>
                <a:r>
                  <a:rPr lang="ja-JP" altLang="en-US" dirty="0">
                    <a:latin typeface="+mn-ea"/>
                  </a:rPr>
                  <a:t>を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とる。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よって，面積が最大になるのは，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直角をはさむ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 </a:t>
                </a:r>
                <a:r>
                  <a:rPr lang="ja-JP" altLang="ja-JP" dirty="0">
                    <a:latin typeface="+mn-ea"/>
                  </a:rPr>
                  <a:t>辺の長さがそれ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ぞれ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6 </a:t>
                </a:r>
                <a:r>
                  <a:rPr lang="en-US" altLang="ja-JP" dirty="0">
                    <a:latin typeface="+mn-ea"/>
                  </a:rPr>
                  <a:t>cm</a:t>
                </a:r>
                <a:r>
                  <a:rPr lang="ja-JP" altLang="ja-JP" dirty="0">
                    <a:latin typeface="+mn-ea"/>
                  </a:rPr>
                  <a:t>である直角二等辺三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ja-JP" dirty="0">
                    <a:latin typeface="+mn-ea"/>
                  </a:rPr>
                  <a:t>角形で，その面積は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18 </a:t>
                </a:r>
                <a:r>
                  <a:rPr lang="en-US" altLang="ja-JP" dirty="0">
                    <a:latin typeface="+mn-ea"/>
                  </a:rPr>
                  <a:t>cm</a:t>
                </a:r>
                <a:r>
                  <a:rPr lang="en-US" altLang="ja-JP" baseline="30000" dirty="0">
                    <a:latin typeface="+mn-ea"/>
                  </a:rPr>
                  <a:t>2</a:t>
                </a:r>
                <a:r>
                  <a:rPr lang="ja-JP" altLang="ja-JP" dirty="0">
                    <a:latin typeface="+mn-ea"/>
                  </a:rPr>
                  <a:t>である。</a:t>
                </a:r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4AB6F1D3-AA21-6FCB-3D01-F68C5EF12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1980000"/>
                <a:ext cx="8280000" cy="4145622"/>
              </a:xfrm>
              <a:blipFill>
                <a:blip r:embed="rId2"/>
                <a:stretch>
                  <a:fillRect l="-1473" t="-1176" b="-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F196F2F-0C34-1241-1036-83180D3CFF8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80000" y="828000"/>
            <a:ext cx="7560000" cy="5715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dirty="0">
                <a:latin typeface="+mn-ea"/>
              </a:rPr>
              <a:t>直角をはさむ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辺の長さの和が</a:t>
            </a:r>
            <a:r>
              <a:rPr lang="ja-JP" altLang="en-US" dirty="0">
                <a:latin typeface="Cambria Math" panose="02040503050406030204" pitchFamily="18" charset="0"/>
              </a:rPr>
              <a:t> 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の直角三角形において，その面積が最大になるのは，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ja-JP" altLang="en-US" dirty="0">
                <a:latin typeface="+mn-ea"/>
              </a:rPr>
              <a:t>辺の長さがそれぞれ何</a:t>
            </a:r>
            <a:r>
              <a:rPr lang="en-US" altLang="ja-JP" dirty="0">
                <a:latin typeface="+mn-ea"/>
              </a:rPr>
              <a:t>cm</a:t>
            </a:r>
            <a:r>
              <a:rPr lang="ja-JP" altLang="en-US" dirty="0">
                <a:latin typeface="+mn-ea"/>
              </a:rPr>
              <a:t>のときか。また，そのときの直角三角形の面積を求めよ。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445AF0E-732F-7BD8-8386-5D84605810FA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A43775FF-C979-326C-C6A3-6CC97E9A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433613" cy="3348505"/>
          </a:xfrm>
          <a:prstGeom prst="rect">
            <a:avLst/>
          </a:prstGeom>
          <a:noFill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4933D4-D9C7-4A36-B1D7-1CD3F96EB388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1223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1812236-4CB1-3AED-5363-2BE2A70475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27CD1E-7B46-277D-5E30-78DC3B94513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1D506789-6440-BAAC-DDF0-AA1B8DBD636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3240000"/>
                <a:ext cx="8280000" cy="2092304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関数 </a:t>
                </a:r>
                <a14:m>
                  <m:oMath xmlns:m="http://schemas.openxmlformats.org/officeDocument/2006/math"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ja-JP" altLang="en-US" sz="2800" dirty="0"/>
                  <a:t> について，次の定義域にある最大値と最小値を求めよ。また，そのときの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/>
                  <a:t> の値を求めよ。</a:t>
                </a:r>
                <a:endParaRPr lang="en-US" altLang="ja-JP" sz="28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1D506789-6440-BAAC-DDF0-AA1B8DBD6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3240000"/>
                <a:ext cx="8280000" cy="2092304"/>
              </a:xfrm>
              <a:blipFill>
                <a:blip r:embed="rId2"/>
                <a:stretch>
                  <a:fillRect l="-1473" t="-2035" r="-1105" b="-6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046E14D-BFD0-364A-AA9C-064B1E31BE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BECAD8-D192-E518-9D37-BAF5877A0F0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5400000"/>
            <a:ext cx="1152000" cy="288000"/>
          </a:xfrm>
        </p:spPr>
        <p:txBody>
          <a:bodyPr/>
          <a:lstStyle/>
          <a:p>
            <a:r>
              <a:rPr kumimoji="1" lang="ja-JP" altLang="en-US" dirty="0"/>
              <a:t>考え方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C9FA8FDA-6BED-1A4C-D630-E4DBD17EB495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5760000"/>
                <a:ext cx="8280000" cy="1050609"/>
              </a:xfrm>
            </p:spPr>
            <p:txBody>
              <a:bodyPr/>
              <a:lstStyle/>
              <a:p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定義域に軸を示す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の値が含まれているかどうかに注目する。</a:t>
                </a:r>
                <a:endParaRPr lang="ja-JP" altLang="ja-JP" sz="2800" kern="100" dirty="0">
                  <a:effectLst/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C9FA8FDA-6BED-1A4C-D630-E4DBD17EB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5760000"/>
                <a:ext cx="8280000" cy="1050609"/>
              </a:xfrm>
              <a:blipFill>
                <a:blip r:embed="rId3"/>
                <a:stretch>
                  <a:fillRect l="-1473" t="-4651" r="-663" b="-15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3F1AF9B-059B-3ED2-AF0E-DF55AA2D2C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0001" y="828000"/>
            <a:ext cx="6736139" cy="523220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+mn-ea"/>
              </a:rPr>
              <a:t>定義域に制限がある場合の最大値・最小値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73B31B9-09CC-CF10-778A-2FE0F406519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60000" y="1440000"/>
            <a:ext cx="8280000" cy="1050609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/>
              <a:t>　定義域に制限がある場合の</a:t>
            </a:r>
            <a:r>
              <a:rPr lang="ja-JP" altLang="en-US" sz="2800" dirty="0">
                <a:latin typeface="Cambria Math" panose="02040503050406030204" pitchFamily="18" charset="0"/>
              </a:rPr>
              <a:t> </a:t>
            </a:r>
            <a:r>
              <a:rPr lang="en-US" altLang="ja-JP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2800" dirty="0">
                <a:latin typeface="Cambria Math" panose="02040503050406030204" pitchFamily="18" charset="0"/>
              </a:rPr>
              <a:t> </a:t>
            </a:r>
            <a:r>
              <a:rPr lang="ja-JP" altLang="en-US" sz="2800" dirty="0"/>
              <a:t>次関数の最大値，</a:t>
            </a:r>
            <a:endParaRPr lang="en-US" altLang="ja-JP" sz="2800" dirty="0"/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/>
              <a:t>最小値を，グラフをかいて考えてみよう。</a:t>
            </a:r>
            <a:endParaRPr lang="ja-JP" altLang="ja-JP" sz="28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B2372B-75FC-21D0-D1C8-ECBADE3E3CA1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180001" y="29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72298E7-DD4C-7AB7-4897-3232262789A4}"/>
              </a:ext>
            </a:extLst>
          </p:cNvPr>
          <p:cNvGrpSpPr/>
          <p:nvPr/>
        </p:nvGrpSpPr>
        <p:grpSpPr>
          <a:xfrm>
            <a:off x="7920000" y="576000"/>
            <a:ext cx="972000" cy="1316503"/>
            <a:chOff x="7992000" y="563554"/>
            <a:chExt cx="972000" cy="1316503"/>
          </a:xfrm>
        </p:grpSpPr>
        <p:pic>
          <p:nvPicPr>
            <p:cNvPr id="15" name="図 14" descr="QR コード&#10;&#10;AI によって生成されたコンテンツは間違っている可能性があります。">
              <a:hlinkClick r:id="rId4"/>
              <a:extLst>
                <a:ext uri="{FF2B5EF4-FFF2-40B4-BE49-F238E27FC236}">
                  <a16:creationId xmlns:a16="http://schemas.microsoft.com/office/drawing/2014/main" id="{68D15A10-604C-801A-80CE-57C3C3F90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00" y="563554"/>
              <a:ext cx="900000" cy="1273614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CD0F486-915B-6699-DEEB-91F423FD118D}"/>
                </a:ext>
              </a:extLst>
            </p:cNvPr>
            <p:cNvSpPr/>
            <p:nvPr/>
          </p:nvSpPr>
          <p:spPr>
            <a:xfrm>
              <a:off x="7992000" y="1628057"/>
              <a:ext cx="972000" cy="252000"/>
            </a:xfrm>
            <a:prstGeom prst="rect">
              <a:avLst/>
            </a:prstGeom>
            <a:solidFill>
              <a:srgbClr val="73C6B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グラフを動かそう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0E8292-899C-4018-8A7D-EDD94DFEB0A1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764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A099F11-9E1C-4527-C845-50B3EBCA35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74333-12A4-720B-B1F7-8D1C2B733BF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FAEA59-1A54-25B6-6058-16F7E5E875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5BE1E5A-D1BA-B367-38B7-942EF6545C1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FCEF3223-6E91-06D8-8DC7-7F942C9377C6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4128374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latin typeface="+mn-ea"/>
                    <a:ea typeface="+mn-ea"/>
                  </a:rPr>
                  <a:t>　　　</a:t>
                </a:r>
                <a:r>
                  <a:rPr lang="en-US" altLang="ja-JP" sz="2800" b="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altLang="ja-JP" sz="2800" dirty="0">
                  <a:latin typeface="+mn-ea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latin typeface="+mn-ea"/>
                    <a:ea typeface="+mn-ea"/>
                  </a:rPr>
                  <a:t>　　　　</a:t>
                </a:r>
                <a:r>
                  <a:rPr lang="en-US" altLang="ja-JP" sz="2800" b="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endParaRPr lang="ja-JP" altLang="en-US" sz="2800" dirty="0">
                  <a:latin typeface="+mn-ea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dirty="0">
                    <a:latin typeface="+mn-ea"/>
                    <a:ea typeface="+mn-ea"/>
                  </a:rPr>
                  <a:t>(1)</a:t>
                </a:r>
                <a:r>
                  <a:rPr lang="ja-JP" altLang="en-US" sz="2800" dirty="0">
                    <a:latin typeface="+mn-ea"/>
                    <a:ea typeface="+mn-ea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</a:rPr>
                  <a:t> のとき，グラフは</a:t>
                </a:r>
                <a:endParaRPr lang="en-US" altLang="ja-JP" sz="2800" dirty="0">
                  <a:latin typeface="+mn-ea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latin typeface="+mn-ea"/>
                    <a:ea typeface="+mn-ea"/>
                  </a:rPr>
                  <a:t>　　  右の図の実線部分になる。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latin typeface="+mn-ea"/>
                    <a:ea typeface="+mn-ea"/>
                  </a:rPr>
                  <a:t>　　  よって，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b="0" kern="100" dirty="0">
                    <a:ea typeface="+mn-ea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</a:rPr>
                  <a:t> のとき，最大値</a:t>
                </a:r>
                <a:r>
                  <a:rPr lang="ja-JP" altLang="en-US" sz="2800" dirty="0">
                    <a:latin typeface="Cambria Math" panose="02040503050406030204" pitchFamily="18" charset="0"/>
                    <a:ea typeface="+mn-ea"/>
                  </a:rPr>
                  <a:t>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ja-JP" altLang="en-US" sz="2800" dirty="0">
                  <a:latin typeface="Cambria Math" panose="02040503050406030204" pitchFamily="18" charset="0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b="0" kern="100" dirty="0">
                    <a:ea typeface="+mn-ea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ja-JP" altLang="en-US" sz="2800" dirty="0">
                    <a:latin typeface="+mn-ea"/>
                    <a:ea typeface="+mn-ea"/>
                  </a:rPr>
                  <a:t> のとき，最小値</a:t>
                </a:r>
                <a:r>
                  <a:rPr lang="ja-JP" altLang="en-US" sz="2800" dirty="0">
                    <a:latin typeface="Cambria Math" panose="02040503050406030204" pitchFamily="18" charset="0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endParaRPr lang="ja-JP" altLang="en-US" sz="2800" dirty="0">
                  <a:latin typeface="+mn-ea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latin typeface="+mn-ea"/>
                    <a:ea typeface="+mn-ea"/>
                  </a:rPr>
                  <a:t>　　  をとる。</a:t>
                </a:r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FCEF3223-6E91-06D8-8DC7-7F942C937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4128374"/>
              </a:xfrm>
              <a:blipFill>
                <a:blip r:embed="rId2"/>
                <a:stretch>
                  <a:fillRect l="-1473" b="-3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37326134-ECE4-8475-D2F7-287402887297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>
                    <a:latin typeface="+mn-ea"/>
                    <a:ea typeface="+mn-ea"/>
                  </a:rPr>
                  <a:t>関数 </a:t>
                </a: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ja-JP" altLang="en-US" sz="1400" dirty="0">
                    <a:latin typeface="+mn-ea"/>
                    <a:ea typeface="+mn-ea"/>
                  </a:rPr>
                  <a:t> について，次の定義域にある最大値と最小値を求めよ。</a:t>
                </a:r>
                <a:endParaRPr lang="en-US" altLang="ja-JP" sz="1400" dirty="0"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>
                    <a:latin typeface="+mn-ea"/>
                    <a:ea typeface="+mn-ea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dirty="0">
                    <a:latin typeface="+mn-ea"/>
                    <a:ea typeface="+mn-ea"/>
                  </a:rPr>
                  <a:t> の値を求めよ。</a:t>
                </a:r>
                <a:endParaRPr lang="en-US" altLang="ja-JP" sz="1400" dirty="0"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14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4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sz="14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14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14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37326134-ECE4-8475-D2F7-287402887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178542C-B6B2-BFBA-2909-0C22981965E5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1A0CD4F-E89C-4998-9039-3CB64A3C2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240000"/>
            <a:ext cx="2877318" cy="2593853"/>
          </a:xfrm>
          <a:prstGeom prst="rect">
            <a:avLst/>
          </a:prstGeom>
        </p:spPr>
      </p:pic>
      <p:pic>
        <p:nvPicPr>
          <p:cNvPr id="13" name="図 1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FA78F40-F2F1-D5EF-25C1-38B4A6D3D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240000"/>
            <a:ext cx="2724918" cy="2593853"/>
          </a:xfrm>
          <a:prstGeom prst="rect">
            <a:avLst/>
          </a:prstGeom>
        </p:spPr>
      </p:pic>
      <p:pic>
        <p:nvPicPr>
          <p:cNvPr id="15" name="図 14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7A4329-8D4B-4366-E789-35873EC69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3240000"/>
            <a:ext cx="2724918" cy="2593853"/>
          </a:xfrm>
          <a:prstGeom prst="rect">
            <a:avLst/>
          </a:prstGeom>
        </p:spPr>
      </p:pic>
      <p:pic>
        <p:nvPicPr>
          <p:cNvPr id="17" name="図 1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2E61136-5CA5-1C74-01E0-F706CAF135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240000"/>
            <a:ext cx="2877318" cy="2593853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85A16E-4788-B726-9217-35612F95A849}"/>
              </a:ext>
            </a:extLst>
          </p:cNvPr>
          <p:cNvGrpSpPr/>
          <p:nvPr/>
        </p:nvGrpSpPr>
        <p:grpSpPr>
          <a:xfrm>
            <a:off x="7920000" y="576000"/>
            <a:ext cx="972000" cy="1316503"/>
            <a:chOff x="7992000" y="563554"/>
            <a:chExt cx="972000" cy="1316503"/>
          </a:xfrm>
        </p:grpSpPr>
        <p:pic>
          <p:nvPicPr>
            <p:cNvPr id="10" name="図 9" descr="QR コード&#10;&#10;AI によって生成されたコンテンツは間違っている可能性があります。">
              <a:hlinkClick r:id="rId8"/>
              <a:extLst>
                <a:ext uri="{FF2B5EF4-FFF2-40B4-BE49-F238E27FC236}">
                  <a16:creationId xmlns:a16="http://schemas.microsoft.com/office/drawing/2014/main" id="{67099DC6-A29D-03C3-010E-2FDBD7BF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00" y="563554"/>
              <a:ext cx="900000" cy="1273614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57A3A11-E8A5-0DE7-5709-579BE0981CE1}"/>
                </a:ext>
              </a:extLst>
            </p:cNvPr>
            <p:cNvSpPr/>
            <p:nvPr/>
          </p:nvSpPr>
          <p:spPr>
            <a:xfrm>
              <a:off x="7992000" y="1628057"/>
              <a:ext cx="972000" cy="252000"/>
            </a:xfrm>
            <a:prstGeom prst="rect">
              <a:avLst/>
            </a:prstGeom>
            <a:solidFill>
              <a:srgbClr val="73C6B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グラフを動かそう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A07253-E04C-4A41-AA86-D34F3383BBB7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8286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62E4-9888-14A0-AC55-B12580B0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8C302F0-DC4C-7B92-B3F2-90F5619D0F9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6FC502-00FC-1526-E27C-42F3DDD7C6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C1179A-37BD-9AF7-D573-99602F7317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4585FCA-F79B-24AC-18A0-9F0305AFC7B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D8EFE9BF-E397-7E19-FD20-7DA6312B3DD8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3102452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dirty="0">
                    <a:latin typeface="+mn-ea"/>
                  </a:rPr>
                  <a:t>(2)</a:t>
                </a:r>
                <a:r>
                  <a:rPr lang="ja-JP" altLang="en-US" dirty="0">
                    <a:latin typeface="+mn-ea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のとき，グラフは</a:t>
                </a:r>
                <a:endParaRPr lang="en-US" altLang="ja-JP" dirty="0">
                  <a:latin typeface="+mn-ea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右の図の実線部分になる。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よって，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のとき，最大値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ja-JP" altLang="en-US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のとき，最小値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ja-JP" altLang="en-US" dirty="0">
                  <a:latin typeface="+mn-ea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をとる。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D8EFE9BF-E397-7E19-FD20-7DA6312B3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3102452"/>
              </a:xfrm>
              <a:blipFill>
                <a:blip r:embed="rId2"/>
                <a:stretch>
                  <a:fillRect l="-1473" t="-1375" b="-4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ED49153D-F54D-15D8-DACD-58A0B131A4E8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>
                    <a:latin typeface="+mn-ea"/>
                    <a:ea typeface="+mn-ea"/>
                  </a:rPr>
                  <a:t>関数 </a:t>
                </a: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ja-JP" altLang="en-US" sz="1400" dirty="0">
                    <a:latin typeface="+mn-ea"/>
                    <a:ea typeface="+mn-ea"/>
                  </a:rPr>
                  <a:t> について，次の定義域にある最大値と最小値を求めよ。</a:t>
                </a:r>
                <a:endParaRPr lang="en-US" altLang="ja-JP" sz="1400" dirty="0"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>
                    <a:latin typeface="+mn-ea"/>
                    <a:ea typeface="+mn-ea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dirty="0">
                    <a:latin typeface="+mn-ea"/>
                    <a:ea typeface="+mn-ea"/>
                  </a:rPr>
                  <a:t> の値を求めよ。</a:t>
                </a:r>
                <a:endParaRPr lang="en-US" altLang="ja-JP" sz="1400" dirty="0"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14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400" b="0" i="0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  <m:r>
                      <a:rPr lang="ja-JP" altLang="en-US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b="0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b="0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14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ED49153D-F54D-15D8-DACD-58A0B131A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A75EE2C-8AE2-A7B5-4386-619C7670D769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77388F-6BC5-5FAF-93AF-79B8DDE91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340000"/>
            <a:ext cx="2724918" cy="2593853"/>
          </a:xfrm>
          <a:prstGeom prst="rect">
            <a:avLst/>
          </a:prstGeom>
        </p:spPr>
      </p:pic>
      <p:pic>
        <p:nvPicPr>
          <p:cNvPr id="19" name="図 1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CC25D8-2EF0-6D2F-9487-BA6EF528E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340000"/>
            <a:ext cx="2877318" cy="2593853"/>
          </a:xfrm>
          <a:prstGeom prst="rect">
            <a:avLst/>
          </a:prstGeom>
        </p:spPr>
      </p:pic>
      <p:pic>
        <p:nvPicPr>
          <p:cNvPr id="21" name="図 20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261178-6CC8-0818-B7CD-0B4512BB0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339999"/>
            <a:ext cx="2877318" cy="2593853"/>
          </a:xfrm>
          <a:prstGeom prst="rect">
            <a:avLst/>
          </a:prstGeom>
        </p:spPr>
      </p:pic>
      <p:pic>
        <p:nvPicPr>
          <p:cNvPr id="23" name="図 2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8E00D7-DA0B-168E-7493-89FEA94083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339998"/>
            <a:ext cx="2877318" cy="259385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DEFB23D-E330-4275-C8CF-CEDC44374232}"/>
              </a:ext>
            </a:extLst>
          </p:cNvPr>
          <p:cNvGrpSpPr/>
          <p:nvPr/>
        </p:nvGrpSpPr>
        <p:grpSpPr>
          <a:xfrm>
            <a:off x="7920000" y="576000"/>
            <a:ext cx="972000" cy="1316503"/>
            <a:chOff x="7992000" y="563554"/>
            <a:chExt cx="972000" cy="1316503"/>
          </a:xfrm>
        </p:grpSpPr>
        <p:pic>
          <p:nvPicPr>
            <p:cNvPr id="13" name="図 12" descr="QR コード&#10;&#10;AI によって生成されたコンテンツは間違っている可能性があります。">
              <a:hlinkClick r:id="rId8"/>
              <a:extLst>
                <a:ext uri="{FF2B5EF4-FFF2-40B4-BE49-F238E27FC236}">
                  <a16:creationId xmlns:a16="http://schemas.microsoft.com/office/drawing/2014/main" id="{F2FD225D-5B00-0CE2-1FEC-295821009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00" y="563554"/>
              <a:ext cx="900000" cy="1273614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7B1BD51-D491-5B68-203D-012766C99768}"/>
                </a:ext>
              </a:extLst>
            </p:cNvPr>
            <p:cNvSpPr/>
            <p:nvPr/>
          </p:nvSpPr>
          <p:spPr>
            <a:xfrm>
              <a:off x="7992000" y="1628057"/>
              <a:ext cx="972000" cy="252000"/>
            </a:xfrm>
            <a:prstGeom prst="rect">
              <a:avLst/>
            </a:prstGeom>
            <a:solidFill>
              <a:srgbClr val="73C6B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グラフを動かそう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F899DD-4808-49AB-B5FD-DEEB51DEEB81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2497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EAA9E1F-51BB-AE5F-BB36-84456A0DFA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5A9380-9DDC-7C04-E166-6C1D0E4595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9CE8C7-BEF6-B4DC-C1CD-EA23B1FC70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プレースホルダー 4">
                <a:extLst>
                  <a:ext uri="{FF2B5EF4-FFF2-40B4-BE49-F238E27FC236}">
                    <a16:creationId xmlns:a16="http://schemas.microsoft.com/office/drawing/2014/main" id="{8A9FABE0-7A8E-8F25-BAA6-5FF07DEE3F2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1440000"/>
                <a:ext cx="8280000" cy="2092304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関数</a:t>
                </a:r>
                <a:r>
                  <a:rPr lang="ja-JP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ja-JP" altLang="en-US" sz="2800" b="1" dirty="0"/>
                  <a:t> </a:t>
                </a:r>
                <a:r>
                  <a:rPr lang="ja-JP" altLang="en-US" sz="2800" dirty="0"/>
                  <a:t>について，次の定義域にある最大値と最小値を求めよ。また，そのときの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/>
                  <a:t> の値を求めよ。</a:t>
                </a:r>
                <a:endParaRPr lang="en-US" altLang="ja-JP" sz="28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プレースホルダー 4">
                <a:extLst>
                  <a:ext uri="{FF2B5EF4-FFF2-40B4-BE49-F238E27FC236}">
                    <a16:creationId xmlns:a16="http://schemas.microsoft.com/office/drawing/2014/main" id="{8A9FABE0-7A8E-8F25-BAA6-5FF07DEE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1440000"/>
                <a:ext cx="8280000" cy="2092304"/>
              </a:xfrm>
              <a:blipFill>
                <a:blip r:embed="rId2"/>
                <a:stretch>
                  <a:fillRect l="-1473" t="-2041" b="-6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46BE03-E05C-5219-53CD-0C6D949E82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3780000"/>
            <a:ext cx="1152000" cy="288000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884E4B98-97F0-2A90-E120-8BA6D9CBC830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4140000"/>
                <a:ext cx="8280000" cy="2092304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+mn-ea"/>
                    <a:ea typeface="+mn-ea"/>
                  </a:rPr>
                  <a:t>　　　</a:t>
                </a:r>
                <a:r>
                  <a:rPr lang="en-US" altLang="ja-JP" sz="2800" b="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+mn-ea"/>
                    <a:ea typeface="+mn-ea"/>
                  </a:rPr>
                  <a:t>　　　　</a:t>
                </a:r>
                <a:r>
                  <a:rPr lang="en-US" altLang="ja-JP" sz="2800" b="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2800" b="0" i="1" kern="100" dirty="0">
                  <a:solidFill>
                    <a:srgbClr val="FF0000"/>
                  </a:solidFill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+mn-ea"/>
                  </a:rPr>
                  <a:t>　　　　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+mn-ea"/>
                  </a:rPr>
                  <a:t>　　　　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884E4B98-97F0-2A90-E120-8BA6D9CBC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4140000"/>
                <a:ext cx="8280000" cy="20923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67F8258-F7BD-98E3-4B10-0A530734C1AD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4A453D-86E9-4D7E-AF21-B8068FD54819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749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E1E18A6-F18D-BD75-3E1F-0CCA60F8FF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A89D0B-184B-3EFB-2258-4438159F64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F98758-8DAE-2840-1331-219778BFA4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D52467F-02AD-2BE5-6434-3C37B084E02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ja-JP" altLang="en-US" dirty="0"/>
              <a:t>解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F59527B5-2940-81C6-F0BD-98DEBC281792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260673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dirty="0">
                    <a:latin typeface="+mn-ea"/>
                  </a:rPr>
                  <a:t>(1)</a:t>
                </a:r>
                <a:r>
                  <a:rPr lang="ja-JP" altLang="en-US" dirty="0">
                    <a:latin typeface="+mn-ea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のとき，グラフは</a:t>
                </a:r>
                <a:endParaRPr lang="en-US" altLang="ja-JP" dirty="0">
                  <a:latin typeface="+mn-ea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右の図の実線部分になる。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よって，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のとき，最大値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ja-JP" altLang="en-US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のとき，最小値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−10</m:t>
                    </m:r>
                  </m:oMath>
                </a14:m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F59527B5-2940-81C6-F0BD-98DEBC281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2606739"/>
              </a:xfrm>
              <a:blipFill>
                <a:blip r:embed="rId2"/>
                <a:stretch>
                  <a:fillRect l="-1473" t="-1636" b="-4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1B9645A8-1007-F557-FCEB-551C8C80F472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/>
                  <a:t>関数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en-US" sz="1400" dirty="0"/>
                  <a:t> について，次の定義域にある最大値と最小値を求めよ。また，そのときの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dirty="0"/>
                  <a:t> の値を求めよ。</a:t>
                </a:r>
                <a:endParaRPr lang="en-US" altLang="ja-JP" sz="1400" dirty="0"/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kern="100" dirty="0">
                    <a:latin typeface="+mn-ea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1400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ja-JP" altLang="en-US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14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1B9645A8-1007-F557-FCEB-551C8C80F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F1389FF-71A8-52A8-7150-D022241DFCB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DA621A15-B009-43F1-1A2B-32BF8613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88219"/>
            <a:ext cx="1872208" cy="3708489"/>
          </a:xfrm>
          <a:prstGeom prst="rect">
            <a:avLst/>
          </a:prstGeom>
          <a:noFill/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D1D137-A29D-4452-9862-A57B68163212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632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8FFBF-A488-41EE-A0F4-87A911229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4D7C0D5-022D-558C-0158-94E76984BD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練習</a:t>
            </a:r>
            <a:endParaRPr kumimoji="1" lang="en-US" altLang="ja-JP" dirty="0"/>
          </a:p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2154A8-298C-8B07-63E2-11BD554D86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BA8CD2-413B-6DA1-C8E2-61AD91A37BD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p.69)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8E10AB3-FF1A-4BC2-4FDA-B0133A0EC28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ja-JP" altLang="en-US" dirty="0"/>
              <a:t>解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88ECAB1E-8072-EFFF-FD81-1CBBDBEA8A4B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260673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dirty="0">
                    <a:latin typeface="+mn-ea"/>
                  </a:rPr>
                  <a:t>(2)</a:t>
                </a:r>
                <a:r>
                  <a:rPr lang="ja-JP" altLang="en-US" dirty="0">
                    <a:latin typeface="+mn-ea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のとき，グラフは</a:t>
                </a:r>
                <a:endParaRPr lang="en-US" altLang="ja-JP" dirty="0">
                  <a:latin typeface="+mn-ea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右の図の実線部分になる。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>
                    <a:latin typeface="+mn-ea"/>
                  </a:rPr>
                  <a:t>　　  よって，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のとき，最大値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ja-JP" altLang="en-US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ja-JP" altLang="en-US" dirty="0">
                    <a:latin typeface="+mn-ea"/>
                  </a:rPr>
                  <a:t> のとき，最小値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−10</m:t>
                    </m:r>
                  </m:oMath>
                </a14:m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88ECAB1E-8072-EFFF-FD81-1CBBDBEA8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2606739"/>
              </a:xfrm>
              <a:blipFill>
                <a:blip r:embed="rId2"/>
                <a:stretch>
                  <a:fillRect l="-1473" t="-1636" b="-4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3F1E346-9193-C467-C4D3-102CA6F51D14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dirty="0"/>
                  <a:t>関数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en-US" sz="1400" dirty="0"/>
                  <a:t> について，次の定義域にある最大値と最小値を求めよ。また，そのときの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dirty="0"/>
                  <a:t> の値を求めよ。</a:t>
                </a:r>
                <a:endParaRPr lang="en-US" altLang="ja-JP" sz="1400" dirty="0"/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kern="100" dirty="0">
                    <a:latin typeface="+mn-ea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1400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400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ja-JP" altLang="en-US" sz="1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1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ja-JP" sz="1400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3F1E346-9193-C467-C4D3-102CA6F51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528A7DB-C96D-F4E8-C579-17EECA6243AD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rgbClr val="33A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EBED1AC-D70C-0181-8511-D66649637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78" y="2192557"/>
            <a:ext cx="1902833" cy="3708489"/>
          </a:xfrm>
          <a:prstGeom prst="rect">
            <a:avLst/>
          </a:prstGeom>
          <a:noFill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B2E7A-27A4-473E-BF4E-2558AA29F7CB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910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28BBBC2-0185-7FAF-3426-31E3909631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D5CD83-197F-FF46-4B2C-248288FC349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CE8F70A1-9D77-D2D3-F390-A17C3E026FA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000" y="1440000"/>
                <a:ext cx="8280000" cy="3102452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長さが</a:t>
                </a:r>
                <a:r>
                  <a:rPr lang="ja-JP" alt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 </a:t>
                </a:r>
                <a:r>
                  <a:rPr lang="en-US" altLang="ja-JP" sz="2800" dirty="0"/>
                  <a:t>m</a:t>
                </a:r>
                <a:r>
                  <a:rPr lang="ja-JP" altLang="en-US" sz="2800" dirty="0"/>
                  <a:t>のフェンスがある。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これを図のように両端から同じ長さだけ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ja-JP" altLang="en-US" sz="2800" dirty="0"/>
                  <a:t> 折り曲げ，壁を利用して広場を作る。</a:t>
                </a:r>
                <a:endParaRPr lang="en-US" altLang="ja-JP" sz="28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広場を表す図形の面積を最大にするに</a:t>
                </a:r>
                <a:endParaRPr lang="en-US" altLang="ja-JP" sz="28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は，両端から何</a:t>
                </a:r>
                <a:r>
                  <a:rPr lang="en-US" altLang="ja-JP" sz="2800" dirty="0"/>
                  <a:t>m</a:t>
                </a:r>
                <a:r>
                  <a:rPr lang="ja-JP" altLang="en-US" sz="2800" dirty="0"/>
                  <a:t>だけ折り曲げればよいか。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dirty="0"/>
                  <a:t>また，そのときの図形の面積を求めよ。</a:t>
                </a:r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CE8F70A1-9D77-D2D3-F390-A17C3E026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000" y="1440000"/>
                <a:ext cx="8280000" cy="3102452"/>
              </a:xfrm>
              <a:blipFill>
                <a:blip r:embed="rId2"/>
                <a:stretch>
                  <a:fillRect l="-1473" t="-1375" b="-4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9FC37DD-7622-6FE2-3EA3-E5046C5D79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0000" y="828000"/>
            <a:ext cx="720000" cy="576000"/>
          </a:xfrm>
        </p:spPr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D96DC15-D16B-11F6-961D-543C46D1C37C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5040000"/>
                <a:ext cx="8280000" cy="1563570"/>
              </a:xfrm>
            </p:spPr>
            <p:txBody>
              <a:bodyPr/>
              <a:lstStyle/>
              <a:p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折り曲げる長さを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</a:t>
                </a:r>
                <a:r>
                  <a:rPr lang="en-US" altLang="ja-JP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cm</a:t>
                </a:r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として，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を用いて図形の面積を表す。また，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は長さを表しているので，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の値の範囲に注意する。</a:t>
                </a:r>
                <a:endParaRPr lang="ja-JP" altLang="ja-JP" sz="2800" kern="100" dirty="0">
                  <a:effectLst/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D96DC15-D16B-11F6-961D-543C46D1C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5040000"/>
                <a:ext cx="8280000" cy="1563570"/>
              </a:xfrm>
              <a:blipFill>
                <a:blip r:embed="rId3"/>
                <a:stretch>
                  <a:fillRect l="-1473" t="-3125" b="-10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FC02D14C-0B74-22A1-AC73-1A800F1485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80000" y="828000"/>
            <a:ext cx="2989921" cy="523220"/>
          </a:xfrm>
        </p:spPr>
        <p:txBody>
          <a:bodyPr/>
          <a:lstStyle/>
          <a:p>
            <a:r>
              <a:rPr kumimoji="1" lang="ja-JP" altLang="en-US" dirty="0"/>
              <a:t>最大・最小の利用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E3D2640-249C-6962-ABDA-2291669F0E18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180000" y="11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A06FA212-85BD-D7FF-E8F8-4E6694C79D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000" y="4680000"/>
            <a:ext cx="1152000" cy="288000"/>
          </a:xfrm>
        </p:spPr>
        <p:txBody>
          <a:bodyPr/>
          <a:lstStyle/>
          <a:p>
            <a:r>
              <a:rPr lang="ja-JP" altLang="en-US" dirty="0"/>
              <a:t>考え方</a:t>
            </a:r>
          </a:p>
        </p:txBody>
      </p:sp>
      <p:pic>
        <p:nvPicPr>
          <p:cNvPr id="21" name="図 20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159945-5519-C56F-82C1-AE3317B99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36" y="1346812"/>
            <a:ext cx="2535941" cy="217627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9F0C59-0933-4EBC-984B-A383F68BEAD3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7370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A38C5-8C82-360D-D76F-5B09BFFCD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D050040-7BD7-5D33-1F7E-7C51EB005E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ja-JP" altLang="en-US" dirty="0"/>
              <a:t>１　２次関数の最大・最小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A1129-CD81-207B-6D18-3E5322EA37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/>
              <a:t>p.70)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587BF0-0400-2F2E-4E40-90673A59AF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ja-JP" altLang="en-US" dirty="0"/>
              <a:t>例題</a:t>
            </a:r>
            <a:endParaRPr kumimoji="1" lang="en-US" altLang="ja-JP" dirty="0"/>
          </a:p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6226614-E52E-9F95-5ECD-FADB6C83E38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3EE3D954-CA59-2CAD-54D1-078B6300AF96}"/>
                  </a:ext>
                </a:extLst>
              </p:cNvPr>
              <p:cNvSpPr>
                <a:spLocks noGrp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4657109"/>
              </a:xfrm>
            </p:spPr>
            <p:txBody>
              <a:bodyPr/>
              <a:lstStyle/>
              <a:p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フェンスの両端から折り曲げる</a:t>
                </a:r>
                <a:endParaRPr lang="en-US" altLang="ja-JP" dirty="0">
                  <a:solidFill>
                    <a:srgbClr val="1A1A1A"/>
                  </a:solidFill>
                  <a:latin typeface="TBUDMinStd-Medium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長さを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TBUDMinStd-Medium"/>
                  </a:rPr>
                  <a:t>m</a:t>
                </a:r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とすると，正面の幅</a:t>
                </a:r>
                <a:endParaRPr lang="en-US" altLang="ja-JP" dirty="0">
                  <a:solidFill>
                    <a:srgbClr val="1A1A1A"/>
                  </a:solidFill>
                  <a:latin typeface="TBUDMinStd-Medium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B2GMath-Regular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B2GMath-Regular"/>
                  </a:rPr>
                  <a:t>m</a:t>
                </a:r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となる。</a:t>
                </a:r>
              </a:p>
              <a:p>
                <a:r>
                  <a:rPr lang="en-US" altLang="ja-JP" kern="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B2GMath-RegularIt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B2GMath-RegularIt"/>
                  </a:rPr>
                  <a:t> より，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図形の面積を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dirty="0">
                    <a:solidFill>
                      <a:srgbClr val="1A1A1A"/>
                    </a:solidFill>
                    <a:latin typeface="B2GMath-RegularIt"/>
                  </a:rPr>
                  <a:t> </a:t>
                </a:r>
                <a:r>
                  <a:rPr lang="en-US" altLang="ja-JP" dirty="0">
                    <a:solidFill>
                      <a:srgbClr val="1A1A1A"/>
                    </a:solidFill>
                    <a:latin typeface="B2GMath-RegularIt"/>
                  </a:rPr>
                  <a:t>m</a:t>
                </a:r>
                <a:r>
                  <a:rPr lang="en-US" altLang="ja-JP" baseline="30000" dirty="0">
                    <a:solidFill>
                      <a:srgbClr val="1A1A1A"/>
                    </a:solidFill>
                    <a:latin typeface="B2GMath-RegularIt"/>
                  </a:rPr>
                  <a:t>2</a:t>
                </a:r>
                <a:r>
                  <a:rPr lang="ja-JP" altLang="en-US" dirty="0">
                    <a:solidFill>
                      <a:srgbClr val="1A1A1A"/>
                    </a:solidFill>
                    <a:latin typeface="TBUDMinStd-Medium"/>
                  </a:rPr>
                  <a:t>とすると， </a:t>
                </a:r>
                <a:endParaRPr lang="en-US" altLang="ja-JP" dirty="0">
                  <a:solidFill>
                    <a:srgbClr val="1A1A1A"/>
                  </a:solidFill>
                  <a:latin typeface="HiraginoUDSansStdN-W3"/>
                </a:endParaRPr>
              </a:p>
              <a:p>
                <a:r>
                  <a:rPr lang="ja-JP" altLang="en-US" dirty="0">
                    <a:solidFill>
                      <a:srgbClr val="1A1A1A"/>
                    </a:solidFill>
                    <a:latin typeface="B2GMath-RegularIt"/>
                  </a:rPr>
                  <a:t>　　　</a:t>
                </a:r>
                <a:r>
                  <a:rPr lang="en-US" altLang="ja-JP" kern="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ja-JP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プレースホルダー 5">
                <a:extLst>
                  <a:ext uri="{FF2B5EF4-FFF2-40B4-BE49-F238E27FC236}">
                    <a16:creationId xmlns:a16="http://schemas.microsoft.com/office/drawing/2014/main" id="{3EE3D954-CA59-2CAD-54D1-078B6300A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9"/>
              </p:nvPr>
            </p:nvSpPr>
            <p:spPr>
              <a:xfrm>
                <a:off x="360000" y="2160000"/>
                <a:ext cx="8280000" cy="4657109"/>
              </a:xfrm>
              <a:blipFill>
                <a:blip r:embed="rId2"/>
                <a:stretch>
                  <a:fillRect l="-1473" t="-9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6C9AABA-32FF-5DBC-16A6-81EAD480576B}"/>
                  </a:ext>
                </a:extLst>
              </p:cNvPr>
              <p:cNvSpPr>
                <a:spLocks noGrp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dirty="0"/>
                  <a:t>長さが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 </a:t>
                </a:r>
                <a:r>
                  <a:rPr lang="en-US" altLang="ja-JP" dirty="0"/>
                  <a:t>m</a:t>
                </a:r>
                <a:r>
                  <a:rPr lang="ja-JP" altLang="en-US" dirty="0"/>
                  <a:t>のフェンスがある。これを図のように両端から同じ長さだけ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ja-JP" altLang="en-US" dirty="0"/>
                  <a:t> 折り曲げ，壁を利用して広場を作る。広場を表す図形の面積を最大にするには，両端から何</a:t>
                </a:r>
                <a:r>
                  <a:rPr lang="en-US" altLang="ja-JP" dirty="0"/>
                  <a:t>m</a:t>
                </a:r>
                <a:r>
                  <a:rPr lang="ja-JP" altLang="en-US" dirty="0"/>
                  <a:t>だけ折り曲げればよいか。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dirty="0"/>
                  <a:t>また，そのときの図形の面積を求めよ。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プレースホルダー 6">
                <a:extLst>
                  <a:ext uri="{FF2B5EF4-FFF2-40B4-BE49-F238E27FC236}">
                    <a16:creationId xmlns:a16="http://schemas.microsoft.com/office/drawing/2014/main" id="{46C9AABA-32FF-5DBC-16A6-81EAD4805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7"/>
              </p:nvPr>
            </p:nvSpPr>
            <p:spPr>
              <a:xfrm>
                <a:off x="1080000" y="828000"/>
                <a:ext cx="7560000" cy="835870"/>
              </a:xfrm>
              <a:blipFill>
                <a:blip r:embed="rId3"/>
                <a:stretch>
                  <a:fillRect l="-242" t="-730" b="-5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5332EB2-1865-9C83-5166-EDA30539B36E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80001" y="1116000"/>
            <a:ext cx="7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AACDF7-73EC-B8B2-69A9-35A94A7F2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41576"/>
            <a:ext cx="3503378" cy="180289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7B9BE4-3886-4372-A629-32279FDA2F7D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8138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1635</Words>
  <Application>Microsoft Office PowerPoint</Application>
  <PresentationFormat>画面に合わせる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9" baseType="lpstr">
      <vt:lpstr>B2GMath-Regular</vt:lpstr>
      <vt:lpstr>B2GMath-RegularIt</vt:lpstr>
      <vt:lpstr>HG明朝E</vt:lpstr>
      <vt:lpstr>HiraginoUDSansStdN-W3</vt:lpstr>
      <vt:lpstr>ＭＳ Ｐゴシック</vt:lpstr>
      <vt:lpstr>ＭＳ Ｐ明朝</vt:lpstr>
      <vt:lpstr>ＭＳ ゴシック</vt:lpstr>
      <vt:lpstr>TBUDMinStd-Medium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第２章　「２次関数」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2013-04-26T06:05:15Z</dcterms:created>
  <dcterms:modified xsi:type="dcterms:W3CDTF">2025-04-08T01:12:17Z</dcterms:modified>
</cp:coreProperties>
</file>