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592" r:id="rId2"/>
    <p:sldId id="609" r:id="rId3"/>
    <p:sldId id="610" r:id="rId4"/>
    <p:sldId id="611" r:id="rId5"/>
    <p:sldId id="612" r:id="rId6"/>
    <p:sldId id="613" r:id="rId7"/>
    <p:sldId id="614" r:id="rId8"/>
    <p:sldId id="603" r:id="rId9"/>
    <p:sldId id="604" r:id="rId10"/>
    <p:sldId id="605" r:id="rId11"/>
    <p:sldId id="606" r:id="rId12"/>
    <p:sldId id="607" r:id="rId13"/>
    <p:sldId id="608" r:id="rId14"/>
  </p:sldIdLst>
  <p:sldSz cx="9144000" cy="6858000" type="screen4x3"/>
  <p:notesSz cx="6858000" cy="99456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Gill Sans MT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Gill Sans MT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Gill Sans MT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Gill Sans MT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58" userDrawn="1">
          <p15:clr>
            <a:srgbClr val="A4A3A4"/>
          </p15:clr>
        </p15:guide>
        <p15:guide id="3" pos="657" userDrawn="1">
          <p15:clr>
            <a:srgbClr val="A4A3A4"/>
          </p15:clr>
        </p15:guide>
        <p15:guide id="4" pos="5511" userDrawn="1">
          <p15:clr>
            <a:srgbClr val="A4A3A4"/>
          </p15:clr>
        </p15:guide>
        <p15:guide id="6" pos="476" userDrawn="1">
          <p15:clr>
            <a:srgbClr val="A4A3A4"/>
          </p15:clr>
        </p15:guide>
        <p15:guide id="7" pos="204" userDrawn="1">
          <p15:clr>
            <a:srgbClr val="A4A3A4"/>
          </p15:clr>
        </p15:guide>
        <p15:guide id="8" orient="horz" pos="935" userDrawn="1">
          <p15:clr>
            <a:srgbClr val="A4A3A4"/>
          </p15:clr>
        </p15:guide>
        <p15:guide id="13" pos="2880" userDrawn="1">
          <p15:clr>
            <a:srgbClr val="A4A3A4"/>
          </p15:clr>
        </p15:guide>
        <p15:guide id="15" pos="3288" userDrawn="1">
          <p15:clr>
            <a:srgbClr val="A4A3A4"/>
          </p15:clr>
        </p15:guide>
        <p15:guide id="16" orient="horz" pos="4156" userDrawn="1">
          <p15:clr>
            <a:srgbClr val="A4A3A4"/>
          </p15:clr>
        </p15:guide>
        <p15:guide id="17" orient="horz" pos="2568" userDrawn="1">
          <p15:clr>
            <a:srgbClr val="A4A3A4"/>
          </p15:clr>
        </p15:guide>
        <p15:guide id="18" orient="horz" pos="8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19B"/>
    <a:srgbClr val="1D6295"/>
    <a:srgbClr val="6E9BBE"/>
    <a:srgbClr val="DFE5EE"/>
    <a:srgbClr val="FFFFFF"/>
    <a:srgbClr val="53A6C1"/>
    <a:srgbClr val="CCE6ED"/>
    <a:srgbClr val="87BECA"/>
    <a:srgbClr val="7F89B4"/>
    <a:srgbClr val="E0E1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7" autoAdjust="0"/>
    <p:restoredTop sz="95678" autoAdjust="0"/>
  </p:normalViewPr>
  <p:slideViewPr>
    <p:cSldViewPr>
      <p:cViewPr varScale="1">
        <p:scale>
          <a:sx n="60" d="100"/>
          <a:sy n="60" d="100"/>
        </p:scale>
        <p:origin x="1608" y="32"/>
      </p:cViewPr>
      <p:guideLst>
        <p:guide pos="158"/>
        <p:guide pos="657"/>
        <p:guide pos="5511"/>
        <p:guide pos="476"/>
        <p:guide pos="204"/>
        <p:guide orient="horz" pos="935"/>
        <p:guide pos="2880"/>
        <p:guide pos="3288"/>
        <p:guide orient="horz" pos="4156"/>
        <p:guide orient="horz" pos="2568"/>
        <p:guide orient="horz" pos="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828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50A45F8C-7044-437B-AB66-48CF1A13225F}" type="datetimeFigureOut">
              <a:rPr lang="ja-JP" altLang="en-US"/>
              <a:pPr>
                <a:defRPr/>
              </a:pPr>
              <a:t>2025/4/8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6678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CC6D0FB7-60C3-412B-A55A-86C11B4565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84826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9C804816-9C66-4866-825F-A6CBF6DABEAE}" type="datetimeFigureOut">
              <a:rPr lang="ja-JP" altLang="en-US"/>
              <a:pPr>
                <a:defRPr/>
              </a:pPr>
              <a:t>2025/4/8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17" tIns="48008" rIns="96017" bIns="48008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724203"/>
            <a:ext cx="5486400" cy="4475560"/>
          </a:xfrm>
          <a:prstGeom prst="rect">
            <a:avLst/>
          </a:prstGeom>
        </p:spPr>
        <p:txBody>
          <a:bodyPr vert="horz" lIns="96017" tIns="48008" rIns="96017" bIns="48008" rtlCol="0">
            <a:normAutofit/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6678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6017" tIns="48008" rIns="96017" bIns="480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A97342CB-8F6B-45D4-8BE5-1E230C66C1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6439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bg>
      <p:bgPr>
        <a:solidFill>
          <a:srgbClr val="A5DE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C966DE0-DC91-8B83-05EF-7B11E0135132}"/>
              </a:ext>
            </a:extLst>
          </p:cNvPr>
          <p:cNvGrpSpPr/>
          <p:nvPr userDrawn="1"/>
        </p:nvGrpSpPr>
        <p:grpSpPr>
          <a:xfrm>
            <a:off x="612000" y="2844697"/>
            <a:ext cx="7920000" cy="2520000"/>
            <a:chOff x="1701000" y="2844697"/>
            <a:chExt cx="7200000" cy="1800000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C1E898F5-1BF2-5B85-64B2-706F1DB33C94}"/>
                </a:ext>
              </a:extLst>
            </p:cNvPr>
            <p:cNvSpPr/>
            <p:nvPr/>
          </p:nvSpPr>
          <p:spPr>
            <a:xfrm>
              <a:off x="1701000" y="2844697"/>
              <a:ext cx="7200000" cy="180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フレーム 12">
              <a:extLst>
                <a:ext uri="{FF2B5EF4-FFF2-40B4-BE49-F238E27FC236}">
                  <a16:creationId xmlns:a16="http://schemas.microsoft.com/office/drawing/2014/main" id="{D901337A-B994-B2B3-2A93-2A4C92BD6D40}"/>
                </a:ext>
              </a:extLst>
            </p:cNvPr>
            <p:cNvSpPr/>
            <p:nvPr/>
          </p:nvSpPr>
          <p:spPr>
            <a:xfrm>
              <a:off x="1701000" y="2844697"/>
              <a:ext cx="7200000" cy="1800000"/>
            </a:xfrm>
            <a:prstGeom prst="frame">
              <a:avLst>
                <a:gd name="adj1" fmla="val 7748"/>
              </a:avLst>
            </a:prstGeom>
            <a:solidFill>
              <a:srgbClr val="1D6295"/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1C00A62-48E2-026C-8084-20526F7AC7E5}"/>
              </a:ext>
            </a:extLst>
          </p:cNvPr>
          <p:cNvSpPr txBox="1"/>
          <p:nvPr userDrawn="1"/>
        </p:nvSpPr>
        <p:spPr>
          <a:xfrm>
            <a:off x="972000" y="656998"/>
            <a:ext cx="720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爽解　数学</a:t>
            </a:r>
            <a:r>
              <a:rPr kumimoji="1"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Ⅰ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180D806F-4B3C-3B3D-D606-31EECF37F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000" y="1620000"/>
            <a:ext cx="7200000" cy="720000"/>
          </a:xfrm>
        </p:spPr>
        <p:txBody>
          <a:bodyPr anchor="t"/>
          <a:lstStyle>
            <a:lvl1pPr algn="ctr">
              <a:buNone/>
              <a:defRPr sz="4000" b="0" cap="none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  <a:endParaRPr lang="en-US" dirty="0"/>
          </a:p>
        </p:txBody>
      </p:sp>
      <p:sp>
        <p:nvSpPr>
          <p:cNvPr id="20" name="テキスト プレースホルダ 2">
            <a:extLst>
              <a:ext uri="{FF2B5EF4-FFF2-40B4-BE49-F238E27FC236}">
                <a16:creationId xmlns:a16="http://schemas.microsoft.com/office/drawing/2014/main" id="{A49C7AE1-C438-EC03-D17D-5C29897027F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72000" y="3420000"/>
            <a:ext cx="7200000" cy="576000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21" name="テキスト プレースホルダ 2">
            <a:extLst>
              <a:ext uri="{FF2B5EF4-FFF2-40B4-BE49-F238E27FC236}">
                <a16:creationId xmlns:a16="http://schemas.microsoft.com/office/drawing/2014/main" id="{9D49844D-10AF-0BA6-3E6C-0E4462D78640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693504" y="4320000"/>
            <a:ext cx="6480000" cy="576000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891173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estion!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1D6295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900000" y="828000"/>
            <a:ext cx="7920000" cy="576000"/>
          </a:xfrm>
          <a:ln w="19050">
            <a:solidFill>
              <a:srgbClr val="53A6C1"/>
            </a:solidFill>
          </a:ln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sp>
        <p:nvSpPr>
          <p:cNvPr id="11" name="コンテンツ プレースホルダー 3">
            <a:extLst>
              <a:ext uri="{FF2B5EF4-FFF2-40B4-BE49-F238E27FC236}">
                <a16:creationId xmlns:a16="http://schemas.microsoft.com/office/drawing/2014/main" id="{6D31761F-9EE6-9CC3-640E-10E3074E643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2160000"/>
            <a:ext cx="8280000" cy="576000"/>
          </a:xfrm>
        </p:spPr>
        <p:txBody>
          <a:bodyPr anchor="ctr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解答・解説文を入力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C1C5DAF-DFD3-C44F-06E7-38D3A02F4E8F}"/>
              </a:ext>
            </a:extLst>
          </p:cNvPr>
          <p:cNvSpPr txBox="1"/>
          <p:nvPr userDrawn="1"/>
        </p:nvSpPr>
        <p:spPr>
          <a:xfrm>
            <a:off x="180000" y="828000"/>
            <a:ext cx="648000" cy="288000"/>
          </a:xfrm>
          <a:prstGeom prst="rect">
            <a:avLst/>
          </a:prstGeom>
          <a:solidFill>
            <a:srgbClr val="CCE6ED"/>
          </a:solidFill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1200" b="1" dirty="0">
                <a:solidFill>
                  <a:srgbClr val="53A6C1"/>
                </a:solidFill>
                <a:latin typeface="+mn-ea"/>
                <a:ea typeface="+mn-ea"/>
              </a:rPr>
              <a:t>考えて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BF8E92A-CC9B-4F97-3974-EB5298655F9F}"/>
              </a:ext>
            </a:extLst>
          </p:cNvPr>
          <p:cNvSpPr txBox="1"/>
          <p:nvPr userDrawn="1"/>
        </p:nvSpPr>
        <p:spPr>
          <a:xfrm>
            <a:off x="180000" y="1116000"/>
            <a:ext cx="648000" cy="276999"/>
          </a:xfrm>
          <a:prstGeom prst="rect">
            <a:avLst/>
          </a:prstGeom>
          <a:solidFill>
            <a:srgbClr val="53A6C1"/>
          </a:solidFill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+mn-ea"/>
                <a:ea typeface="+mn-ea"/>
              </a:rPr>
              <a:t>みよう</a:t>
            </a:r>
          </a:p>
        </p:txBody>
      </p:sp>
    </p:spTree>
    <p:extLst>
      <p:ext uri="{BB962C8B-B14F-4D97-AF65-F5344CB8AC3E}">
        <p14:creationId xmlns:p14="http://schemas.microsoft.com/office/powerpoint/2010/main" val="2098678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estion!_問題上部に縮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1D6295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900000" y="828000"/>
            <a:ext cx="7920000" cy="328616"/>
          </a:xfrm>
          <a:ln w="19050">
            <a:solidFill>
              <a:srgbClr val="53A6C1"/>
            </a:solidFill>
          </a:ln>
        </p:spPr>
        <p:txBody>
          <a:bodyPr anchor="t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sp>
        <p:nvSpPr>
          <p:cNvPr id="11" name="コンテンツ プレースホルダー 3">
            <a:extLst>
              <a:ext uri="{FF2B5EF4-FFF2-40B4-BE49-F238E27FC236}">
                <a16:creationId xmlns:a16="http://schemas.microsoft.com/office/drawing/2014/main" id="{6D31761F-9EE6-9CC3-640E-10E3074E643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2160000"/>
            <a:ext cx="8280000" cy="576000"/>
          </a:xfrm>
        </p:spPr>
        <p:txBody>
          <a:bodyPr anchor="ctr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解答・解説文を入力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0631047-A9D6-85ED-E7D4-4E3F6BFE7444}"/>
              </a:ext>
            </a:extLst>
          </p:cNvPr>
          <p:cNvSpPr txBox="1"/>
          <p:nvPr userDrawn="1"/>
        </p:nvSpPr>
        <p:spPr>
          <a:xfrm>
            <a:off x="180000" y="828000"/>
            <a:ext cx="648000" cy="288000"/>
          </a:xfrm>
          <a:prstGeom prst="rect">
            <a:avLst/>
          </a:prstGeom>
          <a:solidFill>
            <a:srgbClr val="CCE6ED"/>
          </a:solidFill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1200" b="1" dirty="0">
                <a:solidFill>
                  <a:srgbClr val="53A6C1"/>
                </a:solidFill>
                <a:latin typeface="+mn-ea"/>
                <a:ea typeface="+mn-ea"/>
              </a:rPr>
              <a:t>考えて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0C55FCA-C385-10E0-A2BB-3DFEF2627949}"/>
              </a:ext>
            </a:extLst>
          </p:cNvPr>
          <p:cNvSpPr txBox="1"/>
          <p:nvPr userDrawn="1"/>
        </p:nvSpPr>
        <p:spPr>
          <a:xfrm>
            <a:off x="180000" y="1116000"/>
            <a:ext cx="648000" cy="276999"/>
          </a:xfrm>
          <a:prstGeom prst="rect">
            <a:avLst/>
          </a:prstGeom>
          <a:solidFill>
            <a:srgbClr val="53A6C1"/>
          </a:solidFill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+mn-ea"/>
                <a:ea typeface="+mn-ea"/>
              </a:rPr>
              <a:t>みよう</a:t>
            </a:r>
          </a:p>
        </p:txBody>
      </p:sp>
    </p:spTree>
    <p:extLst>
      <p:ext uri="{BB962C8B-B14F-4D97-AF65-F5344CB8AC3E}">
        <p14:creationId xmlns:p14="http://schemas.microsoft.com/office/powerpoint/2010/main" val="222748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研究_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1D6295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88000" y="72000"/>
            <a:ext cx="612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6" name="コンテンツ プレースホルダー 3">
            <a:extLst>
              <a:ext uri="{FF2B5EF4-FFF2-40B4-BE49-F238E27FC236}">
                <a16:creationId xmlns:a16="http://schemas.microsoft.com/office/drawing/2014/main" id="{CE123CDA-34ED-1D57-371E-BEE16F0F13F6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900000" y="828000"/>
            <a:ext cx="7740000" cy="576000"/>
          </a:xfrm>
          <a:ln w="19050">
            <a:solidFill>
              <a:srgbClr val="3AA2CD"/>
            </a:solidFill>
          </a:ln>
        </p:spPr>
        <p:txBody>
          <a:bodyPr anchor="ctr">
            <a:norm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問題内容を入力</a:t>
            </a:r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1584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テキストを入力</a:t>
            </a:r>
          </a:p>
        </p:txBody>
      </p:sp>
      <p:sp>
        <p:nvSpPr>
          <p:cNvPr id="24" name="テキスト プレースホルダー 23">
            <a:extLst>
              <a:ext uri="{FF2B5EF4-FFF2-40B4-BE49-F238E27FC236}">
                <a16:creationId xmlns:a16="http://schemas.microsoft.com/office/drawing/2014/main" id="{1F8B97C2-DC60-5537-2914-2EF9F610B9D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828000"/>
            <a:ext cx="720000" cy="576000"/>
          </a:xfrm>
          <a:solidFill>
            <a:srgbClr val="3AA2CD"/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例</a:t>
            </a:r>
            <a:r>
              <a:rPr kumimoji="1" lang="en-US" altLang="ja-JP" dirty="0"/>
              <a:t>XX</a:t>
            </a:r>
            <a:endParaRPr kumimoji="1" lang="ja-JP" altLang="en-US" dirty="0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4AAB6AC3-37F7-7F81-F991-FE02CE420CF4}"/>
              </a:ext>
            </a:extLst>
          </p:cNvPr>
          <p:cNvSpPr/>
          <p:nvPr userDrawn="1"/>
        </p:nvSpPr>
        <p:spPr>
          <a:xfrm>
            <a:off x="180000" y="72000"/>
            <a:ext cx="972000" cy="576000"/>
          </a:xfrm>
          <a:prstGeom prst="roundRect">
            <a:avLst>
              <a:gd name="adj" fmla="val 18151"/>
            </a:avLst>
          </a:prstGeom>
          <a:solidFill>
            <a:srgbClr val="DFE5EE"/>
          </a:solidFill>
          <a:ln>
            <a:solidFill>
              <a:srgbClr val="2E719B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rgbClr val="2E719B"/>
                </a:solidFill>
              </a:rPr>
              <a:t>研究</a:t>
            </a:r>
          </a:p>
        </p:txBody>
      </p:sp>
    </p:spTree>
    <p:extLst>
      <p:ext uri="{BB962C8B-B14F-4D97-AF65-F5344CB8AC3E}">
        <p14:creationId xmlns:p14="http://schemas.microsoft.com/office/powerpoint/2010/main" val="1656250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研究_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1D6295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1260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B79C77C7-121F-EFB1-7681-F93957FA19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828000"/>
            <a:ext cx="1080000" cy="288000"/>
          </a:xfrm>
          <a:prstGeom prst="homePlate">
            <a:avLst/>
          </a:prstGeom>
          <a:solidFill>
            <a:srgbClr val="DFE5EE"/>
          </a:solidFill>
          <a:ln w="25400">
            <a:solidFill>
              <a:srgbClr val="2E719B"/>
            </a:solidFill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rgbClr val="2E719B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問題</a:t>
            </a:r>
            <a:r>
              <a:rPr kumimoji="1" lang="en-US" altLang="ja-JP" dirty="0"/>
              <a:t>XX</a:t>
            </a:r>
            <a:endParaRPr kumimoji="1" lang="ja-JP" altLang="en-US" dirty="0"/>
          </a:p>
        </p:txBody>
      </p:sp>
      <p:sp>
        <p:nvSpPr>
          <p:cNvPr id="13" name="コンテンツ プレースホルダー 3">
            <a:extLst>
              <a:ext uri="{FF2B5EF4-FFF2-40B4-BE49-F238E27FC236}">
                <a16:creationId xmlns:a16="http://schemas.microsoft.com/office/drawing/2014/main" id="{6B90BDEB-60C7-F105-8AAA-11B94107FCA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3240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rgbClr val="FF0000"/>
                </a:solidFill>
              </a:defRPr>
            </a:lvl1pPr>
          </a:lstStyle>
          <a:p>
            <a:pPr lvl="0"/>
            <a:r>
              <a:rPr kumimoji="1" lang="ja-JP" altLang="en-US" dirty="0"/>
              <a:t>解答・解説文を入力</a:t>
            </a:r>
          </a:p>
        </p:txBody>
      </p:sp>
      <p:sp>
        <p:nvSpPr>
          <p:cNvPr id="14" name="テキスト プレースホルダー 11">
            <a:extLst>
              <a:ext uri="{FF2B5EF4-FFF2-40B4-BE49-F238E27FC236}">
                <a16:creationId xmlns:a16="http://schemas.microsoft.com/office/drawing/2014/main" id="{EE0518F1-3F37-BC44-C55D-5431F65457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0000" y="2880000"/>
            <a:ext cx="1080000" cy="288000"/>
          </a:xfrm>
          <a:prstGeom prst="homePlate">
            <a:avLst/>
          </a:prstGeom>
          <a:solidFill>
            <a:schemeClr val="bg1"/>
          </a:solidFill>
          <a:ln w="25400">
            <a:solidFill>
              <a:srgbClr val="2E719B"/>
            </a:solidFill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rgbClr val="2E719B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解　答</a:t>
            </a:r>
          </a:p>
        </p:txBody>
      </p:sp>
      <p:sp>
        <p:nvSpPr>
          <p:cNvPr id="3" name="コンテンツ プレースホルダー 3">
            <a:extLst>
              <a:ext uri="{FF2B5EF4-FFF2-40B4-BE49-F238E27FC236}">
                <a16:creationId xmlns:a16="http://schemas.microsoft.com/office/drawing/2014/main" id="{F511A990-8795-8E11-185E-9C1BDF8898A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88000" y="72000"/>
            <a:ext cx="612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F159E417-1D96-CE64-B814-AC025E8275D7}"/>
              </a:ext>
            </a:extLst>
          </p:cNvPr>
          <p:cNvSpPr/>
          <p:nvPr userDrawn="1"/>
        </p:nvSpPr>
        <p:spPr>
          <a:xfrm>
            <a:off x="180000" y="72000"/>
            <a:ext cx="972000" cy="576000"/>
          </a:xfrm>
          <a:prstGeom prst="roundRect">
            <a:avLst>
              <a:gd name="adj" fmla="val 18151"/>
            </a:avLst>
          </a:prstGeom>
          <a:solidFill>
            <a:srgbClr val="DFE5EE"/>
          </a:solidFill>
          <a:ln>
            <a:solidFill>
              <a:srgbClr val="2E719B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rgbClr val="2E719B"/>
                </a:solidFill>
              </a:rPr>
              <a:t>研究</a:t>
            </a:r>
          </a:p>
        </p:txBody>
      </p:sp>
    </p:spTree>
    <p:extLst>
      <p:ext uri="{BB962C8B-B14F-4D97-AF65-F5344CB8AC3E}">
        <p14:creationId xmlns:p14="http://schemas.microsoft.com/office/powerpoint/2010/main" val="3095706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研究_問_問題上部に縮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1D6295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40000" y="828000"/>
            <a:ext cx="7200000" cy="328616"/>
          </a:xfrm>
        </p:spPr>
        <p:txBody>
          <a:bodyPr anchor="t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B79C77C7-121F-EFB1-7681-F93957FA19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828000"/>
            <a:ext cx="1080000" cy="288000"/>
          </a:xfrm>
          <a:prstGeom prst="homePlate">
            <a:avLst/>
          </a:prstGeom>
          <a:solidFill>
            <a:srgbClr val="DFE5EE"/>
          </a:solidFill>
          <a:ln w="25400">
            <a:solidFill>
              <a:srgbClr val="2E719B"/>
            </a:solidFill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rgbClr val="2E719B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問題</a:t>
            </a:r>
            <a:r>
              <a:rPr kumimoji="1" lang="en-US" altLang="ja-JP" dirty="0"/>
              <a:t>XX</a:t>
            </a:r>
            <a:endParaRPr kumimoji="1" lang="ja-JP" altLang="en-US" dirty="0"/>
          </a:p>
        </p:txBody>
      </p:sp>
      <p:sp>
        <p:nvSpPr>
          <p:cNvPr id="13" name="コンテンツ プレースホルダー 3">
            <a:extLst>
              <a:ext uri="{FF2B5EF4-FFF2-40B4-BE49-F238E27FC236}">
                <a16:creationId xmlns:a16="http://schemas.microsoft.com/office/drawing/2014/main" id="{6B90BDEB-60C7-F105-8AAA-11B94107FCA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2160000"/>
            <a:ext cx="8280000" cy="576000"/>
          </a:xfrm>
        </p:spPr>
        <p:txBody>
          <a:bodyPr anchor="ctr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rgbClr val="FF0000"/>
                </a:solidFill>
              </a:defRPr>
            </a:lvl1pPr>
          </a:lstStyle>
          <a:p>
            <a:pPr lvl="0"/>
            <a:r>
              <a:rPr kumimoji="1" lang="ja-JP" altLang="en-US" dirty="0"/>
              <a:t>解答・解説文を入力</a:t>
            </a:r>
          </a:p>
        </p:txBody>
      </p:sp>
      <p:sp>
        <p:nvSpPr>
          <p:cNvPr id="14" name="テキスト プレースホルダー 11">
            <a:extLst>
              <a:ext uri="{FF2B5EF4-FFF2-40B4-BE49-F238E27FC236}">
                <a16:creationId xmlns:a16="http://schemas.microsoft.com/office/drawing/2014/main" id="{EE0518F1-3F37-BC44-C55D-5431F65457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0000" y="1800000"/>
            <a:ext cx="1080000" cy="288000"/>
          </a:xfrm>
          <a:prstGeom prst="homePlate">
            <a:avLst/>
          </a:prstGeom>
          <a:solidFill>
            <a:schemeClr val="bg1"/>
          </a:solidFill>
          <a:ln w="25400">
            <a:solidFill>
              <a:srgbClr val="2E719B"/>
            </a:solidFill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rgbClr val="2E719B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解　答</a:t>
            </a:r>
          </a:p>
        </p:txBody>
      </p:sp>
      <p:sp>
        <p:nvSpPr>
          <p:cNvPr id="3" name="コンテンツ プレースホルダー 3">
            <a:extLst>
              <a:ext uri="{FF2B5EF4-FFF2-40B4-BE49-F238E27FC236}">
                <a16:creationId xmlns:a16="http://schemas.microsoft.com/office/drawing/2014/main" id="{8B5CCC07-123C-093C-9DBF-67750730CE1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88000" y="72000"/>
            <a:ext cx="612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6C2B9567-5E66-D612-4052-60722D634347}"/>
              </a:ext>
            </a:extLst>
          </p:cNvPr>
          <p:cNvSpPr/>
          <p:nvPr userDrawn="1"/>
        </p:nvSpPr>
        <p:spPr>
          <a:xfrm>
            <a:off x="180000" y="72000"/>
            <a:ext cx="972000" cy="576000"/>
          </a:xfrm>
          <a:prstGeom prst="roundRect">
            <a:avLst>
              <a:gd name="adj" fmla="val 18151"/>
            </a:avLst>
          </a:prstGeom>
          <a:solidFill>
            <a:srgbClr val="DFE5EE"/>
          </a:solidFill>
          <a:ln>
            <a:solidFill>
              <a:srgbClr val="2E719B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rgbClr val="2E719B"/>
                </a:solidFill>
              </a:rPr>
              <a:t>研究</a:t>
            </a:r>
          </a:p>
        </p:txBody>
      </p:sp>
    </p:spTree>
    <p:extLst>
      <p:ext uri="{BB962C8B-B14F-4D97-AF65-F5344CB8AC3E}">
        <p14:creationId xmlns:p14="http://schemas.microsoft.com/office/powerpoint/2010/main" val="114903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研究_例題＋考え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1D6295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1440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B79C77C7-121F-EFB1-7681-F93957FA19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828000"/>
            <a:ext cx="792000" cy="576000"/>
          </a:xfrm>
          <a:prstGeom prst="homePlate">
            <a:avLst>
              <a:gd name="adj" fmla="val 35117"/>
            </a:avLst>
          </a:prstGeom>
          <a:solidFill>
            <a:srgbClr val="6E9BBE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例題</a:t>
            </a:r>
            <a:endParaRPr kumimoji="1" lang="en-US" altLang="ja-JP" dirty="0"/>
          </a:p>
          <a:p>
            <a:pPr lvl="0"/>
            <a:r>
              <a:rPr kumimoji="1" lang="en-US" altLang="ja-JP" dirty="0"/>
              <a:t>XX</a:t>
            </a:r>
            <a:endParaRPr kumimoji="1" lang="ja-JP" altLang="en-US" dirty="0"/>
          </a:p>
        </p:txBody>
      </p:sp>
      <p:sp>
        <p:nvSpPr>
          <p:cNvPr id="13" name="コンテンツ プレースホルダー 3">
            <a:extLst>
              <a:ext uri="{FF2B5EF4-FFF2-40B4-BE49-F238E27FC236}">
                <a16:creationId xmlns:a16="http://schemas.microsoft.com/office/drawing/2014/main" id="{6B90BDEB-60C7-F105-8AAA-11B94107FCA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3240000"/>
            <a:ext cx="8280000" cy="537648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</a:p>
        </p:txBody>
      </p:sp>
      <p:sp>
        <p:nvSpPr>
          <p:cNvPr id="14" name="テキスト プレースホルダー 11">
            <a:extLst>
              <a:ext uri="{FF2B5EF4-FFF2-40B4-BE49-F238E27FC236}">
                <a16:creationId xmlns:a16="http://schemas.microsoft.com/office/drawing/2014/main" id="{EE0518F1-3F37-BC44-C55D-5431F65457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0000" y="2880000"/>
            <a:ext cx="1080000" cy="288000"/>
          </a:xfrm>
          <a:prstGeom prst="homePlate">
            <a:avLst/>
          </a:prstGeom>
          <a:solidFill>
            <a:srgbClr val="DFE5EE"/>
          </a:solidFill>
          <a:ln w="25400">
            <a:solidFill>
              <a:srgbClr val="2E719B"/>
            </a:solidFill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rgbClr val="2E719B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考え方</a:t>
            </a:r>
          </a:p>
        </p:txBody>
      </p:sp>
      <p:sp>
        <p:nvSpPr>
          <p:cNvPr id="3" name="コンテンツ プレースホルダー 3">
            <a:extLst>
              <a:ext uri="{FF2B5EF4-FFF2-40B4-BE49-F238E27FC236}">
                <a16:creationId xmlns:a16="http://schemas.microsoft.com/office/drawing/2014/main" id="{FD1A7016-10D5-2E47-3881-D55F864C907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88000" y="72000"/>
            <a:ext cx="612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C70A6DA4-2C32-A8EF-0030-BEA5D418FFAB}"/>
              </a:ext>
            </a:extLst>
          </p:cNvPr>
          <p:cNvSpPr/>
          <p:nvPr userDrawn="1"/>
        </p:nvSpPr>
        <p:spPr>
          <a:xfrm>
            <a:off x="180000" y="72000"/>
            <a:ext cx="972000" cy="576000"/>
          </a:xfrm>
          <a:prstGeom prst="roundRect">
            <a:avLst>
              <a:gd name="adj" fmla="val 18151"/>
            </a:avLst>
          </a:prstGeom>
          <a:solidFill>
            <a:srgbClr val="DFE5EE"/>
          </a:solidFill>
          <a:ln>
            <a:solidFill>
              <a:srgbClr val="2E719B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rgbClr val="2E719B"/>
                </a:solidFill>
              </a:rPr>
              <a:t>研究</a:t>
            </a:r>
          </a:p>
        </p:txBody>
      </p:sp>
    </p:spTree>
    <p:extLst>
      <p:ext uri="{BB962C8B-B14F-4D97-AF65-F5344CB8AC3E}">
        <p14:creationId xmlns:p14="http://schemas.microsoft.com/office/powerpoint/2010/main" val="2153961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研究_例題_問題上部に縮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1D6295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080000" y="828000"/>
            <a:ext cx="7560000" cy="328616"/>
          </a:xfrm>
        </p:spPr>
        <p:txBody>
          <a:bodyPr anchor="t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sp>
        <p:nvSpPr>
          <p:cNvPr id="3" name="コンテンツ プレースホルダー 3">
            <a:extLst>
              <a:ext uri="{FF2B5EF4-FFF2-40B4-BE49-F238E27FC236}">
                <a16:creationId xmlns:a16="http://schemas.microsoft.com/office/drawing/2014/main" id="{80274E9D-83A0-26DF-A892-F5E1192BE41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2160000"/>
            <a:ext cx="8280000" cy="576000"/>
          </a:xfrm>
        </p:spPr>
        <p:txBody>
          <a:bodyPr anchor="ctr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解答・解説文を入力</a:t>
            </a:r>
          </a:p>
        </p:txBody>
      </p:sp>
      <p:sp>
        <p:nvSpPr>
          <p:cNvPr id="8" name="テキスト プレースホルダー 11">
            <a:extLst>
              <a:ext uri="{FF2B5EF4-FFF2-40B4-BE49-F238E27FC236}">
                <a16:creationId xmlns:a16="http://schemas.microsoft.com/office/drawing/2014/main" id="{1C2EE9C8-0D7A-EC74-EE27-5A3302F2A14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828000"/>
            <a:ext cx="792000" cy="576000"/>
          </a:xfrm>
          <a:prstGeom prst="homePlate">
            <a:avLst>
              <a:gd name="adj" fmla="val 31810"/>
            </a:avLst>
          </a:prstGeom>
          <a:solidFill>
            <a:srgbClr val="6E9BBE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例題</a:t>
            </a:r>
            <a:endParaRPr kumimoji="1" lang="en-US" altLang="ja-JP" dirty="0"/>
          </a:p>
          <a:p>
            <a:pPr lvl="0"/>
            <a:r>
              <a:rPr kumimoji="1" lang="en-US" altLang="ja-JP" dirty="0"/>
              <a:t>XX</a:t>
            </a:r>
            <a:endParaRPr kumimoji="1" lang="ja-JP" altLang="en-US" dirty="0"/>
          </a:p>
        </p:txBody>
      </p:sp>
      <p:sp>
        <p:nvSpPr>
          <p:cNvPr id="9" name="コンテンツ プレースホルダー 3">
            <a:extLst>
              <a:ext uri="{FF2B5EF4-FFF2-40B4-BE49-F238E27FC236}">
                <a16:creationId xmlns:a16="http://schemas.microsoft.com/office/drawing/2014/main" id="{77FADD6B-B7D6-6657-D172-6921007740A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88000" y="72000"/>
            <a:ext cx="612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11" name="テキスト プレースホルダー 11">
            <a:extLst>
              <a:ext uri="{FF2B5EF4-FFF2-40B4-BE49-F238E27FC236}">
                <a16:creationId xmlns:a16="http://schemas.microsoft.com/office/drawing/2014/main" id="{E8A30E2B-E185-3787-E411-D2929A19C73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80000" y="1800000"/>
            <a:ext cx="1080000" cy="288000"/>
          </a:xfrm>
          <a:prstGeom prst="homePlate">
            <a:avLst/>
          </a:prstGeom>
          <a:solidFill>
            <a:schemeClr val="bg1"/>
          </a:solidFill>
          <a:ln w="25400">
            <a:solidFill>
              <a:srgbClr val="2E719B"/>
            </a:solidFill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rgbClr val="2E719B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解　答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3AE8C57-358C-7F20-DE9A-0BA6AC3F3DC5}"/>
              </a:ext>
            </a:extLst>
          </p:cNvPr>
          <p:cNvSpPr/>
          <p:nvPr userDrawn="1"/>
        </p:nvSpPr>
        <p:spPr>
          <a:xfrm>
            <a:off x="180000" y="72000"/>
            <a:ext cx="972000" cy="576000"/>
          </a:xfrm>
          <a:prstGeom prst="roundRect">
            <a:avLst>
              <a:gd name="adj" fmla="val 18151"/>
            </a:avLst>
          </a:prstGeom>
          <a:solidFill>
            <a:srgbClr val="DFE5EE"/>
          </a:solidFill>
          <a:ln>
            <a:solidFill>
              <a:srgbClr val="2E719B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rgbClr val="2E719B"/>
                </a:solidFill>
              </a:rPr>
              <a:t>研究</a:t>
            </a:r>
          </a:p>
        </p:txBody>
      </p:sp>
    </p:spTree>
    <p:extLst>
      <p:ext uri="{BB962C8B-B14F-4D97-AF65-F5344CB8AC3E}">
        <p14:creationId xmlns:p14="http://schemas.microsoft.com/office/powerpoint/2010/main" val="325699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公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1D6295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828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テキストを入力</a:t>
            </a:r>
          </a:p>
        </p:txBody>
      </p:sp>
      <p:sp>
        <p:nvSpPr>
          <p:cNvPr id="14" name="テキスト プレースホルダー 11">
            <a:extLst>
              <a:ext uri="{FF2B5EF4-FFF2-40B4-BE49-F238E27FC236}">
                <a16:creationId xmlns:a16="http://schemas.microsoft.com/office/drawing/2014/main" id="{EE0518F1-3F37-BC44-C55D-5431F65457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000" y="1620000"/>
            <a:ext cx="8280000" cy="1440000"/>
          </a:xfrm>
          <a:prstGeom prst="roundRect">
            <a:avLst>
              <a:gd name="adj" fmla="val 10506"/>
            </a:avLst>
          </a:prstGeom>
          <a:solidFill>
            <a:schemeClr val="bg1"/>
          </a:solidFill>
          <a:ln w="25400">
            <a:solidFill>
              <a:srgbClr val="3AA2CD"/>
            </a:solidFill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sz="2800">
                <a:solidFill>
                  <a:srgbClr val="3AA2CD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公式名を入力</a:t>
            </a:r>
          </a:p>
        </p:txBody>
      </p:sp>
      <p:sp>
        <p:nvSpPr>
          <p:cNvPr id="13" name="コンテンツ プレースホルダー 3">
            <a:extLst>
              <a:ext uri="{FF2B5EF4-FFF2-40B4-BE49-F238E27FC236}">
                <a16:creationId xmlns:a16="http://schemas.microsoft.com/office/drawing/2014/main" id="{6B90BDEB-60C7-F105-8AAA-11B94107FCA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40000" y="2340000"/>
            <a:ext cx="792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公式を入力</a:t>
            </a:r>
          </a:p>
        </p:txBody>
      </p:sp>
      <p:sp>
        <p:nvSpPr>
          <p:cNvPr id="3" name="コンテンツ プレースホルダー 3">
            <a:extLst>
              <a:ext uri="{FF2B5EF4-FFF2-40B4-BE49-F238E27FC236}">
                <a16:creationId xmlns:a16="http://schemas.microsoft.com/office/drawing/2014/main" id="{FAA6203C-F3E9-0412-7CA4-FD01145DB6B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88000" y="72000"/>
            <a:ext cx="612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9E6FCBA7-D148-FD5A-536D-AE35CBB5E7EA}"/>
              </a:ext>
            </a:extLst>
          </p:cNvPr>
          <p:cNvSpPr/>
          <p:nvPr userDrawn="1"/>
        </p:nvSpPr>
        <p:spPr>
          <a:xfrm>
            <a:off x="180000" y="72000"/>
            <a:ext cx="972000" cy="576000"/>
          </a:xfrm>
          <a:prstGeom prst="roundRect">
            <a:avLst>
              <a:gd name="adj" fmla="val 18151"/>
            </a:avLst>
          </a:prstGeom>
          <a:solidFill>
            <a:srgbClr val="DFE5EE"/>
          </a:solidFill>
          <a:ln>
            <a:solidFill>
              <a:srgbClr val="2E719B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rgbClr val="2E719B"/>
                </a:solidFill>
              </a:rPr>
              <a:t>研究</a:t>
            </a:r>
          </a:p>
        </p:txBody>
      </p:sp>
    </p:spTree>
    <p:extLst>
      <p:ext uri="{BB962C8B-B14F-4D97-AF65-F5344CB8AC3E}">
        <p14:creationId xmlns:p14="http://schemas.microsoft.com/office/powerpoint/2010/main" val="104438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1D6295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/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6" name="コンテンツ プレースホルダー 3">
            <a:extLst>
              <a:ext uri="{FF2B5EF4-FFF2-40B4-BE49-F238E27FC236}">
                <a16:creationId xmlns:a16="http://schemas.microsoft.com/office/drawing/2014/main" id="{CE123CDA-34ED-1D57-371E-BEE16F0F13F6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60000" y="828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テキストを入力</a:t>
            </a:r>
          </a:p>
        </p:txBody>
      </p:sp>
    </p:spTree>
    <p:extLst>
      <p:ext uri="{BB962C8B-B14F-4D97-AF65-F5344CB8AC3E}">
        <p14:creationId xmlns:p14="http://schemas.microsoft.com/office/powerpoint/2010/main" val="243019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1D6295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6" name="コンテンツ プレースホルダー 3">
            <a:extLst>
              <a:ext uri="{FF2B5EF4-FFF2-40B4-BE49-F238E27FC236}">
                <a16:creationId xmlns:a16="http://schemas.microsoft.com/office/drawing/2014/main" id="{CE123CDA-34ED-1D57-371E-BEE16F0F13F6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12000" y="828000"/>
            <a:ext cx="8280000" cy="576000"/>
          </a:xfrm>
        </p:spPr>
        <p:txBody>
          <a:bodyPr anchor="ctr">
            <a:norm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見出しを入力</a:t>
            </a:r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1584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テキストを入力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9D3D5BA7-6C7E-E737-131A-52AED35CFAA0}"/>
              </a:ext>
            </a:extLst>
          </p:cNvPr>
          <p:cNvGrpSpPr/>
          <p:nvPr userDrawn="1"/>
        </p:nvGrpSpPr>
        <p:grpSpPr>
          <a:xfrm>
            <a:off x="288000" y="936000"/>
            <a:ext cx="288000" cy="288000"/>
            <a:chOff x="4595112" y="3960000"/>
            <a:chExt cx="288000" cy="288000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63FAE52B-EE24-6415-7856-DBBB8DEB9831}"/>
                </a:ext>
              </a:extLst>
            </p:cNvPr>
            <p:cNvSpPr/>
            <p:nvPr userDrawn="1"/>
          </p:nvSpPr>
          <p:spPr>
            <a:xfrm>
              <a:off x="4595112" y="4032000"/>
              <a:ext cx="288000" cy="216000"/>
            </a:xfrm>
            <a:prstGeom prst="rect">
              <a:avLst/>
            </a:prstGeom>
            <a:solidFill>
              <a:srgbClr val="D9BB52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570731FC-52E7-5798-85EE-C5724BE099F8}"/>
                </a:ext>
              </a:extLst>
            </p:cNvPr>
            <p:cNvSpPr/>
            <p:nvPr userDrawn="1"/>
          </p:nvSpPr>
          <p:spPr>
            <a:xfrm>
              <a:off x="4811112" y="3960000"/>
              <a:ext cx="72000" cy="72000"/>
            </a:xfrm>
            <a:prstGeom prst="rect">
              <a:avLst/>
            </a:prstGeom>
            <a:solidFill>
              <a:srgbClr val="5D70A4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34831739-84D2-DF76-9726-E22B0FC85342}"/>
                </a:ext>
              </a:extLst>
            </p:cNvPr>
            <p:cNvSpPr/>
            <p:nvPr userDrawn="1"/>
          </p:nvSpPr>
          <p:spPr>
            <a:xfrm>
              <a:off x="4595112" y="3960000"/>
              <a:ext cx="216000" cy="72000"/>
            </a:xfrm>
            <a:prstGeom prst="rect">
              <a:avLst/>
            </a:prstGeom>
            <a:solidFill>
              <a:srgbClr val="48A3BF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5198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1D6295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6" name="コンテンツ プレースホルダー 3">
            <a:extLst>
              <a:ext uri="{FF2B5EF4-FFF2-40B4-BE49-F238E27FC236}">
                <a16:creationId xmlns:a16="http://schemas.microsoft.com/office/drawing/2014/main" id="{CE123CDA-34ED-1D57-371E-BEE16F0F13F6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900000" y="828000"/>
            <a:ext cx="7740000" cy="576000"/>
          </a:xfrm>
          <a:ln w="19050">
            <a:solidFill>
              <a:srgbClr val="7F89B4"/>
            </a:solidFill>
          </a:ln>
        </p:spPr>
        <p:txBody>
          <a:bodyPr anchor="ctr">
            <a:norm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問題内容を入力</a:t>
            </a:r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1584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テキストを入力</a:t>
            </a:r>
          </a:p>
        </p:txBody>
      </p:sp>
      <p:sp>
        <p:nvSpPr>
          <p:cNvPr id="24" name="テキスト プレースホルダー 23">
            <a:extLst>
              <a:ext uri="{FF2B5EF4-FFF2-40B4-BE49-F238E27FC236}">
                <a16:creationId xmlns:a16="http://schemas.microsoft.com/office/drawing/2014/main" id="{1F8B97C2-DC60-5537-2914-2EF9F610B9D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828000"/>
            <a:ext cx="360000" cy="576000"/>
          </a:xfrm>
          <a:solidFill>
            <a:srgbClr val="7F89B4"/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例</a:t>
            </a:r>
          </a:p>
        </p:txBody>
      </p:sp>
      <p:sp>
        <p:nvSpPr>
          <p:cNvPr id="3" name="テキスト プレースホルダー 23">
            <a:extLst>
              <a:ext uri="{FF2B5EF4-FFF2-40B4-BE49-F238E27FC236}">
                <a16:creationId xmlns:a16="http://schemas.microsoft.com/office/drawing/2014/main" id="{01DBB85C-3036-4C41-4285-897126D8098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828000"/>
            <a:ext cx="360000" cy="576000"/>
          </a:xfrm>
          <a:solidFill>
            <a:srgbClr val="E0E1EC"/>
          </a:solidFill>
        </p:spPr>
        <p:txBody>
          <a:bodyPr lIns="36000" rIns="36000" anchor="ctr"/>
          <a:lstStyle>
            <a:lvl1pPr marL="0" indent="0" algn="ctr">
              <a:buNone/>
              <a:defRPr sz="1800">
                <a:solidFill>
                  <a:srgbClr val="7F89B4"/>
                </a:solidFill>
              </a:defRPr>
            </a:lvl1pPr>
          </a:lstStyle>
          <a:p>
            <a:pPr lvl="0"/>
            <a:r>
              <a:rPr kumimoji="1" lang="en-US" altLang="ja-JP" dirty="0"/>
              <a:t>XX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287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1D6295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1260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sp>
        <p:nvSpPr>
          <p:cNvPr id="13" name="コンテンツ プレースホルダー 3">
            <a:extLst>
              <a:ext uri="{FF2B5EF4-FFF2-40B4-BE49-F238E27FC236}">
                <a16:creationId xmlns:a16="http://schemas.microsoft.com/office/drawing/2014/main" id="{6B90BDEB-60C7-F105-8AAA-11B94107FCA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3240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rgbClr val="FF0000"/>
                </a:solidFill>
              </a:defRPr>
            </a:lvl1pPr>
          </a:lstStyle>
          <a:p>
            <a:pPr lvl="0"/>
            <a:r>
              <a:rPr kumimoji="1" lang="ja-JP" altLang="en-US" dirty="0"/>
              <a:t>解答・解説文を入力</a:t>
            </a:r>
          </a:p>
        </p:txBody>
      </p:sp>
      <p:sp>
        <p:nvSpPr>
          <p:cNvPr id="14" name="テキスト プレースホルダー 11">
            <a:extLst>
              <a:ext uri="{FF2B5EF4-FFF2-40B4-BE49-F238E27FC236}">
                <a16:creationId xmlns:a16="http://schemas.microsoft.com/office/drawing/2014/main" id="{EE0518F1-3F37-BC44-C55D-5431F65457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0000" y="2880000"/>
            <a:ext cx="1080000" cy="288000"/>
          </a:xfrm>
          <a:prstGeom prst="rect">
            <a:avLst/>
          </a:prstGeom>
          <a:solidFill>
            <a:srgbClr val="48A3BF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解　答</a:t>
            </a:r>
          </a:p>
        </p:txBody>
      </p:sp>
      <p:sp>
        <p:nvSpPr>
          <p:cNvPr id="3" name="テキスト プレースホルダー 23">
            <a:extLst>
              <a:ext uri="{FF2B5EF4-FFF2-40B4-BE49-F238E27FC236}">
                <a16:creationId xmlns:a16="http://schemas.microsoft.com/office/drawing/2014/main" id="{62A66488-0FA7-A74D-AA3F-E0DFB69F4F1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80000" y="828000"/>
            <a:ext cx="360000" cy="288000"/>
          </a:xfrm>
          <a:solidFill>
            <a:srgbClr val="48A3BF"/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問</a:t>
            </a:r>
          </a:p>
        </p:txBody>
      </p:sp>
      <p:sp>
        <p:nvSpPr>
          <p:cNvPr id="6" name="テキスト プレースホルダー 23">
            <a:extLst>
              <a:ext uri="{FF2B5EF4-FFF2-40B4-BE49-F238E27FC236}">
                <a16:creationId xmlns:a16="http://schemas.microsoft.com/office/drawing/2014/main" id="{1FBAC904-4EEE-CFE8-BB42-CB34CD00928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000" y="828000"/>
            <a:ext cx="360000" cy="288000"/>
          </a:xfrm>
          <a:solidFill>
            <a:srgbClr val="E3EAF0"/>
          </a:solidFill>
        </p:spPr>
        <p:txBody>
          <a:bodyPr lIns="36000" rIns="36000" anchor="ctr"/>
          <a:lstStyle>
            <a:lvl1pPr marL="0" indent="0" algn="ctr">
              <a:buNone/>
              <a:defRPr sz="1800">
                <a:solidFill>
                  <a:srgbClr val="48A3BF"/>
                </a:solidFill>
              </a:defRPr>
            </a:lvl1pPr>
          </a:lstStyle>
          <a:p>
            <a:pPr lvl="0"/>
            <a:r>
              <a:rPr kumimoji="1" lang="en-US" altLang="ja-JP" dirty="0"/>
              <a:t>XX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7392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問_問題上部に縮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1D6295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080000" y="828000"/>
            <a:ext cx="7560000" cy="328616"/>
          </a:xfrm>
        </p:spPr>
        <p:txBody>
          <a:bodyPr anchor="t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sp>
        <p:nvSpPr>
          <p:cNvPr id="13" name="コンテンツ プレースホルダー 3">
            <a:extLst>
              <a:ext uri="{FF2B5EF4-FFF2-40B4-BE49-F238E27FC236}">
                <a16:creationId xmlns:a16="http://schemas.microsoft.com/office/drawing/2014/main" id="{6B90BDEB-60C7-F105-8AAA-11B94107FCA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2160000"/>
            <a:ext cx="8280000" cy="576000"/>
          </a:xfrm>
        </p:spPr>
        <p:txBody>
          <a:bodyPr anchor="ctr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rgbClr val="FF0000"/>
                </a:solidFill>
              </a:defRPr>
            </a:lvl1pPr>
          </a:lstStyle>
          <a:p>
            <a:pPr lvl="0"/>
            <a:r>
              <a:rPr kumimoji="1" lang="ja-JP" altLang="en-US" dirty="0"/>
              <a:t>解答・解説文を入力</a:t>
            </a:r>
          </a:p>
        </p:txBody>
      </p:sp>
      <p:sp>
        <p:nvSpPr>
          <p:cNvPr id="14" name="テキスト プレースホルダー 11">
            <a:extLst>
              <a:ext uri="{FF2B5EF4-FFF2-40B4-BE49-F238E27FC236}">
                <a16:creationId xmlns:a16="http://schemas.microsoft.com/office/drawing/2014/main" id="{EE0518F1-3F37-BC44-C55D-5431F65457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0000" y="1800000"/>
            <a:ext cx="1080000" cy="288000"/>
          </a:xfrm>
          <a:prstGeom prst="rect">
            <a:avLst/>
          </a:prstGeom>
          <a:solidFill>
            <a:srgbClr val="48A3BF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解　答</a:t>
            </a:r>
          </a:p>
        </p:txBody>
      </p:sp>
      <p:sp>
        <p:nvSpPr>
          <p:cNvPr id="3" name="テキスト プレースホルダー 23">
            <a:extLst>
              <a:ext uri="{FF2B5EF4-FFF2-40B4-BE49-F238E27FC236}">
                <a16:creationId xmlns:a16="http://schemas.microsoft.com/office/drawing/2014/main" id="{CCA5382B-645B-3A32-CA17-B91D56DEB0E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80000" y="828000"/>
            <a:ext cx="360000" cy="288000"/>
          </a:xfrm>
          <a:solidFill>
            <a:srgbClr val="48A3BF"/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例</a:t>
            </a:r>
          </a:p>
        </p:txBody>
      </p:sp>
      <p:sp>
        <p:nvSpPr>
          <p:cNvPr id="6" name="テキスト プレースホルダー 23">
            <a:extLst>
              <a:ext uri="{FF2B5EF4-FFF2-40B4-BE49-F238E27FC236}">
                <a16:creationId xmlns:a16="http://schemas.microsoft.com/office/drawing/2014/main" id="{8A6B6FFE-BC4E-68B3-E596-7A5478B34C5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000" y="828000"/>
            <a:ext cx="360000" cy="288000"/>
          </a:xfrm>
          <a:solidFill>
            <a:srgbClr val="E3EAF0"/>
          </a:solidFill>
        </p:spPr>
        <p:txBody>
          <a:bodyPr lIns="36000" rIns="36000" anchor="ctr"/>
          <a:lstStyle>
            <a:lvl1pPr marL="0" indent="0" algn="ctr">
              <a:buNone/>
              <a:defRPr sz="1800">
                <a:solidFill>
                  <a:srgbClr val="48A3BF"/>
                </a:solidFill>
              </a:defRPr>
            </a:lvl1pPr>
          </a:lstStyle>
          <a:p>
            <a:pPr lvl="0"/>
            <a:r>
              <a:rPr kumimoji="1" lang="en-US" altLang="ja-JP" dirty="0"/>
              <a:t>XX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134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例題＋考え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1D6295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1440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sp>
        <p:nvSpPr>
          <p:cNvPr id="13" name="コンテンツ プレースホルダー 3">
            <a:extLst>
              <a:ext uri="{FF2B5EF4-FFF2-40B4-BE49-F238E27FC236}">
                <a16:creationId xmlns:a16="http://schemas.microsoft.com/office/drawing/2014/main" id="{6B90BDEB-60C7-F105-8AAA-11B94107FCA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3240000"/>
            <a:ext cx="8280000" cy="537648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</a:p>
        </p:txBody>
      </p:sp>
      <p:sp>
        <p:nvSpPr>
          <p:cNvPr id="14" name="テキスト プレースホルダー 11">
            <a:extLst>
              <a:ext uri="{FF2B5EF4-FFF2-40B4-BE49-F238E27FC236}">
                <a16:creationId xmlns:a16="http://schemas.microsoft.com/office/drawing/2014/main" id="{EE0518F1-3F37-BC44-C55D-5431F65457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0000" y="2880000"/>
            <a:ext cx="1080000" cy="288000"/>
          </a:xfrm>
          <a:prstGeom prst="rect">
            <a:avLst/>
          </a:prstGeom>
          <a:solidFill>
            <a:srgbClr val="6E9BBE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考え方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461491E1-FF3E-C1C8-39CE-C309A146EBA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80000" y="828000"/>
            <a:ext cx="792000" cy="288000"/>
          </a:xfrm>
          <a:prstGeom prst="rect">
            <a:avLst/>
          </a:prstGeom>
          <a:solidFill>
            <a:srgbClr val="7F89B4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例題</a:t>
            </a:r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2101B4DE-E940-7231-3668-5122B358320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0000" y="1116000"/>
            <a:ext cx="792000" cy="288000"/>
          </a:xfrm>
          <a:prstGeom prst="rect">
            <a:avLst/>
          </a:prstGeom>
          <a:solidFill>
            <a:srgbClr val="E0E1EC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rgbClr val="7F89B4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en-US" altLang="ja-JP" dirty="0"/>
              <a:t>XX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979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例題_問題上部に縮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1D6295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080000" y="828000"/>
            <a:ext cx="7560000" cy="328616"/>
          </a:xfrm>
        </p:spPr>
        <p:txBody>
          <a:bodyPr anchor="t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kumimoji="1" lang="ja-JP" altLang="en-US" dirty="0"/>
              <a:t>問題文を入力</a:t>
            </a:r>
          </a:p>
        </p:txBody>
      </p:sp>
      <p:sp>
        <p:nvSpPr>
          <p:cNvPr id="3" name="コンテンツ プレースホルダー 3">
            <a:extLst>
              <a:ext uri="{FF2B5EF4-FFF2-40B4-BE49-F238E27FC236}">
                <a16:creationId xmlns:a16="http://schemas.microsoft.com/office/drawing/2014/main" id="{80274E9D-83A0-26DF-A892-F5E1192BE41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0000" y="2160000"/>
            <a:ext cx="8280000" cy="576000"/>
          </a:xfrm>
        </p:spPr>
        <p:txBody>
          <a:bodyPr anchor="ctr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解答・解説文を入力</a:t>
            </a:r>
          </a:p>
        </p:txBody>
      </p:sp>
      <p:sp>
        <p:nvSpPr>
          <p:cNvPr id="6" name="テキスト プレースホルダー 11">
            <a:extLst>
              <a:ext uri="{FF2B5EF4-FFF2-40B4-BE49-F238E27FC236}">
                <a16:creationId xmlns:a16="http://schemas.microsoft.com/office/drawing/2014/main" id="{517790C8-2DB6-11B3-27F8-15B9AF5F1F8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0000" y="1800000"/>
            <a:ext cx="1080000" cy="288000"/>
          </a:xfrm>
          <a:prstGeom prst="rect">
            <a:avLst/>
          </a:prstGeom>
          <a:solidFill>
            <a:srgbClr val="87BECA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解　答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070ED1A5-8950-542F-D61B-3BC330495FE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80000" y="828000"/>
            <a:ext cx="792000" cy="288000"/>
          </a:xfrm>
          <a:prstGeom prst="rect">
            <a:avLst/>
          </a:prstGeom>
          <a:solidFill>
            <a:srgbClr val="7F89B4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例題</a:t>
            </a:r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A6D70A6A-1C79-9027-7B86-06B609185C8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0000" y="1116000"/>
            <a:ext cx="792000" cy="288000"/>
          </a:xfrm>
          <a:prstGeom prst="rect">
            <a:avLst/>
          </a:prstGeom>
          <a:solidFill>
            <a:srgbClr val="E0E1EC"/>
          </a:solidFill>
          <a:ln w="25400">
            <a:noFill/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rgbClr val="7F89B4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en-US" altLang="ja-JP" dirty="0"/>
              <a:t>XX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388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公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07950" y="719138"/>
            <a:ext cx="8853488" cy="46037"/>
          </a:xfrm>
          <a:prstGeom prst="rect">
            <a:avLst/>
          </a:prstGeom>
          <a:solidFill>
            <a:srgbClr val="1D6295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6542D4-5B3B-26C2-45AD-96183083875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00" y="72000"/>
            <a:ext cx="7200000" cy="576000"/>
          </a:xfrm>
        </p:spPr>
        <p:txBody>
          <a:bodyPr anchor="b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kumimoji="1" lang="ja-JP" altLang="en-US" dirty="0"/>
              <a:t>タイトルを入力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9BFEA72F-FF59-6D62-7CDB-0706553E05D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60000" y="72000"/>
            <a:ext cx="1440000" cy="576000"/>
          </a:xfrm>
        </p:spPr>
        <p:txBody>
          <a:bodyPr anchor="b"/>
          <a:lstStyle>
            <a:lvl1pPr marL="0" indent="0" algn="r">
              <a:buNone/>
              <a:defRPr sz="1600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教科書 </a:t>
            </a:r>
            <a:r>
              <a:rPr kumimoji="1" lang="en-US" altLang="ja-JP" dirty="0" err="1"/>
              <a:t>p.XXX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71E63D26-07DA-5C33-9C58-754DA06EE7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828000"/>
            <a:ext cx="828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kumimoji="1" lang="ja-JP" altLang="en-US" dirty="0"/>
              <a:t>テキストを入力</a:t>
            </a:r>
          </a:p>
        </p:txBody>
      </p:sp>
      <p:sp>
        <p:nvSpPr>
          <p:cNvPr id="14" name="テキスト プレースホルダー 11">
            <a:extLst>
              <a:ext uri="{FF2B5EF4-FFF2-40B4-BE49-F238E27FC236}">
                <a16:creationId xmlns:a16="http://schemas.microsoft.com/office/drawing/2014/main" id="{EE0518F1-3F37-BC44-C55D-5431F65457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000" y="1620000"/>
            <a:ext cx="8280000" cy="1440000"/>
          </a:xfrm>
          <a:prstGeom prst="roundRect">
            <a:avLst>
              <a:gd name="adj" fmla="val 10506"/>
            </a:avLst>
          </a:prstGeom>
          <a:solidFill>
            <a:schemeClr val="bg1"/>
          </a:solidFill>
          <a:ln w="25400">
            <a:solidFill>
              <a:srgbClr val="A90F30"/>
            </a:solidFill>
          </a:ln>
          <a:effectLst>
            <a:outerShdw blurRad="50800" dist="38100" dir="54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sz="2800">
                <a:solidFill>
                  <a:srgbClr val="A90F30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kumimoji="1" lang="ja-JP" altLang="en-US" dirty="0"/>
              <a:t>公式名を入力</a:t>
            </a:r>
          </a:p>
        </p:txBody>
      </p:sp>
      <p:sp>
        <p:nvSpPr>
          <p:cNvPr id="13" name="コンテンツ プレースホルダー 3">
            <a:extLst>
              <a:ext uri="{FF2B5EF4-FFF2-40B4-BE49-F238E27FC236}">
                <a16:creationId xmlns:a16="http://schemas.microsoft.com/office/drawing/2014/main" id="{6B90BDEB-60C7-F105-8AAA-11B94107FCA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40000" y="2340000"/>
            <a:ext cx="7920000" cy="576000"/>
          </a:xfrm>
        </p:spPr>
        <p:txBody>
          <a:bodyPr anchor="t">
            <a:sp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公式を入力</a:t>
            </a:r>
          </a:p>
        </p:txBody>
      </p:sp>
    </p:spTree>
    <p:extLst>
      <p:ext uri="{BB962C8B-B14F-4D97-AF65-F5344CB8AC3E}">
        <p14:creationId xmlns:p14="http://schemas.microsoft.com/office/powerpoint/2010/main" val="134878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  <a:endParaRPr lang="en-US" dirty="0"/>
          </a:p>
        </p:txBody>
      </p:sp>
      <p:sp>
        <p:nvSpPr>
          <p:cNvPr id="1027" name="テキスト プレースホルダ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1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1B84955-B093-42A0-B5CD-671498481AE5}" type="datetimeFigureOut">
              <a:rPr lang="ja-JP" altLang="en-US"/>
              <a:pPr>
                <a:defRPr/>
              </a:pPr>
              <a:t>2025/4/8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1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1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E862CF8-9BF9-4EEA-9DCB-606E821A85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1" name="直線コネクタ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2" name="直線コネクタ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5" r:id="rId1"/>
    <p:sldLayoutId id="2147484899" r:id="rId2"/>
    <p:sldLayoutId id="2147484903" r:id="rId3"/>
    <p:sldLayoutId id="2147484904" r:id="rId4"/>
    <p:sldLayoutId id="2147484905" r:id="rId5"/>
    <p:sldLayoutId id="2147484906" r:id="rId6"/>
    <p:sldLayoutId id="2147484907" r:id="rId7"/>
    <p:sldLayoutId id="2147484908" r:id="rId8"/>
    <p:sldLayoutId id="2147484909" r:id="rId9"/>
    <p:sldLayoutId id="2147484916" r:id="rId10"/>
    <p:sldLayoutId id="2147484917" r:id="rId11"/>
    <p:sldLayoutId id="2147484910" r:id="rId12"/>
    <p:sldLayoutId id="2147484912" r:id="rId13"/>
    <p:sldLayoutId id="2147484911" r:id="rId14"/>
    <p:sldLayoutId id="2147484913" r:id="rId15"/>
    <p:sldLayoutId id="2147484914" r:id="rId16"/>
    <p:sldLayoutId id="2147484915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Calibri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20.png"/><Relationship Id="rId5" Type="http://schemas.openxmlformats.org/officeDocument/2006/relationships/hyperlink" Target="https://k-qr.com/6u3a08101" TargetMode="Externa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0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16.xml"/><Relationship Id="rId6" Type="http://schemas.openxmlformats.org/officeDocument/2006/relationships/hyperlink" Target="https://k-qr.com/6u3a08101" TargetMode="External"/><Relationship Id="rId5" Type="http://schemas.openxmlformats.org/officeDocument/2006/relationships/image" Target="../media/image23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7.png"/><Relationship Id="rId7" Type="http://schemas.openxmlformats.org/officeDocument/2006/relationships/hyperlink" Target="https://k-qr.com/6u3a08101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20.png"/><Relationship Id="rId5" Type="http://schemas.openxmlformats.org/officeDocument/2006/relationships/hyperlink" Target="https://k-qr.com/6u3a08101" TargetMode="Externa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0D9AA7-7378-8117-69A7-04E4B1838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第２章　「２次関数」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742C4F-2ECB-95A8-2A31-3DAB859B26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ja-JP" altLang="en-US" dirty="0"/>
              <a:t>２</a:t>
            </a:r>
            <a:r>
              <a:rPr kumimoji="1" lang="ja-JP" altLang="en-US" dirty="0"/>
              <a:t>節　２次関数の最大・最小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BA88D8-6C8A-5E33-80A7-6A3CEFAEC5E7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kumimoji="1" lang="ja-JP" altLang="en-US" dirty="0"/>
              <a:t>２　２次関数の最大・最小の利用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70E48F-7EE6-43DF-9B4E-3D2A0CE400DC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124553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3BDC19-7049-762A-59BE-4FC0F5AB3C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4477948-E612-4818-61E0-DE25521D9CA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p.81)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73C8C3FE-E9D1-E471-F147-523D78E170DC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585097"/>
              </a:xfrm>
            </p:spPr>
            <p:txBody>
              <a:bodyPr/>
              <a:lstStyle/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1400" b="0" i="1" kern="100" smtClean="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を正の数とするとき，関数 </a:t>
                </a:r>
                <a14:m>
                  <m:oMath xmlns:m="http://schemas.openxmlformats.org/officeDocument/2006/math"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r>
                  <a:rPr lang="en-US" altLang="ja-JP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140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ja-JP" altLang="en-US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ja-JP" altLang="en-US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の最小値を求めよ。</a:t>
                </a:r>
                <a:endParaRPr lang="en-US" altLang="ja-JP" sz="14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また，そのときの </a:t>
                </a:r>
                <a14:m>
                  <m:oMath xmlns:m="http://schemas.openxmlformats.org/officeDocument/2006/math"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の値を求めよ。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73C8C3FE-E9D1-E471-F147-523D78E170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585097"/>
              </a:xfrm>
              <a:blipFill>
                <a:blip r:embed="rId2"/>
                <a:stretch>
                  <a:fillRect l="-242" t="-1042" b="-72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ECE88A78-1205-0D70-1479-EB636C400515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3102452"/>
              </a:xfrm>
            </p:spPr>
            <p:txBody>
              <a:bodyPr/>
              <a:lstStyle/>
              <a:p>
                <a:pPr>
                  <a:spcAft>
                    <a:spcPts val="0"/>
                  </a:spcAft>
                </a:pPr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(ⅱ)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頂点の </a:t>
                </a:r>
                <a14:m>
                  <m:oMath xmlns:m="http://schemas.openxmlformats.org/officeDocument/2006/math">
                    <m:r>
                      <a:rPr lang="en-US" altLang="ja-JP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 座標が定義域内にある場合</a:t>
                </a: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 このとき，</a:t>
                </a:r>
                <a14:m>
                  <m:oMath xmlns:m="http://schemas.openxmlformats.org/officeDocument/2006/math">
                    <m:r>
                      <a:rPr lang="en-US" altLang="ja-JP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ja-JP" altLang="en-US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≧</m:t>
                    </m:r>
                    <m:r>
                      <a:rPr lang="en-US" altLang="ja-JP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である。</a:t>
                </a:r>
                <a:endParaRPr lang="en-US" altLang="ja-JP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 この関数のグラフは右のよう</a:t>
                </a:r>
                <a:endParaRPr lang="en-US" altLang="ja-JP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 になり，</a:t>
                </a:r>
                <a:endParaRPr lang="en-US" altLang="ja-JP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で最小値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 をとる。</a:t>
                </a:r>
                <a:endParaRPr lang="en-US" altLang="ja-JP" kern="100" dirty="0">
                  <a:latin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ECE88A78-1205-0D70-1479-EB636C4005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3102452"/>
              </a:xfrm>
              <a:blipFill>
                <a:blip r:embed="rId3"/>
                <a:stretch>
                  <a:fillRect l="-1473" t="-982" b="-510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1B2BDEF-FD25-0E2C-BF21-9BE5D56DE21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/>
              <a:t>例題</a:t>
            </a:r>
            <a:endParaRPr kumimoji="1" lang="en-US" altLang="ja-JP" dirty="0"/>
          </a:p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A94AB83-A9EF-EFED-9DCF-467ED778EDD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定義域が変化するときの関数の最大・最小</a:t>
            </a:r>
            <a:endParaRPr kumimoji="1"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6008F058-D135-9D3F-F5AF-B1386D50EB9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ja-JP" altLang="en-US" dirty="0"/>
              <a:t>解　答</a:t>
            </a:r>
            <a:endParaRPr kumimoji="1" lang="ja-JP" altLang="en-US" dirty="0"/>
          </a:p>
        </p:txBody>
      </p:sp>
      <p:pic>
        <p:nvPicPr>
          <p:cNvPr id="17" name="図 16" descr="四角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7E1F0E9-F155-4C98-84ED-76DC734550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000" y="2952000"/>
            <a:ext cx="2529845" cy="1880620"/>
          </a:xfrm>
          <a:prstGeom prst="rect">
            <a:avLst/>
          </a:prstGeom>
        </p:spPr>
      </p:pic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8F2BADBB-1A74-6B42-821E-5BCAFF6B81E2}"/>
              </a:ext>
            </a:extLst>
          </p:cNvPr>
          <p:cNvGrpSpPr/>
          <p:nvPr/>
        </p:nvGrpSpPr>
        <p:grpSpPr>
          <a:xfrm>
            <a:off x="7614988" y="828000"/>
            <a:ext cx="1358064" cy="1384870"/>
            <a:chOff x="7614988" y="917999"/>
            <a:chExt cx="1358064" cy="1384870"/>
          </a:xfrm>
        </p:grpSpPr>
        <p:sp>
          <p:nvSpPr>
            <p:cNvPr id="10" name="テキスト ボックス 9">
              <a:hlinkClick r:id="rId5"/>
              <a:extLst>
                <a:ext uri="{FF2B5EF4-FFF2-40B4-BE49-F238E27FC236}">
                  <a16:creationId xmlns:a16="http://schemas.microsoft.com/office/drawing/2014/main" id="{07E8A56E-41C3-6C2B-0F55-F93DB743709F}"/>
                </a:ext>
              </a:extLst>
            </p:cNvPr>
            <p:cNvSpPr txBox="1"/>
            <p:nvPr/>
          </p:nvSpPr>
          <p:spPr>
            <a:xfrm>
              <a:off x="7614988" y="917999"/>
              <a:ext cx="1358064" cy="33855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solidFill>
                    <a:srgbClr val="2E719B"/>
                  </a:solidFill>
                  <a:latin typeface="+mn-ea"/>
                  <a:ea typeface="+mn-ea"/>
                </a:rPr>
                <a:t>定義域が変化するときの最</a:t>
              </a:r>
            </a:p>
            <a:p>
              <a:r>
                <a:rPr kumimoji="1" lang="ja-JP" altLang="en-US" sz="800" dirty="0">
                  <a:solidFill>
                    <a:srgbClr val="2E719B"/>
                  </a:solidFill>
                  <a:latin typeface="+mn-ea"/>
                  <a:ea typeface="+mn-ea"/>
                </a:rPr>
                <a:t>大値，最小値を観察しよう</a:t>
              </a:r>
            </a:p>
          </p:txBody>
        </p:sp>
        <p:pic>
          <p:nvPicPr>
            <p:cNvPr id="11" name="図 10" descr="QR コード&#10;&#10;AI によって生成されたコンテンツは間違っている可能性があります。">
              <a:hlinkClick r:id="rId5"/>
              <a:extLst>
                <a:ext uri="{FF2B5EF4-FFF2-40B4-BE49-F238E27FC236}">
                  <a16:creationId xmlns:a16="http://schemas.microsoft.com/office/drawing/2014/main" id="{26C3021A-25E6-25FD-020A-6DC495EF1DE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0000" y="1029255"/>
              <a:ext cx="900000" cy="1273614"/>
            </a:xfrm>
            <a:prstGeom prst="rect">
              <a:avLst/>
            </a:prstGeom>
          </p:spPr>
        </p:pic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66F5062-14BD-44CD-88C3-A3106B7415E8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165426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F855D3-D3E8-230B-38FF-0109BEBF4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8EA2BD6-AEBF-C4EA-007E-8DF9A5E443E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p.81)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A660A9D4-6B3E-4632-4C6F-0E0279F2BE48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585097"/>
              </a:xfrm>
            </p:spPr>
            <p:txBody>
              <a:bodyPr/>
              <a:lstStyle/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1400" b="0" i="1" kern="100" smtClean="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を正の数とするとき，関数 </a:t>
                </a:r>
                <a14:m>
                  <m:oMath xmlns:m="http://schemas.openxmlformats.org/officeDocument/2006/math"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r>
                  <a:rPr lang="en-US" altLang="ja-JP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140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ja-JP" altLang="en-US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ja-JP" altLang="en-US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の最小値を求めよ。</a:t>
                </a:r>
                <a:endParaRPr lang="en-US" altLang="ja-JP" sz="14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また，そのときの </a:t>
                </a:r>
                <a14:m>
                  <m:oMath xmlns:m="http://schemas.openxmlformats.org/officeDocument/2006/math"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の値を求めよ。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A660A9D4-6B3E-4632-4C6F-0E0279F2BE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585097"/>
              </a:xfrm>
              <a:blipFill>
                <a:blip r:embed="rId2"/>
                <a:stretch>
                  <a:fillRect l="-242" t="-1042" b="-72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F6B45299-692A-4991-F640-3BA8D1F0F617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2605265"/>
              </a:xfrm>
            </p:spPr>
            <p:txBody>
              <a:bodyPr/>
              <a:lstStyle/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よって，次のようになる。</a:t>
                </a: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0&lt;</m:t>
                    </m:r>
                    <m:r>
                      <a:rPr lang="en-US" altLang="ja-JP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ja-JP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&lt;1</m:t>
                    </m:r>
                  </m:oMath>
                </a14:m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のとき，</a:t>
                </a:r>
                <a:endParaRPr lang="en-US" altLang="ja-JP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で最小値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endParaRPr lang="en-US" altLang="ja-JP" i="1" kern="100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i="1" kern="100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ja-JP" altLang="en-US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≧</m:t>
                    </m:r>
                    <m:r>
                      <a:rPr lang="en-US" altLang="ja-JP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のとき，</a:t>
                </a:r>
                <a:endParaRPr lang="en-US" altLang="ja-JP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で最小値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F6B45299-692A-4991-F640-3BA8D1F0F61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2605265"/>
              </a:xfrm>
              <a:blipFill>
                <a:blip r:embed="rId3"/>
                <a:stretch>
                  <a:fillRect l="-1473" t="-1168" b="-537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8D5DFD9-E07D-ED99-B763-8B29189FE9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/>
              <a:t>例題</a:t>
            </a:r>
            <a:endParaRPr kumimoji="1" lang="en-US" altLang="ja-JP" dirty="0"/>
          </a:p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A70726B-B022-0A73-6A85-88DE2E76893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定義域が変化するときの関数の最大・最小</a:t>
            </a:r>
            <a:endParaRPr kumimoji="1"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6D1D2AFA-7DA4-A7ED-EFC8-9D10D02641B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ja-JP" altLang="en-US" dirty="0"/>
              <a:t>解　答</a:t>
            </a:r>
            <a:endParaRPr kumimoji="1" lang="ja-JP" altLang="en-US" dirty="0"/>
          </a:p>
        </p:txBody>
      </p:sp>
      <p:pic>
        <p:nvPicPr>
          <p:cNvPr id="18" name="図 17" descr="テキスト, ホワイトボ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6006F7E-EE1E-AEC0-88B5-E0B8E8575D1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000" y="2340000"/>
            <a:ext cx="2526797" cy="1880620"/>
          </a:xfrm>
          <a:prstGeom prst="rect">
            <a:avLst/>
          </a:prstGeom>
        </p:spPr>
      </p:pic>
      <p:pic>
        <p:nvPicPr>
          <p:cNvPr id="19" name="図 18" descr="四角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177FDBF-DF1C-D35B-8706-5B9C879A757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000" y="4392000"/>
            <a:ext cx="2529845" cy="1880620"/>
          </a:xfrm>
          <a:prstGeom prst="rect">
            <a:avLst/>
          </a:prstGeom>
        </p:spPr>
      </p:pic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7DDF994-A6CB-405A-7E87-B4791F1A6337}"/>
              </a:ext>
            </a:extLst>
          </p:cNvPr>
          <p:cNvGrpSpPr/>
          <p:nvPr/>
        </p:nvGrpSpPr>
        <p:grpSpPr>
          <a:xfrm>
            <a:off x="7614988" y="828000"/>
            <a:ext cx="1358064" cy="1384870"/>
            <a:chOff x="7614988" y="917999"/>
            <a:chExt cx="1358064" cy="1384870"/>
          </a:xfrm>
        </p:grpSpPr>
        <p:sp>
          <p:nvSpPr>
            <p:cNvPr id="9" name="テキスト ボックス 8">
              <a:hlinkClick r:id="rId6"/>
              <a:extLst>
                <a:ext uri="{FF2B5EF4-FFF2-40B4-BE49-F238E27FC236}">
                  <a16:creationId xmlns:a16="http://schemas.microsoft.com/office/drawing/2014/main" id="{D015477C-6A90-518F-67DC-A018A5F79FEF}"/>
                </a:ext>
              </a:extLst>
            </p:cNvPr>
            <p:cNvSpPr txBox="1"/>
            <p:nvPr/>
          </p:nvSpPr>
          <p:spPr>
            <a:xfrm>
              <a:off x="7614988" y="917999"/>
              <a:ext cx="1358064" cy="33855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solidFill>
                    <a:srgbClr val="2E719B"/>
                  </a:solidFill>
                  <a:latin typeface="+mn-ea"/>
                  <a:ea typeface="+mn-ea"/>
                </a:rPr>
                <a:t>定義域が変化するときの最</a:t>
              </a:r>
            </a:p>
            <a:p>
              <a:r>
                <a:rPr kumimoji="1" lang="ja-JP" altLang="en-US" sz="800" dirty="0">
                  <a:solidFill>
                    <a:srgbClr val="2E719B"/>
                  </a:solidFill>
                  <a:latin typeface="+mn-ea"/>
                  <a:ea typeface="+mn-ea"/>
                </a:rPr>
                <a:t>大値，最小値を観察しよう</a:t>
              </a:r>
            </a:p>
          </p:txBody>
        </p:sp>
        <p:pic>
          <p:nvPicPr>
            <p:cNvPr id="10" name="図 9" descr="QR コード&#10;&#10;AI によって生成されたコンテンツは間違っている可能性があります。">
              <a:hlinkClick r:id="rId6"/>
              <a:extLst>
                <a:ext uri="{FF2B5EF4-FFF2-40B4-BE49-F238E27FC236}">
                  <a16:creationId xmlns:a16="http://schemas.microsoft.com/office/drawing/2014/main" id="{B50A8938-65B1-62C6-EEB9-8C2AEA2720D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0000" y="1029255"/>
              <a:ext cx="900000" cy="1273614"/>
            </a:xfrm>
            <a:prstGeom prst="rect">
              <a:avLst/>
            </a:prstGeom>
          </p:spPr>
        </p:pic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BBE836F-CCBC-4AFF-924B-CEE5D757DE83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2167025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6308BE7-BA1A-E36C-FD92-5DC8D0382FC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p.81)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4F00EF9C-4640-7E99-BD18-5AF56462D58E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60000" y="1260000"/>
                <a:ext cx="8280000" cy="1563570"/>
              </a:xfrm>
            </p:spPr>
            <p:txBody>
              <a:bodyPr/>
              <a:lstStyle/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を正の数とするとき，関数 </a:t>
                </a:r>
                <a14:m>
                  <m:oMath xmlns:m="http://schemas.openxmlformats.org/officeDocument/2006/math"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sSup>
                      <m:sSupPr>
                        <m:ctrlP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endParaRPr lang="en-US" altLang="ja-JP" sz="2800" b="1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ja-JP" altLang="en-US" sz="2800" b="1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ja-JP" altLang="en-US" sz="2800" b="1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</m:d>
                  </m:oMath>
                </a14:m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の最大値を求めよ。また，そのときの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の値を求めよ。</a:t>
                </a:r>
                <a:endParaRPr lang="en-US" altLang="ja-JP" sz="2800" kern="100" dirty="0">
                  <a:effectLst/>
                  <a:latin typeface="+mn-ea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4F00EF9C-4640-7E99-BD18-5AF56462D5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60000" y="1260000"/>
                <a:ext cx="8280000" cy="1563570"/>
              </a:xfrm>
              <a:blipFill>
                <a:blip r:embed="rId2"/>
                <a:stretch>
                  <a:fillRect l="-1473" t="-3125" b="-1015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37C930A-D485-F7DE-3E85-92C1F902601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/>
              <a:t>問題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5547E2B4-73A4-C5EF-DA62-1B7ADE40E375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3564000"/>
                <a:ext cx="8280000" cy="2583143"/>
              </a:xfrm>
            </p:spPr>
            <p:txBody>
              <a:bodyPr/>
              <a:lstStyle/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</a:rPr>
                  <a:t> </a:t>
                </a: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</a:rPr>
                  <a:t>　　　</a:t>
                </a:r>
                <a:r>
                  <a:rPr lang="ja-JP" altLang="ja-JP" sz="2800" dirty="0">
                    <a:solidFill>
                      <a:srgbClr val="FF0000"/>
                    </a:solidFill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ja-JP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altLang="ja-JP" sz="280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　　　</a:t>
                </a:r>
                <a14:m>
                  <m:oMath xmlns:m="http://schemas.openxmlformats.org/officeDocument/2006/math"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{"/>
                        <m:endChr m:val="}"/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ja-JP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ja-JP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ja-JP" altLang="ja-JP" sz="2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ja-JP" sz="2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ja-JP" sz="2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2 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ja-JP" sz="28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ja-JP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ja-JP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ja-JP" altLang="ja-JP" sz="2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ja-JP" sz="28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ja-JP" sz="28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2 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altLang="ja-JP" sz="2800" dirty="0">
                  <a:solidFill>
                    <a:srgbClr val="FF0000"/>
                  </a:solidFill>
                </a:endParaRP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</a:rPr>
                  <a:t>　　　　</a:t>
                </a:r>
                <a14:m>
                  <m:oMath xmlns:m="http://schemas.openxmlformats.org/officeDocument/2006/math"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ja-JP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2 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2 </m:t>
                        </m:r>
                      </m:den>
                    </m:f>
                  </m:oMath>
                </a14:m>
                <a:endParaRPr lang="ja-JP" altLang="ja-JP" sz="280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</p:txBody>
          </p:sp>
        </mc:Choice>
        <mc:Fallback xmlns="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5547E2B4-73A4-C5EF-DA62-1B7ADE40E3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3564000"/>
                <a:ext cx="8280000" cy="2583143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15E5140-0101-5051-52CA-5674B69D71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0000" y="3204000"/>
            <a:ext cx="1080000" cy="288000"/>
          </a:xfrm>
        </p:spPr>
        <p:txBody>
          <a:bodyPr/>
          <a:lstStyle/>
          <a:p>
            <a:r>
              <a:rPr kumimoji="1" lang="ja-JP" altLang="en-US" dirty="0"/>
              <a:t>解　答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34638241-BF5A-8BC5-2981-89200592859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定義域が変化するときの関数の最大・最小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7E9422D-7381-49D0-AD57-6B0C4742944A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156336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4DC55A3-05D6-505F-83D5-42097E54F8C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p.81)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A7E86DE-B18F-8F84-1978-C8E8F25F6BA6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440000" y="828000"/>
                <a:ext cx="7200000" cy="588559"/>
              </a:xfrm>
            </p:spPr>
            <p:txBody>
              <a:bodyPr/>
              <a:lstStyle/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 を正の数とするとき，関数 </a:t>
                </a:r>
                <a14:m>
                  <m:oMath xmlns:m="http://schemas.openxmlformats.org/officeDocument/2006/math"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=−2</m:t>
                    </m:r>
                    <m:sSup>
                      <m:sSupPr>
                        <m:ctrlPr>
                          <a:rPr lang="en-US" altLang="ja-JP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endParaRPr lang="en-US" altLang="ja-JP" sz="1400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ja-JP" altLang="en-US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ja-JP" altLang="en-US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 の最大値を求めよ。また，そのときの </a:t>
                </a:r>
                <a14:m>
                  <m:oMath xmlns:m="http://schemas.openxmlformats.org/officeDocument/2006/math"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 の値を求めよ。</a:t>
                </a:r>
                <a:endParaRPr lang="en-US" altLang="ja-JP" sz="1400" kern="100" dirty="0">
                  <a:latin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A7E86DE-B18F-8F84-1978-C8E8F25F6B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440000" y="828000"/>
                <a:ext cx="7200000" cy="588559"/>
              </a:xfrm>
              <a:blipFill>
                <a:blip r:embed="rId2"/>
                <a:stretch>
                  <a:fillRect t="-1042" b="-72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F93E5E-2606-669A-C141-4850472304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/>
              <a:t>問題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6049F069-5D47-7909-921C-8A3F85A3E682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4666983"/>
              </a:xfrm>
            </p:spPr>
            <p:txBody>
              <a:bodyPr/>
              <a:lstStyle/>
              <a:p>
                <a:pPr>
                  <a:lnSpc>
                    <a:spcPts val="4000"/>
                  </a:lnSpc>
                </a:pPr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(ⅰ)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定義域が軸を含まない場合</a:t>
                </a:r>
                <a:endParaRPr lang="en-US" altLang="ja-JP" sz="280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　　 このとき，</a:t>
                </a:r>
                <a14:m>
                  <m:oMath xmlns:m="http://schemas.openxmlformats.org/officeDocument/2006/math"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0&lt;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𝑎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&lt;</m:t>
                    </m:r>
                    <m:f>
                      <m:f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1</m:t>
                        </m:r>
                      </m:num>
                      <m:den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 2 </m:t>
                        </m:r>
                      </m:den>
                    </m:f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である。</a:t>
                </a:r>
                <a:endParaRPr lang="ja-JP" altLang="ja-JP" sz="280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  <a:p>
                <a:pPr>
                  <a:lnSpc>
                    <a:spcPts val="4000"/>
                  </a:lnSpc>
                </a:pPr>
                <a:r>
                  <a:rPr lang="ja-JP" altLang="en-US" sz="2800" dirty="0">
                    <a:solidFill>
                      <a:srgbClr val="FF0000"/>
                    </a:solidFill>
                    <a:ea typeface="+mn-ea"/>
                  </a:rPr>
                  <a:t>　　　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𝑥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=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𝑎</m:t>
                    </m:r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で最大値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−2</m:t>
                    </m:r>
                    <m:sSup>
                      <m:sSup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</m:ctrlPr>
                      </m:sSupPr>
                      <m:e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𝑎</m:t>
                        </m:r>
                      </m:e>
                      <m:sup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+2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𝑎</m:t>
                    </m:r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</a:p>
              <a:p>
                <a:pPr>
                  <a:lnSpc>
                    <a:spcPts val="4000"/>
                  </a:lnSpc>
                </a:pP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　　 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をとる。</a:t>
                </a:r>
                <a:endParaRPr lang="en-US" altLang="ja-JP" sz="280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  <a:p>
                <a:pPr>
                  <a:lnSpc>
                    <a:spcPts val="4000"/>
                  </a:lnSpc>
                </a:pPr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(ⅱ)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定義域が軸を含む場合</a:t>
                </a:r>
                <a:endParaRPr lang="en-US" altLang="ja-JP" sz="280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　　 このとき，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𝑎</m:t>
                    </m:r>
                    <m:r>
                      <a:rPr lang="ja-JP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≧</m:t>
                    </m:r>
                    <m:f>
                      <m:f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1</m:t>
                        </m:r>
                      </m:num>
                      <m:den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 2 </m:t>
                        </m:r>
                      </m:den>
                    </m:f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である。</a:t>
                </a:r>
                <a:endParaRPr lang="en-US" altLang="ja-JP" sz="280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　　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𝑥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1</m:t>
                        </m:r>
                      </m:num>
                      <m:den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 2 </m:t>
                        </m:r>
                      </m:den>
                    </m:f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で最大値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2 </m:t>
                        </m:r>
                      </m:den>
                    </m:f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　　 をとる。</a:t>
                </a:r>
                <a:endParaRPr lang="ja-JP" altLang="ja-JP" sz="280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</p:txBody>
          </p:sp>
        </mc:Choice>
        <mc:Fallback xmlns="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6049F069-5D47-7909-921C-8A3F85A3E6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4666983"/>
              </a:xfrm>
              <a:blipFill>
                <a:blip r:embed="rId3"/>
                <a:stretch>
                  <a:fillRect l="-1473" t="-392" b="-31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EB9D85B6-1F3D-7828-8F02-68B24A60462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dirty="0"/>
              <a:t>解　答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29FEDC28-A4A7-3372-FA46-A651D2DAED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定義域が変化するときの関数の最大・最小</a:t>
            </a:r>
            <a:endParaRPr kumimoji="1"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7F8EE5C1-20D6-A3A7-0989-B51838B7728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959113"/>
            <a:ext cx="2807840" cy="2207527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7F42ABB6-B46A-D696-2585-2E50C6820AB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4339516"/>
            <a:ext cx="2807840" cy="2314591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C6671E-D978-4228-8DA2-0CA163777B11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388375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BDE5AF9-2404-84C1-A460-BA7EB6A9AFD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２次関数の最大・最小の利用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F6DA-1E39-4030-FAB8-926A847E726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p.80)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B78097D9-26A8-5E76-D2DA-8AACD3825F89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60000" y="1440000"/>
                <a:ext cx="8280000" cy="3102452"/>
              </a:xfrm>
            </p:spPr>
            <p:txBody>
              <a:bodyPr/>
              <a:lstStyle/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長さが</a:t>
                </a:r>
                <a:r>
                  <a:rPr lang="ja-JP" altLang="en-US" sz="2800" kern="100" dirty="0">
                    <a:latin typeface="Cambria Math" panose="020405030504060302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800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20 </a:t>
                </a:r>
                <a:r>
                  <a:rPr lang="en-US" altLang="ja-JP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m</a:t>
                </a: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のフェンスがある。これを図</a:t>
                </a:r>
                <a:endParaRPr lang="en-US" altLang="ja-JP" sz="28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のように両端から同じ長さだけ </a:t>
                </a:r>
                <a14:m>
                  <m:oMath xmlns:m="http://schemas.openxmlformats.org/officeDocument/2006/math">
                    <m:r>
                      <a:rPr lang="en-US" altLang="ja-JP" sz="2800" b="0" i="0" kern="100" smtClean="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90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折り</a:t>
                </a:r>
                <a:endParaRPr lang="en-US" altLang="ja-JP" sz="28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曲げ，壁を利用して囲いを作る。囲って</a:t>
                </a:r>
                <a:endParaRPr lang="en-US" altLang="ja-JP" sz="28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いる地面の面積を最大にするには，両</a:t>
                </a:r>
                <a:endParaRPr lang="en-US" altLang="ja-JP" sz="28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端から何</a:t>
                </a:r>
                <a:r>
                  <a:rPr lang="en-US" altLang="ja-JP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m</a:t>
                </a: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だけ折り曲げればよいか。</a:t>
                </a:r>
                <a:endParaRPr lang="en-US" altLang="ja-JP" sz="28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また，そのときの囲っている地面の面積を求めよ。</a:t>
                </a:r>
                <a:endParaRPr lang="ja-JP" altLang="ja-JP" sz="2800" kern="100" dirty="0">
                  <a:effectLst/>
                  <a:latin typeface="+mn-ea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B78097D9-26A8-5E76-D2DA-8AACD3825F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60000" y="1440000"/>
                <a:ext cx="8280000" cy="3102452"/>
              </a:xfrm>
              <a:blipFill>
                <a:blip r:embed="rId2"/>
                <a:stretch>
                  <a:fillRect l="-1473" t="-1375" b="-451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C7017A61-0150-BADC-BF77-071C0904A199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5040000"/>
                <a:ext cx="8280000" cy="1563570"/>
              </a:xfrm>
            </p:spPr>
            <p:txBody>
              <a:bodyPr/>
              <a:lstStyle/>
              <a:p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折り曲げる長さを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m</a:t>
                </a:r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として，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 を用いて囲っている地面の面積を表す。また，そのときの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 の値の範囲に注意する。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C7017A61-0150-BADC-BF77-071C0904A1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5040000"/>
                <a:ext cx="8280000" cy="1563570"/>
              </a:xfrm>
              <a:blipFill>
                <a:blip r:embed="rId3"/>
                <a:stretch>
                  <a:fillRect l="-1473" t="-3125" b="-1015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7B3A85A8-E39D-E763-4559-2241569655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0000" y="4680000"/>
            <a:ext cx="1080000" cy="288000"/>
          </a:xfrm>
        </p:spPr>
        <p:txBody>
          <a:bodyPr/>
          <a:lstStyle/>
          <a:p>
            <a:r>
              <a:rPr kumimoji="1" lang="ja-JP" altLang="en-US" dirty="0"/>
              <a:t>考え方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5C7C3996-EE7E-1B85-06E9-DFCC820141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1" lang="ja-JP" altLang="en-US" dirty="0"/>
              <a:t>例題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41202A03-05DF-A8C2-2F7F-DFE10393BB7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pic>
        <p:nvPicPr>
          <p:cNvPr id="15" name="図 14" descr="グラフ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5012950-0B2D-B9AF-0EF8-5484A695DD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1620000"/>
            <a:ext cx="2535941" cy="2176276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2F154B0-766D-43AD-8CC4-BF9A353DE465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319921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FEB84EF-90F1-3966-961B-4C8E330337F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２次関数の最大・最小の利用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3024D7-0770-A512-EBA7-2BBB3115AF6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p.80)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8D5FA4BE-E819-4156-E6A7-C24221211109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827984"/>
              </a:xfrm>
            </p:spPr>
            <p:txBody>
              <a:bodyPr/>
              <a:lstStyle/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長さが</a:t>
                </a:r>
                <a:r>
                  <a:rPr lang="ja-JP" altLang="en-US" sz="1400" kern="100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1400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20 </a:t>
                </a:r>
                <a:r>
                  <a:rPr lang="en-US" altLang="ja-JP" sz="1400" kern="100" dirty="0">
                    <a:latin typeface="+mn-ea"/>
                    <a:cs typeface="Times New Roman" panose="02020603050405020304" pitchFamily="18" charset="0"/>
                  </a:rPr>
                  <a:t>m</a:t>
                </a: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のフェンスがある。これを図のように両端から同じ長さだけ </a:t>
                </a:r>
                <a14:m>
                  <m:oMath xmlns:m="http://schemas.openxmlformats.org/officeDocument/2006/math">
                    <m:r>
                      <a:rPr lang="en-US" altLang="ja-JP" sz="1400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90</m:t>
                    </m:r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 折り曲げ，壁を利用して囲いを作る。囲っている地面の面積を最大にするには，両端から何</a:t>
                </a:r>
                <a:r>
                  <a:rPr lang="en-US" altLang="ja-JP" sz="1400" kern="100" dirty="0">
                    <a:latin typeface="+mn-ea"/>
                    <a:cs typeface="Times New Roman" panose="02020603050405020304" pitchFamily="18" charset="0"/>
                  </a:rPr>
                  <a:t>m</a:t>
                </a: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だけ折り曲げればよいか。</a:t>
                </a:r>
                <a:endParaRPr lang="en-US" altLang="ja-JP" sz="1400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また，そのときの囲っている地面の面積を求めよ。</a:t>
                </a:r>
                <a:endParaRPr lang="ja-JP" altLang="ja-JP" sz="1400" kern="100" dirty="0">
                  <a:latin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8D5FA4BE-E819-4156-E6A7-C242212111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827984"/>
              </a:xfrm>
              <a:blipFill>
                <a:blip r:embed="rId2"/>
                <a:stretch>
                  <a:fillRect l="-242" t="-735" b="-66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8B8D5DF3-2940-5CAB-14B0-CEA0D1F03242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4668522"/>
              </a:xfrm>
            </p:spPr>
            <p:txBody>
              <a:bodyPr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フェンスの両端から折り曲げる長さを</a:t>
                </a:r>
              </a:p>
              <a:p>
                <a:pPr>
                  <a:spcAft>
                    <a:spcPts val="0"/>
                  </a:spcAft>
                </a:pPr>
                <a:r>
                  <a:rPr lang="en-US" altLang="ja-JP" kern="1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m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とすると，正面の幅は</a:t>
                </a:r>
                <a:endParaRPr lang="en-US" altLang="ja-JP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20−2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m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となる。</a:t>
                </a: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，</a:t>
                </a:r>
                <a:r>
                  <a:rPr lang="en-US" altLang="ja-JP" kern="1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20−2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 より，</a:t>
                </a:r>
                <a:r>
                  <a:rPr lang="en-US" altLang="ja-JP" kern="1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&lt;10</m:t>
                    </m:r>
                  </m:oMath>
                </a14:m>
                <a:endParaRPr lang="ja-JP" altLang="en-US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囲っている地面の面積を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m</a:t>
                </a:r>
                <a:r>
                  <a:rPr lang="en-US" altLang="ja-JP" kern="100" baseline="30000" dirty="0">
                    <a:latin typeface="+mn-ea"/>
                    <a:cs typeface="Times New Roman" panose="02020603050405020304" pitchFamily="18" charset="0"/>
                  </a:rPr>
                  <a:t>2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とすると，</a:t>
                </a:r>
                <a:endParaRPr lang="en-US" altLang="ja-JP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20−2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=−2</m:t>
                    </m:r>
                    <m:sSup>
                      <m:sSupPr>
                        <m:ctrlP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+20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endParaRPr lang="ja-JP" altLang="en-US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　</a:t>
                </a:r>
                <a:r>
                  <a:rPr lang="en-US" altLang="ja-JP" kern="1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d>
                      <m:dPr>
                        <m:ctrlP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−10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ja-JP" altLang="en-US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　</a:t>
                </a:r>
                <a:r>
                  <a:rPr lang="en-US" altLang="ja-JP" kern="1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d>
                      <m:dPr>
                        <m:begChr m:val="{"/>
                        <m:endChr m:val="}"/>
                        <m:ctrlP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ja-JP" i="1" kern="10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i="1" kern="10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US" altLang="ja-JP" i="1" kern="10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−5</m:t>
                                </m:r>
                              </m:e>
                            </m:d>
                          </m:e>
                          <m:sup>
                            <m: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ja-JP" altLang="en-US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　　　　</a:t>
                </a:r>
                <a:r>
                  <a:rPr lang="en-US" altLang="ja-JP" kern="1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sSup>
                      <m:sSupPr>
                        <m:ctrlP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ja-JP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−5</m:t>
                            </m:r>
                          </m:e>
                        </m:d>
                      </m:e>
                      <m:sup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+50</m:t>
                    </m:r>
                  </m:oMath>
                </a14:m>
                <a:endParaRPr lang="ja-JP" altLang="ja-JP" kern="100" dirty="0">
                  <a:latin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8B8D5DF3-2940-5CAB-14B0-CEA0D1F032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4668522"/>
              </a:xfrm>
              <a:blipFill>
                <a:blip r:embed="rId3"/>
                <a:stretch>
                  <a:fillRect l="-1473" t="-3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F2F3443C-04A4-7752-3E17-B4D7463366F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dirty="0"/>
              <a:t>解　答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2C44D5C3-1FF2-27C4-887E-578ED74F21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1" lang="ja-JP" altLang="en-US" dirty="0"/>
              <a:t>例題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9CF4ABE6-E4CE-0DC4-52DF-2F1E8B448A0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pic>
        <p:nvPicPr>
          <p:cNvPr id="15" name="図 14" descr="図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E0E6786-FDA4-2964-9FF3-6211085315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0" y="2340000"/>
            <a:ext cx="2502413" cy="1289307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AF6555F-F723-418D-814E-7F80C2B5FA61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2770693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41A19F-17DD-D3FA-E176-C803B45029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489C836-0B31-516F-65CA-2C4B87412E5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２次関数の最大・最小の利用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0F3565-D2CC-4C30-B055-86E546F2798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p.80)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0F5975DB-724B-BE6E-A7D4-0DD21BA5ECB4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827984"/>
              </a:xfrm>
            </p:spPr>
            <p:txBody>
              <a:bodyPr/>
              <a:lstStyle/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長さが</a:t>
                </a:r>
                <a:r>
                  <a:rPr lang="ja-JP" altLang="en-US" sz="1400" kern="100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1400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20 </a:t>
                </a:r>
                <a:r>
                  <a:rPr lang="en-US" altLang="ja-JP" sz="1400" kern="100" dirty="0">
                    <a:latin typeface="+mn-ea"/>
                    <a:cs typeface="Times New Roman" panose="02020603050405020304" pitchFamily="18" charset="0"/>
                  </a:rPr>
                  <a:t>m</a:t>
                </a: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のフェンスがある。これを図のように両端から同じ長さだけ </a:t>
                </a:r>
                <a14:m>
                  <m:oMath xmlns:m="http://schemas.openxmlformats.org/officeDocument/2006/math">
                    <m:r>
                      <a:rPr lang="en-US" altLang="ja-JP" sz="1400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90</m:t>
                    </m:r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 折り曲げ，壁を利用して囲いを作る。囲っている地面の面積を最大にするには，両端から何</a:t>
                </a:r>
                <a:r>
                  <a:rPr lang="en-US" altLang="ja-JP" sz="1400" kern="100" dirty="0">
                    <a:latin typeface="+mn-ea"/>
                    <a:cs typeface="Times New Roman" panose="02020603050405020304" pitchFamily="18" charset="0"/>
                  </a:rPr>
                  <a:t>m</a:t>
                </a: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だけ折り曲げればよいか。</a:t>
                </a:r>
                <a:endParaRPr lang="en-US" altLang="ja-JP" sz="1400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cs typeface="Times New Roman" panose="02020603050405020304" pitchFamily="18" charset="0"/>
                  </a:rPr>
                  <a:t>また，そのときの囲っている地面の面積を求めよ。</a:t>
                </a:r>
                <a:endParaRPr lang="ja-JP" altLang="ja-JP" sz="1400" kern="100" dirty="0">
                  <a:latin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0F5975DB-724B-BE6E-A7D4-0DD21BA5EC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827984"/>
              </a:xfrm>
              <a:blipFill>
                <a:blip r:embed="rId2"/>
                <a:stretch>
                  <a:fillRect l="-242" t="-735" b="-66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F4575037-00C8-F21E-7AA9-05254C2B6366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3119700"/>
              </a:xfrm>
            </p:spPr>
            <p:txBody>
              <a:bodyPr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この関数のグラフは，右の図の実線</a:t>
                </a: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部分となるから，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 は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=5</m:t>
                    </m:r>
                  </m:oMath>
                </a14:m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 のとき，</a:t>
                </a: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最大値</a:t>
                </a:r>
                <a:r>
                  <a:rPr lang="ja-JP" altLang="en-US" kern="100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50 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をとる。</a:t>
                </a: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よって，両端から</a:t>
                </a:r>
                <a:r>
                  <a:rPr lang="ja-JP" altLang="en-US" kern="100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5 </a:t>
                </a:r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m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だけ折り曲げ</a:t>
                </a: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ればよく，そのときに囲っている地面</a:t>
                </a:r>
                <a:endParaRPr lang="en-US" altLang="ja-JP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の面積は</a:t>
                </a:r>
                <a:r>
                  <a:rPr lang="ja-JP" altLang="en-US" kern="100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50 </a:t>
                </a:r>
                <a:r>
                  <a:rPr lang="en-US" altLang="ja-JP" kern="100" dirty="0">
                    <a:latin typeface="+mn-ea"/>
                    <a:cs typeface="Times New Roman" panose="02020603050405020304" pitchFamily="18" charset="0"/>
                  </a:rPr>
                  <a:t>m</a:t>
                </a:r>
                <a:r>
                  <a:rPr lang="en-US" altLang="ja-JP" kern="100" baseline="30000" dirty="0">
                    <a:latin typeface="+mn-ea"/>
                    <a:cs typeface="Times New Roman" panose="02020603050405020304" pitchFamily="18" charset="0"/>
                  </a:rPr>
                  <a:t>2</a:t>
                </a:r>
                <a:r>
                  <a:rPr lang="ja-JP" altLang="en-US" kern="100" dirty="0">
                    <a:latin typeface="+mn-ea"/>
                    <a:cs typeface="Times New Roman" panose="02020603050405020304" pitchFamily="18" charset="0"/>
                  </a:rPr>
                  <a:t>である。</a:t>
                </a:r>
                <a:endParaRPr lang="ja-JP" altLang="ja-JP" kern="100" dirty="0">
                  <a:latin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F4575037-00C8-F21E-7AA9-05254C2B636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3119700"/>
              </a:xfrm>
              <a:blipFill>
                <a:blip r:embed="rId3"/>
                <a:stretch>
                  <a:fillRect l="-1473" t="-977" b="-507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111C22D-3003-8763-7871-635E6752239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dirty="0"/>
              <a:t>解　答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7B0C483-242F-251F-F5E5-298F68D881F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1" lang="ja-JP" altLang="en-US" dirty="0"/>
              <a:t>例題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1D5D9DE5-37DC-3F7A-BF07-D7724932346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pic>
        <p:nvPicPr>
          <p:cNvPr id="9" name="図 8" descr="黒い背景に白い文字がある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94C3F78-6895-2FC2-E55B-DC99EC06246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050" y="2424209"/>
            <a:ext cx="2523749" cy="3605791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5973AE-B22D-4409-ABA1-89E3811761FA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3172265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CA7D22-8D8A-FD8D-81FE-58B257009D5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p.80)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A2ECDD-89BA-9045-DD97-23A1741293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0000" y="1260000"/>
            <a:ext cx="8280000" cy="2076531"/>
          </a:xfrm>
        </p:spPr>
        <p:txBody>
          <a:bodyPr/>
          <a:lstStyle/>
          <a:p>
            <a:pPr algn="l">
              <a:lnSpc>
                <a:spcPts val="4000"/>
              </a:lnSpc>
            </a:pPr>
            <a:r>
              <a:rPr lang="ja-JP" altLang="en-US" sz="2800" b="0" i="0" u="none" strike="noStrike" baseline="0" dirty="0">
                <a:latin typeface="+mn-ea"/>
                <a:ea typeface="+mn-ea"/>
              </a:rPr>
              <a:t>直角をはさむ</a:t>
            </a:r>
            <a:r>
              <a:rPr lang="ja-JP" altLang="en-US" sz="2800" b="0" i="0" u="none" strike="noStrike" baseline="0" dirty="0">
                <a:latin typeface="Cambria Math" panose="02040503050406030204" pitchFamily="18" charset="0"/>
                <a:ea typeface="+mn-ea"/>
              </a:rPr>
              <a:t> </a:t>
            </a:r>
            <a:r>
              <a:rPr lang="en-US" altLang="ja-JP" sz="2800" b="0" i="0" u="none" strike="noStrike" baseline="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ja-JP" altLang="en-US" sz="2800" b="0" i="0" u="none" strike="noStrike" baseline="0" dirty="0">
                <a:latin typeface="Cambria Math" panose="02040503050406030204" pitchFamily="18" charset="0"/>
                <a:ea typeface="+mn-ea"/>
              </a:rPr>
              <a:t> </a:t>
            </a:r>
            <a:r>
              <a:rPr lang="ja-JP" altLang="en-US" sz="2800" b="0" i="0" u="none" strike="noStrike" baseline="0" dirty="0">
                <a:latin typeface="+mn-ea"/>
                <a:ea typeface="+mn-ea"/>
              </a:rPr>
              <a:t>辺の長さの和が</a:t>
            </a:r>
            <a:r>
              <a:rPr lang="ja-JP" altLang="en-US" sz="2800" b="0" i="0" u="none" strike="noStrike" baseline="0" dirty="0">
                <a:latin typeface="Cambria Math" panose="02040503050406030204" pitchFamily="18" charset="0"/>
                <a:ea typeface="+mn-ea"/>
              </a:rPr>
              <a:t> </a:t>
            </a:r>
            <a:r>
              <a:rPr lang="en-US" altLang="ja-JP" sz="2800" b="0" i="0" u="none" strike="noStrike" baseline="0" dirty="0">
                <a:latin typeface="Cambria Math" panose="02040503050406030204" pitchFamily="18" charset="0"/>
                <a:ea typeface="Cambria Math" panose="02040503050406030204" pitchFamily="18" charset="0"/>
              </a:rPr>
              <a:t>12 </a:t>
            </a:r>
            <a:r>
              <a:rPr lang="en-US" altLang="ja-JP" sz="2800" b="0" i="0" u="none" strike="noStrike" baseline="0" dirty="0">
                <a:latin typeface="+mn-ea"/>
                <a:ea typeface="+mn-ea"/>
              </a:rPr>
              <a:t>cm</a:t>
            </a:r>
            <a:r>
              <a:rPr lang="ja-JP" altLang="en-US" sz="2800" b="0" i="0" u="none" strike="noStrike" baseline="0" dirty="0">
                <a:latin typeface="+mn-ea"/>
                <a:ea typeface="+mn-ea"/>
              </a:rPr>
              <a:t>の直角三角形において，その面積が最大になるのは，</a:t>
            </a:r>
            <a:r>
              <a:rPr lang="en-US" altLang="ja-JP" sz="2800" b="0" i="0" u="none" strike="noStrike" baseline="0" dirty="0">
                <a:latin typeface="Cambria Math" panose="02040503050406030204" pitchFamily="18" charset="0"/>
                <a:ea typeface="Cambria Math" panose="02040503050406030204" pitchFamily="18" charset="0"/>
              </a:rPr>
              <a:t>2 </a:t>
            </a:r>
            <a:r>
              <a:rPr lang="ja-JP" altLang="en-US" sz="2800" b="0" i="0" u="none" strike="noStrike" baseline="0" dirty="0">
                <a:latin typeface="+mn-ea"/>
                <a:ea typeface="+mn-ea"/>
              </a:rPr>
              <a:t>辺の長さがそれぞれ何</a:t>
            </a:r>
            <a:r>
              <a:rPr lang="en-US" altLang="ja-JP" sz="2800" b="0" i="0" u="none" strike="noStrike" baseline="0" dirty="0">
                <a:latin typeface="+mn-ea"/>
                <a:ea typeface="+mn-ea"/>
              </a:rPr>
              <a:t>cm</a:t>
            </a:r>
            <a:r>
              <a:rPr lang="ja-JP" altLang="en-US" sz="2800" b="0" i="0" u="none" strike="noStrike" baseline="0" dirty="0">
                <a:latin typeface="+mn-ea"/>
                <a:ea typeface="+mn-ea"/>
              </a:rPr>
              <a:t>のときか。</a:t>
            </a:r>
          </a:p>
          <a:p>
            <a:pPr algn="l">
              <a:lnSpc>
                <a:spcPts val="4000"/>
              </a:lnSpc>
            </a:pPr>
            <a:r>
              <a:rPr lang="ja-JP" altLang="en-US" sz="2800" b="0" i="0" u="none" strike="noStrike" baseline="0" dirty="0">
                <a:latin typeface="+mn-ea"/>
                <a:ea typeface="+mn-ea"/>
              </a:rPr>
              <a:t>また，そのときの直角三角形の面積を求めよ。</a:t>
            </a:r>
            <a:endParaRPr lang="ja-JP" altLang="ja-JP" sz="28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コンテンツ プレースホルダー 5">
                <a:extLst>
                  <a:ext uri="{FF2B5EF4-FFF2-40B4-BE49-F238E27FC236}">
                    <a16:creationId xmlns:a16="http://schemas.microsoft.com/office/drawing/2014/main" id="{D5B36974-79C7-DB7F-B593-298EE789A050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3960000"/>
                <a:ext cx="8280000" cy="2092304"/>
              </a:xfrm>
            </p:spPr>
            <p:txBody>
              <a:bodyPr/>
              <a:lstStyle/>
              <a:p>
                <a:pPr>
                  <a:lnSpc>
                    <a:spcPts val="4000"/>
                  </a:lnSpc>
                </a:pP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直角をはさむ</a:t>
                </a:r>
                <a:r>
                  <a:rPr lang="en-US" altLang="ja-JP" sz="28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1 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辺の長さを</a:t>
                </a:r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𝑥</m:t>
                    </m:r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cm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とすると，</a:t>
                </a:r>
              </a:p>
              <a:p>
                <a:pPr>
                  <a:lnSpc>
                    <a:spcPts val="4000"/>
                  </a:lnSpc>
                </a:pP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他の</a:t>
                </a:r>
                <a:r>
                  <a:rPr lang="en-US" altLang="ja-JP" sz="28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1 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辺の長さは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</m:ctrlPr>
                      </m:dPr>
                      <m:e>
                        <m:r>
                          <a:rPr lang="en-US" altLang="ja-JP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12</m:t>
                        </m:r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−</m:t>
                        </m:r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cm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となる。</a:t>
                </a:r>
              </a:p>
              <a:p>
                <a:pPr>
                  <a:lnSpc>
                    <a:spcPts val="4000"/>
                  </a:lnSpc>
                </a:pPr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𝑥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&gt;0</m:t>
                    </m:r>
                  </m:oMath>
                </a14:m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12−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𝑥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&gt;0</m:t>
                    </m:r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より，</a:t>
                </a:r>
              </a:p>
              <a:p>
                <a:pPr>
                  <a:lnSpc>
                    <a:spcPts val="4000"/>
                  </a:lnSpc>
                </a:pP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0&lt;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𝑥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&lt;12</m:t>
                    </m:r>
                  </m:oMath>
                </a14:m>
                <a:endParaRPr lang="ja-JP" altLang="ja-JP" sz="2800" dirty="0">
                  <a:solidFill>
                    <a:srgbClr val="FF0000"/>
                  </a:solidFill>
                  <a:latin typeface="+mn-ea"/>
                  <a:ea typeface="+mn-ea"/>
                </a:endParaRPr>
              </a:p>
            </p:txBody>
          </p:sp>
        </mc:Choice>
        <mc:Fallback xmlns="">
          <p:sp>
            <p:nvSpPr>
              <p:cNvPr id="6" name="コンテンツ プレースホルダー 5">
                <a:extLst>
                  <a:ext uri="{FF2B5EF4-FFF2-40B4-BE49-F238E27FC236}">
                    <a16:creationId xmlns:a16="http://schemas.microsoft.com/office/drawing/2014/main" id="{D5B36974-79C7-DB7F-B593-298EE789A0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3960000"/>
                <a:ext cx="8280000" cy="2092304"/>
              </a:xfrm>
              <a:blipFill>
                <a:blip r:embed="rId2"/>
                <a:stretch>
                  <a:fillRect l="-1473" t="-233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322E03BF-272B-029E-D9FF-C976CC5F9C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0000" y="3600000"/>
            <a:ext cx="1080000" cy="288000"/>
          </a:xfrm>
        </p:spPr>
        <p:txBody>
          <a:bodyPr/>
          <a:lstStyle/>
          <a:p>
            <a:r>
              <a:rPr kumimoji="1" lang="ja-JP" altLang="en-US" dirty="0"/>
              <a:t>解　答</a:t>
            </a:r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6336C23-60C2-13F1-BFEF-785BB5AD7A5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２次関数の最大・最小の利用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pic>
        <p:nvPicPr>
          <p:cNvPr id="10" name="Picture 89">
            <a:extLst>
              <a:ext uri="{FF2B5EF4-FFF2-40B4-BE49-F238E27FC236}">
                <a16:creationId xmlns:a16="http://schemas.microsoft.com/office/drawing/2014/main" id="{0CD5DDEB-AB20-D94C-7773-399D6A11F7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2890" y="4581128"/>
            <a:ext cx="2454520" cy="122113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テキスト プレースホルダー 6">
            <a:extLst>
              <a:ext uri="{FF2B5EF4-FFF2-40B4-BE49-F238E27FC236}">
                <a16:creationId xmlns:a16="http://schemas.microsoft.com/office/drawing/2014/main" id="{E1C782B5-A466-FF66-AE7B-511FC79CBD1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80000" y="828000"/>
            <a:ext cx="360000" cy="288000"/>
          </a:xfrm>
        </p:spPr>
        <p:txBody>
          <a:bodyPr/>
          <a:lstStyle/>
          <a:p>
            <a:r>
              <a:rPr lang="ja-JP" altLang="en-US" dirty="0"/>
              <a:t>問</a:t>
            </a:r>
            <a:endParaRPr kumimoji="1" lang="ja-JP" altLang="en-US" dirty="0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14B96F9E-B12F-7911-2C46-A98E1DB1472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000" y="828000"/>
            <a:ext cx="360000" cy="288000"/>
          </a:xfrm>
        </p:spPr>
        <p:txBody>
          <a:bodyPr/>
          <a:lstStyle/>
          <a:p>
            <a:r>
              <a:rPr kumimoji="1" lang="en-US" altLang="ja-JP" dirty="0"/>
              <a:t>21</a:t>
            </a:r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2D13F3D-FDA3-4219-8940-3935AC4590DB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3764285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CFD3E2A-7F19-548C-CFAB-4FE7A2A7A14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２次関数の最大・最小の利用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005444-8EE0-8330-1B5B-D4C30F024D3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p.80)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CF2DEB8-310D-FB1A-A075-0101D707C88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80000" y="828000"/>
            <a:ext cx="7560000" cy="571503"/>
          </a:xfrm>
        </p:spPr>
        <p:txBody>
          <a:bodyPr/>
          <a:lstStyle/>
          <a:p>
            <a:r>
              <a:rPr lang="ja-JP" altLang="en-US" sz="1400" dirty="0">
                <a:latin typeface="+mn-ea"/>
              </a:rPr>
              <a:t>直角をはさむ</a:t>
            </a:r>
            <a:r>
              <a:rPr lang="ja-JP" altLang="en-US" sz="1400" dirty="0">
                <a:latin typeface="Cambria Math" panose="02040503050406030204" pitchFamily="18" charset="0"/>
              </a:rPr>
              <a:t> </a:t>
            </a:r>
            <a:r>
              <a:rPr lang="en-US" altLang="ja-JP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ja-JP" altLang="en-US" sz="1400" dirty="0">
                <a:latin typeface="Cambria Math" panose="02040503050406030204" pitchFamily="18" charset="0"/>
              </a:rPr>
              <a:t> </a:t>
            </a:r>
            <a:r>
              <a:rPr lang="ja-JP" altLang="en-US" sz="1400" dirty="0">
                <a:latin typeface="+mn-ea"/>
              </a:rPr>
              <a:t>辺の長さの和が</a:t>
            </a:r>
            <a:r>
              <a:rPr lang="ja-JP" altLang="en-US" sz="1400" dirty="0">
                <a:latin typeface="Cambria Math" panose="02040503050406030204" pitchFamily="18" charset="0"/>
              </a:rPr>
              <a:t> </a:t>
            </a:r>
            <a:r>
              <a:rPr lang="en-US" altLang="ja-JP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12 </a:t>
            </a:r>
            <a:r>
              <a:rPr lang="en-US" altLang="ja-JP" sz="1400" dirty="0">
                <a:latin typeface="+mn-ea"/>
              </a:rPr>
              <a:t>cm</a:t>
            </a:r>
            <a:r>
              <a:rPr lang="ja-JP" altLang="en-US" sz="1400" dirty="0">
                <a:latin typeface="+mn-ea"/>
              </a:rPr>
              <a:t>の直角三角形において，その面積が最大になるのは，</a:t>
            </a:r>
            <a:r>
              <a:rPr lang="en-US" altLang="ja-JP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2 </a:t>
            </a:r>
            <a:r>
              <a:rPr lang="ja-JP" altLang="en-US" sz="1400" dirty="0">
                <a:latin typeface="+mn-ea"/>
              </a:rPr>
              <a:t>辺の長さがそれぞれ何</a:t>
            </a:r>
            <a:r>
              <a:rPr lang="en-US" altLang="ja-JP" sz="1400" dirty="0">
                <a:latin typeface="+mn-ea"/>
              </a:rPr>
              <a:t>cm</a:t>
            </a:r>
            <a:r>
              <a:rPr lang="ja-JP" altLang="en-US" sz="1400" dirty="0">
                <a:latin typeface="+mn-ea"/>
              </a:rPr>
              <a:t>のときか。また，そのときの直角三角形の面積を求めよ。</a:t>
            </a:r>
            <a:endParaRPr lang="ja-JP" altLang="ja-JP" sz="1400" kern="100" dirty="0">
              <a:latin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コンテンツ プレースホルダー 5">
                <a:extLst>
                  <a:ext uri="{FF2B5EF4-FFF2-40B4-BE49-F238E27FC236}">
                    <a16:creationId xmlns:a16="http://schemas.microsoft.com/office/drawing/2014/main" id="{14DC9E3B-598E-9BEC-5A82-C4BDF6EBF243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3219599"/>
              </a:xfrm>
            </p:spPr>
            <p:txBody>
              <a:bodyPr/>
              <a:lstStyle/>
              <a:p>
                <a:pPr>
                  <a:lnSpc>
                    <a:spcPts val="4000"/>
                  </a:lnSpc>
                </a:pPr>
                <a:r>
                  <a:rPr lang="ja-JP" altLang="ja-JP" sz="2800" dirty="0">
                    <a:solidFill>
                      <a:srgbClr val="FF0000"/>
                    </a:solidFill>
                  </a:rPr>
                  <a:t>この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三角形の面積を</a:t>
                </a:r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</a:rPr>
                      <m:t>𝑦</m:t>
                    </m:r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 cm</a:t>
                </a:r>
                <a:r>
                  <a:rPr lang="en-US" altLang="ja-JP" sz="2800" baseline="30000" dirty="0">
                    <a:solidFill>
                      <a:srgbClr val="FF0000"/>
                    </a:solidFill>
                    <a:latin typeface="+mn-ea"/>
                    <a:ea typeface="+mn-ea"/>
                  </a:rPr>
                  <a:t>2</a:t>
                </a:r>
                <a:r>
                  <a:rPr lang="ja-JP" altLang="ja-JP" sz="2800" dirty="0">
                    <a:solidFill>
                      <a:srgbClr val="FF0000"/>
                    </a:solidFill>
                    <a:latin typeface="+mn-ea"/>
                    <a:ea typeface="+mn-ea"/>
                  </a:rPr>
                  <a:t>とする</a:t>
                </a:r>
                <a:r>
                  <a:rPr lang="ja-JP" altLang="ja-JP" sz="2800" dirty="0">
                    <a:solidFill>
                      <a:srgbClr val="FF0000"/>
                    </a:solidFill>
                  </a:rPr>
                  <a:t>と，</a:t>
                </a:r>
                <a:endParaRPr lang="en-US" altLang="ja-JP" sz="2800" dirty="0">
                  <a:solidFill>
                    <a:srgbClr val="FF0000"/>
                  </a:solidFill>
                </a:endParaRP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i="1" dirty="0">
                    <a:solidFill>
                      <a:srgbClr val="FF0000"/>
                    </a:solidFill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2 </m:t>
                        </m:r>
                      </m:den>
                    </m:f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12−</m:t>
                        </m:r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altLang="ja-JP" sz="2800" i="1" dirty="0">
                  <a:solidFill>
                    <a:srgbClr val="FF0000"/>
                  </a:solidFill>
                </a:endParaRP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</a:rPr>
                  <a:t>　　　　 </a:t>
                </a:r>
                <a14:m>
                  <m:oMath xmlns:m="http://schemas.openxmlformats.org/officeDocument/2006/math"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2 </m:t>
                        </m:r>
                      </m:den>
                    </m:f>
                    <m:d>
                      <m:d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ja-JP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−12</m:t>
                        </m:r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altLang="ja-JP" sz="2800" dirty="0">
                  <a:solidFill>
                    <a:srgbClr val="FF0000"/>
                  </a:solidFill>
                </a:endParaRP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</a:rPr>
                  <a:t>　　　　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2 </m:t>
                        </m:r>
                      </m:den>
                    </m:f>
                    <m:d>
                      <m:dPr>
                        <m:begChr m:val="{"/>
                        <m:endChr m:val="}"/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ja-JP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ja-JP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ja-JP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d>
                          </m:e>
                          <m:sup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−36</m:t>
                        </m:r>
                      </m:e>
                    </m:d>
                  </m:oMath>
                </a14:m>
                <a:endParaRPr lang="en-US" altLang="ja-JP" sz="2800" dirty="0">
                  <a:solidFill>
                    <a:srgbClr val="FF0000"/>
                  </a:solidFill>
                </a:endParaRPr>
              </a:p>
              <a:p>
                <a:pPr>
                  <a:lnSpc>
                    <a:spcPts val="4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ja-JP" altLang="en-US" sz="2800" dirty="0">
                    <a:solidFill>
                      <a:srgbClr val="FF0000"/>
                    </a:solidFill>
                  </a:rPr>
                  <a:t>　　　　 </a:t>
                </a:r>
                <a14:m>
                  <m:oMath xmlns:m="http://schemas.openxmlformats.org/officeDocument/2006/math">
                    <m:r>
                      <a:rPr lang="en-US" altLang="ja-JP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2 </m:t>
                        </m:r>
                      </m:den>
                    </m:f>
                    <m:sSup>
                      <m:sSupPr>
                        <m:ctrlPr>
                          <a:rPr lang="ja-JP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−6</m:t>
                            </m:r>
                          </m:e>
                        </m:d>
                      </m:e>
                      <m:sup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+18</m:t>
                    </m:r>
                  </m:oMath>
                </a14:m>
                <a:endParaRPr lang="ja-JP" altLang="ja-JP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コンテンツ プレースホルダー 5">
                <a:extLst>
                  <a:ext uri="{FF2B5EF4-FFF2-40B4-BE49-F238E27FC236}">
                    <a16:creationId xmlns:a16="http://schemas.microsoft.com/office/drawing/2014/main" id="{14DC9E3B-598E-9BEC-5A82-C4BDF6EBF2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3219599"/>
              </a:xfrm>
              <a:blipFill>
                <a:blip r:embed="rId2"/>
                <a:stretch>
                  <a:fillRect l="-1473" t="-9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6BB4A418-1D38-D992-8D0B-D54A44D4CC8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dirty="0"/>
              <a:t>解　答</a:t>
            </a:r>
          </a:p>
        </p:txBody>
      </p:sp>
      <p:sp>
        <p:nvSpPr>
          <p:cNvPr id="8" name="テキスト プレースホルダー 6">
            <a:extLst>
              <a:ext uri="{FF2B5EF4-FFF2-40B4-BE49-F238E27FC236}">
                <a16:creationId xmlns:a16="http://schemas.microsoft.com/office/drawing/2014/main" id="{D607AC80-7D67-618C-0B54-59EA1F5E283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80000" y="828000"/>
            <a:ext cx="360000" cy="288000"/>
          </a:xfrm>
        </p:spPr>
        <p:txBody>
          <a:bodyPr/>
          <a:lstStyle/>
          <a:p>
            <a:r>
              <a:rPr lang="ja-JP" altLang="en-US" dirty="0"/>
              <a:t>問</a:t>
            </a:r>
            <a:endParaRPr kumimoji="1" lang="ja-JP" altLang="en-US" dirty="0"/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9609E1BF-EEF2-AEED-8D72-41D55D7D58A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000" y="828000"/>
            <a:ext cx="360000" cy="288000"/>
          </a:xfrm>
        </p:spPr>
        <p:txBody>
          <a:bodyPr/>
          <a:lstStyle/>
          <a:p>
            <a:r>
              <a:rPr kumimoji="1" lang="en-US" altLang="ja-JP" dirty="0"/>
              <a:t>21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0F9E51F-E5E0-4C60-9E60-7FE8C16434E9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265032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7B26DC-BAF8-540A-059C-752AFB5E75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FB99F75-1A08-9020-72EF-4A808AF5436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２次関数の最大・最小の利用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C14CE1-8D24-2151-F9E7-A257AE858F8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p.80)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C65793-11A5-0B29-0FC4-003B91B1A7E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80000" y="828000"/>
            <a:ext cx="7560000" cy="571503"/>
          </a:xfrm>
        </p:spPr>
        <p:txBody>
          <a:bodyPr/>
          <a:lstStyle/>
          <a:p>
            <a:r>
              <a:rPr lang="ja-JP" altLang="en-US" sz="1400" dirty="0">
                <a:latin typeface="+mn-ea"/>
              </a:rPr>
              <a:t>直角をはさむ</a:t>
            </a:r>
            <a:r>
              <a:rPr lang="ja-JP" altLang="en-US" sz="1400" dirty="0">
                <a:latin typeface="Cambria Math" panose="02040503050406030204" pitchFamily="18" charset="0"/>
              </a:rPr>
              <a:t> </a:t>
            </a:r>
            <a:r>
              <a:rPr lang="en-US" altLang="ja-JP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ja-JP" altLang="en-US" sz="1400" dirty="0">
                <a:latin typeface="Cambria Math" panose="02040503050406030204" pitchFamily="18" charset="0"/>
              </a:rPr>
              <a:t> </a:t>
            </a:r>
            <a:r>
              <a:rPr lang="ja-JP" altLang="en-US" sz="1400" dirty="0">
                <a:latin typeface="+mn-ea"/>
              </a:rPr>
              <a:t>辺の長さの和が</a:t>
            </a:r>
            <a:r>
              <a:rPr lang="ja-JP" altLang="en-US" sz="1400" dirty="0">
                <a:latin typeface="Cambria Math" panose="02040503050406030204" pitchFamily="18" charset="0"/>
              </a:rPr>
              <a:t> </a:t>
            </a:r>
            <a:r>
              <a:rPr lang="en-US" altLang="ja-JP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12 </a:t>
            </a:r>
            <a:r>
              <a:rPr lang="en-US" altLang="ja-JP" sz="1400" dirty="0">
                <a:latin typeface="+mn-ea"/>
              </a:rPr>
              <a:t>cm</a:t>
            </a:r>
            <a:r>
              <a:rPr lang="ja-JP" altLang="en-US" sz="1400" dirty="0">
                <a:latin typeface="+mn-ea"/>
              </a:rPr>
              <a:t>の直角三角形において，その面積が最大になるのは，</a:t>
            </a:r>
            <a:r>
              <a:rPr lang="en-US" altLang="ja-JP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2 </a:t>
            </a:r>
            <a:r>
              <a:rPr lang="ja-JP" altLang="en-US" sz="1400" dirty="0">
                <a:latin typeface="+mn-ea"/>
              </a:rPr>
              <a:t>辺の長さがそれぞれ何</a:t>
            </a:r>
            <a:r>
              <a:rPr lang="en-US" altLang="ja-JP" sz="1400" dirty="0">
                <a:latin typeface="+mn-ea"/>
              </a:rPr>
              <a:t>cm</a:t>
            </a:r>
            <a:r>
              <a:rPr lang="ja-JP" altLang="en-US" sz="1400" dirty="0">
                <a:latin typeface="+mn-ea"/>
              </a:rPr>
              <a:t>のときか。また，そのときの直角三角形の面積を求めよ。</a:t>
            </a:r>
            <a:endParaRPr lang="ja-JP" altLang="ja-JP" sz="1400" kern="100" dirty="0">
              <a:latin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コンテンツ プレースホルダー 5">
                <a:extLst>
                  <a:ext uri="{FF2B5EF4-FFF2-40B4-BE49-F238E27FC236}">
                    <a16:creationId xmlns:a16="http://schemas.microsoft.com/office/drawing/2014/main" id="{601F89FC-041C-6201-8F58-228277AA61DE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3632661"/>
              </a:xfrm>
            </p:spPr>
            <p:txBody>
              <a:bodyPr/>
              <a:lstStyle/>
              <a:p>
                <a:r>
                  <a:rPr lang="ja-JP" altLang="ja-JP" dirty="0">
                    <a:latin typeface="+mn-ea"/>
                  </a:rPr>
                  <a:t>この関数のグラフは，右上の図の</a:t>
                </a:r>
                <a:endParaRPr lang="en-US" altLang="ja-JP" dirty="0">
                  <a:latin typeface="+mn-ea"/>
                </a:endParaRPr>
              </a:p>
              <a:p>
                <a:r>
                  <a:rPr lang="ja-JP" altLang="ja-JP" dirty="0">
                    <a:latin typeface="+mn-ea"/>
                  </a:rPr>
                  <a:t>実線部分となるから，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ja-JP" dirty="0">
                    <a:latin typeface="+mn-ea"/>
                  </a:rPr>
                  <a:t> </a:t>
                </a:r>
                <a:r>
                  <a:rPr lang="ja-JP" altLang="ja-JP" dirty="0">
                    <a:latin typeface="+mn-ea"/>
                  </a:rPr>
                  <a:t>は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US" altLang="ja-JP" dirty="0">
                    <a:latin typeface="+mn-ea"/>
                  </a:rPr>
                  <a:t> </a:t>
                </a:r>
              </a:p>
              <a:p>
                <a:r>
                  <a:rPr lang="ja-JP" altLang="ja-JP" dirty="0">
                    <a:latin typeface="+mn-ea"/>
                  </a:rPr>
                  <a:t>のとき最大値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18</m:t>
                    </m:r>
                  </m:oMath>
                </a14:m>
                <a:r>
                  <a:rPr lang="en-US" altLang="ja-JP" dirty="0">
                    <a:latin typeface="+mn-ea"/>
                  </a:rPr>
                  <a:t> </a:t>
                </a:r>
                <a:r>
                  <a:rPr lang="ja-JP" altLang="ja-JP" dirty="0">
                    <a:latin typeface="+mn-ea"/>
                  </a:rPr>
                  <a:t>をとる。</a:t>
                </a:r>
              </a:p>
              <a:p>
                <a:r>
                  <a:rPr lang="ja-JP" altLang="ja-JP" dirty="0">
                    <a:latin typeface="+mn-ea"/>
                  </a:rPr>
                  <a:t>よって，面積が最大になるのは，</a:t>
                </a:r>
                <a:endParaRPr lang="en-US" altLang="ja-JP" dirty="0">
                  <a:latin typeface="+mn-ea"/>
                </a:endParaRPr>
              </a:p>
              <a:p>
                <a:r>
                  <a:rPr lang="ja-JP" altLang="ja-JP" dirty="0">
                    <a:latin typeface="+mn-ea"/>
                  </a:rPr>
                  <a:t>直角をはさむ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2 </a:t>
                </a:r>
                <a:r>
                  <a:rPr lang="ja-JP" altLang="ja-JP" dirty="0">
                    <a:latin typeface="+mn-ea"/>
                  </a:rPr>
                  <a:t>辺の長さがそれぞ</a:t>
                </a:r>
                <a:endParaRPr lang="en-US" altLang="ja-JP" dirty="0">
                  <a:latin typeface="+mn-ea"/>
                </a:endParaRPr>
              </a:p>
              <a:p>
                <a:r>
                  <a:rPr lang="ja-JP" altLang="ja-JP" dirty="0">
                    <a:latin typeface="+mn-ea"/>
                  </a:rPr>
                  <a:t>れ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altLang="ja-JP" dirty="0">
                    <a:latin typeface="+mn-ea"/>
                  </a:rPr>
                  <a:t> cm</a:t>
                </a:r>
                <a:r>
                  <a:rPr lang="ja-JP" altLang="ja-JP" dirty="0">
                    <a:latin typeface="+mn-ea"/>
                  </a:rPr>
                  <a:t>である直角二等辺三角形</a:t>
                </a:r>
                <a:endParaRPr lang="en-US" altLang="ja-JP" dirty="0">
                  <a:latin typeface="+mn-ea"/>
                </a:endParaRPr>
              </a:p>
              <a:p>
                <a:r>
                  <a:rPr lang="ja-JP" altLang="en-US" dirty="0">
                    <a:latin typeface="+mn-ea"/>
                  </a:rPr>
                  <a:t>で，その面積は</a:t>
                </a:r>
                <a:r>
                  <a:rPr lang="ja-JP" altLang="en-US" dirty="0">
                    <a:latin typeface="Cambria Math" panose="02040503050406030204" pitchFamily="18" charset="0"/>
                  </a:rPr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18 </a:t>
                </a:r>
                <a:r>
                  <a:rPr lang="en-US" altLang="ja-JP" dirty="0">
                    <a:latin typeface="+mn-ea"/>
                  </a:rPr>
                  <a:t>cm</a:t>
                </a:r>
                <a:r>
                  <a:rPr lang="en-US" altLang="ja-JP" baseline="30000" dirty="0">
                    <a:latin typeface="+mn-ea"/>
                  </a:rPr>
                  <a:t>2</a:t>
                </a:r>
                <a:r>
                  <a:rPr lang="ja-JP" altLang="en-US" dirty="0">
                    <a:latin typeface="+mn-ea"/>
                  </a:rPr>
                  <a:t>である。</a:t>
                </a:r>
                <a:endParaRPr lang="ja-JP" altLang="ja-JP" dirty="0">
                  <a:latin typeface="+mn-ea"/>
                </a:endParaRPr>
              </a:p>
            </p:txBody>
          </p:sp>
        </mc:Choice>
        <mc:Fallback xmlns="">
          <p:sp>
            <p:nvSpPr>
              <p:cNvPr id="6" name="コンテンツ プレースホルダー 5">
                <a:extLst>
                  <a:ext uri="{FF2B5EF4-FFF2-40B4-BE49-F238E27FC236}">
                    <a16:creationId xmlns:a16="http://schemas.microsoft.com/office/drawing/2014/main" id="{601F89FC-041C-6201-8F58-228277AA61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3632661"/>
              </a:xfrm>
              <a:blipFill>
                <a:blip r:embed="rId2"/>
                <a:stretch>
                  <a:fillRect l="-1473" t="-671" b="-43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CA67783E-54A1-FB14-EA39-220F5926DD7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dirty="0"/>
              <a:t>解　答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AEFA1C3-1B11-89B6-8F6B-6F5617B2A7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07" t="27178" b="27523"/>
          <a:stretch/>
        </p:blipFill>
        <p:spPr bwMode="auto">
          <a:xfrm>
            <a:off x="6174278" y="2132856"/>
            <a:ext cx="2595910" cy="33843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テキスト プレースホルダー 6">
            <a:extLst>
              <a:ext uri="{FF2B5EF4-FFF2-40B4-BE49-F238E27FC236}">
                <a16:creationId xmlns:a16="http://schemas.microsoft.com/office/drawing/2014/main" id="{7E333344-0EF7-41F0-CC60-9906C6CD3E2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80000" y="828000"/>
            <a:ext cx="360000" cy="288000"/>
          </a:xfrm>
        </p:spPr>
        <p:txBody>
          <a:bodyPr/>
          <a:lstStyle/>
          <a:p>
            <a:r>
              <a:rPr lang="ja-JP" altLang="en-US" dirty="0"/>
              <a:t>問</a:t>
            </a:r>
            <a:endParaRPr kumimoji="1" lang="ja-JP" altLang="en-US" dirty="0"/>
          </a:p>
        </p:txBody>
      </p:sp>
      <p:sp>
        <p:nvSpPr>
          <p:cNvPr id="10" name="テキスト プレースホルダー 7">
            <a:extLst>
              <a:ext uri="{FF2B5EF4-FFF2-40B4-BE49-F238E27FC236}">
                <a16:creationId xmlns:a16="http://schemas.microsoft.com/office/drawing/2014/main" id="{FAFD083F-2A65-624E-F95D-CC63092DA05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000" y="828000"/>
            <a:ext cx="360000" cy="288000"/>
          </a:xfrm>
        </p:spPr>
        <p:txBody>
          <a:bodyPr/>
          <a:lstStyle/>
          <a:p>
            <a:r>
              <a:rPr kumimoji="1" lang="en-US" altLang="ja-JP" dirty="0"/>
              <a:t>21</a:t>
            </a:r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388237A-9E73-4AAE-B524-B7959D02AD13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394062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67671FD-BCFB-E485-1FF5-5A068E690E6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p.81)</a:t>
            </a:r>
            <a:endParaRPr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71748FE1-1C5D-2472-399D-48BCA0B5A65F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60000" y="1440000"/>
                <a:ext cx="8280000" cy="1590756"/>
              </a:xfrm>
            </p:spPr>
            <p:txBody>
              <a:bodyPr>
                <a:spAutoFit/>
              </a:bodyPr>
              <a:lstStyle/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を正の数とするとき，関数 </a:t>
                </a:r>
                <a14:m>
                  <m:oMath xmlns:m="http://schemas.openxmlformats.org/officeDocument/2006/math"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2800" b="1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endParaRPr lang="en-US" altLang="ja-JP" sz="2800" b="1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ja-JP" altLang="en-US" sz="2800" b="1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ja-JP" altLang="en-US" sz="2800" b="1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2800" b="1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</m:d>
                  </m:oMath>
                </a14:m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の最小値を求めよ。</a:t>
                </a:r>
                <a:endParaRPr lang="en-US" altLang="ja-JP" sz="28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また，そのときの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の値を求めよ。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71748FE1-1C5D-2472-399D-48BCA0B5A65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60000" y="1440000"/>
                <a:ext cx="8280000" cy="1590756"/>
              </a:xfrm>
              <a:blipFill>
                <a:blip r:embed="rId2"/>
                <a:stretch>
                  <a:fillRect l="-1473" t="-2682" b="-804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C42C903-70B9-8622-DE5A-7135E90369F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/>
              <a:t>例題</a:t>
            </a:r>
            <a:endParaRPr kumimoji="1" lang="en-US" altLang="ja-JP" dirty="0"/>
          </a:p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1CB89E6B-F854-AA58-2EB5-34F72208B1A4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3960000"/>
                <a:ext cx="8280000" cy="2589491"/>
              </a:xfrm>
            </p:spPr>
            <p:txBody>
              <a:bodyPr/>
              <a:lstStyle/>
              <a:p>
                <a:pPr>
                  <a:lnSpc>
                    <a:spcPts val="4000"/>
                  </a:lnSpc>
                  <a:spcAft>
                    <a:spcPts val="0"/>
                  </a:spcAft>
                </a:pPr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関数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 のグラフをかき，</a:t>
                </a:r>
              </a:p>
              <a:p>
                <a:pPr>
                  <a:lnSpc>
                    <a:spcPts val="4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 の値によって最小値がどのように変</a:t>
                </a:r>
              </a:p>
              <a:p>
                <a:pPr>
                  <a:lnSpc>
                    <a:spcPts val="4000"/>
                  </a:lnSpc>
                  <a:spcAft>
                    <a:spcPts val="0"/>
                  </a:spcAft>
                </a:pPr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わるかを考えると，頂点の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 座標が定</a:t>
                </a:r>
              </a:p>
              <a:p>
                <a:pPr>
                  <a:lnSpc>
                    <a:spcPts val="4000"/>
                  </a:lnSpc>
                  <a:spcAft>
                    <a:spcPts val="0"/>
                  </a:spcAft>
                </a:pPr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義域外にある場合と定義域内にある場</a:t>
                </a:r>
              </a:p>
              <a:p>
                <a:pPr>
                  <a:lnSpc>
                    <a:spcPts val="4000"/>
                  </a:lnSpc>
                  <a:spcAft>
                    <a:spcPts val="0"/>
                  </a:spcAft>
                </a:pPr>
                <a:r>
                  <a:rPr lang="ja-JP" altLang="en-US" sz="2800" kern="100" dirty="0">
                    <a:latin typeface="ＭＳ Ｐ明朝" panose="02020600040205080304" pitchFamily="18" charset="-128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合に分けて考えればよいことがわかる。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1CB89E6B-F854-AA58-2EB5-34F72208B1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3960000"/>
                <a:ext cx="8280000" cy="2589491"/>
              </a:xfrm>
              <a:blipFill>
                <a:blip r:embed="rId3"/>
                <a:stretch>
                  <a:fillRect l="-1473" t="-1887" b="-589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71024507-3005-A3C8-2078-A11F2000FDF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0000" y="3564000"/>
            <a:ext cx="1080000" cy="288000"/>
          </a:xfrm>
        </p:spPr>
        <p:txBody>
          <a:bodyPr/>
          <a:lstStyle/>
          <a:p>
            <a:r>
              <a:rPr kumimoji="1" lang="ja-JP" altLang="en-US" dirty="0"/>
              <a:t>考え方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4754A7FA-28DA-B528-21CA-5AF55346130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定義域が変化するときの関数の最大・最小</a:t>
            </a:r>
            <a:endParaRPr kumimoji="1" lang="ja-JP" altLang="en-US" dirty="0"/>
          </a:p>
        </p:txBody>
      </p:sp>
      <p:pic>
        <p:nvPicPr>
          <p:cNvPr id="19" name="図 18" descr="図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5167AEE-EB68-ADD9-4023-2F7F40B542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077" y="4077072"/>
            <a:ext cx="2529845" cy="1661163"/>
          </a:xfrm>
          <a:prstGeom prst="rect">
            <a:avLst/>
          </a:prstGeom>
        </p:spPr>
      </p:pic>
      <p:pic>
        <p:nvPicPr>
          <p:cNvPr id="20" name="図 19" descr="図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BCDE3E3-70D5-DBDC-D44A-3725C2F3372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077" y="4077072"/>
            <a:ext cx="2529845" cy="1661163"/>
          </a:xfrm>
          <a:prstGeom prst="rect">
            <a:avLst/>
          </a:prstGeom>
        </p:spPr>
      </p:pic>
      <p:pic>
        <p:nvPicPr>
          <p:cNvPr id="21" name="図 20" descr="写真, 光, 交通, 座る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9F7DA5D-5399-C9B5-70CC-F26F146CC63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076" y="4077072"/>
            <a:ext cx="2529845" cy="1661163"/>
          </a:xfrm>
          <a:prstGeom prst="rect">
            <a:avLst/>
          </a:prstGeom>
        </p:spPr>
      </p:pic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7FC8387C-6B7F-2DE2-7D65-630B8C2E3F6F}"/>
              </a:ext>
            </a:extLst>
          </p:cNvPr>
          <p:cNvGrpSpPr/>
          <p:nvPr/>
        </p:nvGrpSpPr>
        <p:grpSpPr>
          <a:xfrm>
            <a:off x="7614988" y="828000"/>
            <a:ext cx="1358064" cy="1384870"/>
            <a:chOff x="7614988" y="917999"/>
            <a:chExt cx="1358064" cy="1384870"/>
          </a:xfrm>
        </p:grpSpPr>
        <p:sp>
          <p:nvSpPr>
            <p:cNvPr id="12" name="テキスト ボックス 11">
              <a:hlinkClick r:id="rId7"/>
              <a:extLst>
                <a:ext uri="{FF2B5EF4-FFF2-40B4-BE49-F238E27FC236}">
                  <a16:creationId xmlns:a16="http://schemas.microsoft.com/office/drawing/2014/main" id="{6EE9D0AA-EBBA-E30D-4DCA-CCA6EF56E52E}"/>
                </a:ext>
              </a:extLst>
            </p:cNvPr>
            <p:cNvSpPr txBox="1"/>
            <p:nvPr/>
          </p:nvSpPr>
          <p:spPr>
            <a:xfrm>
              <a:off x="7614988" y="917999"/>
              <a:ext cx="1358064" cy="33855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solidFill>
                    <a:srgbClr val="2E719B"/>
                  </a:solidFill>
                  <a:latin typeface="+mn-ea"/>
                  <a:ea typeface="+mn-ea"/>
                </a:rPr>
                <a:t>定義域が変化するときの最</a:t>
              </a:r>
            </a:p>
            <a:p>
              <a:r>
                <a:rPr kumimoji="1" lang="ja-JP" altLang="en-US" sz="800" dirty="0">
                  <a:solidFill>
                    <a:srgbClr val="2E719B"/>
                  </a:solidFill>
                  <a:latin typeface="+mn-ea"/>
                  <a:ea typeface="+mn-ea"/>
                </a:rPr>
                <a:t>大値，最小値を観察しよう</a:t>
              </a:r>
            </a:p>
          </p:txBody>
        </p:sp>
        <p:pic>
          <p:nvPicPr>
            <p:cNvPr id="9" name="図 8" descr="QR コード&#10;&#10;AI によって生成されたコンテンツは間違っている可能性があります。">
              <a:hlinkClick r:id="rId7"/>
              <a:extLst>
                <a:ext uri="{FF2B5EF4-FFF2-40B4-BE49-F238E27FC236}">
                  <a16:creationId xmlns:a16="http://schemas.microsoft.com/office/drawing/2014/main" id="{58E7D7E6-22A3-4075-4389-835AFDDB788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0000" y="1029255"/>
              <a:ext cx="900000" cy="1273614"/>
            </a:xfrm>
            <a:prstGeom prst="rect">
              <a:avLst/>
            </a:prstGeom>
          </p:spPr>
        </p:pic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F6F19AD-6C8F-45CC-A809-9997FEAB60FF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89572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2D7184F-620D-1743-C4B0-3056D8F82A75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教科書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ea typeface="+mn-ea"/>
              </a:rPr>
              <a:t>p.81)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AFE3D1C0-884A-9B01-AB8E-1195F5B36696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585097"/>
              </a:xfrm>
            </p:spPr>
            <p:txBody>
              <a:bodyPr/>
              <a:lstStyle/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1400" b="0" i="1" kern="100" smtClean="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を正の数とするとき，関数 </a:t>
                </a:r>
                <a14:m>
                  <m:oMath xmlns:m="http://schemas.openxmlformats.org/officeDocument/2006/math"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14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r>
                  <a:rPr lang="en-US" altLang="ja-JP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140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ja-JP" altLang="en-US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ja-JP" altLang="en-US" sz="14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≦</m:t>
                        </m:r>
                        <m:r>
                          <a:rPr lang="en-US" altLang="ja-JP" sz="14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の最小値を求めよ。</a:t>
                </a:r>
                <a:endParaRPr lang="en-US" altLang="ja-JP" sz="14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また，そのときの </a:t>
                </a:r>
                <a14:m>
                  <m:oMath xmlns:m="http://schemas.openxmlformats.org/officeDocument/2006/math">
                    <m:r>
                      <a:rPr lang="en-US" altLang="ja-JP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14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の値を求めよ。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AFE3D1C0-884A-9B01-AB8E-1195F5B3669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080000" y="828000"/>
                <a:ext cx="7560000" cy="585097"/>
              </a:xfrm>
              <a:blipFill>
                <a:blip r:embed="rId2"/>
                <a:stretch>
                  <a:fillRect l="-242" t="-1042" b="-72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ED5838D7-85BE-F233-57FE-05D2EB424775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4641335"/>
              </a:xfrm>
            </p:spPr>
            <p:txBody>
              <a:bodyPr/>
              <a:lstStyle/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　　　</a:t>
                </a:r>
                <a:r>
                  <a:rPr lang="en-US" altLang="ja-JP" sz="2800" kern="1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−1=</m:t>
                    </m:r>
                    <m:sSup>
                      <m:sSupPr>
                        <m:ctrlPr>
                          <a:rPr lang="en-US" altLang="ja-JP" sz="28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sz="2800" b="0" i="1" kern="1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800" b="0" i="1" kern="1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ja-JP" sz="2800" b="0" i="1" kern="1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altLang="ja-JP" sz="28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endParaRPr lang="en-US" altLang="ja-JP" sz="28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より，この関数のグラフは下に凸の放物線で，軸は直線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ja-JP" altLang="en-US" sz="2800" kern="100" dirty="0">
                    <a:latin typeface="+mn-ea"/>
                    <a:ea typeface="+mn-ea"/>
                    <a:cs typeface="Times New Roman" panose="02020603050405020304" pitchFamily="18" charset="0"/>
                  </a:rPr>
                  <a:t> である。</a:t>
                </a:r>
                <a:endParaRPr lang="en-US" altLang="ja-JP" sz="2800" kern="100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ja-JP" sz="2800" kern="100" dirty="0">
                    <a:latin typeface="+mn-ea"/>
                    <a:cs typeface="Times New Roman" panose="02020603050405020304" pitchFamily="18" charset="0"/>
                  </a:rPr>
                  <a:t>(ⅰ)</a:t>
                </a:r>
                <a:r>
                  <a:rPr lang="ja-JP" altLang="en-US" sz="2800" kern="100" dirty="0">
                    <a:latin typeface="+mn-ea"/>
                    <a:cs typeface="Times New Roman" panose="02020603050405020304" pitchFamily="18" charset="0"/>
                  </a:rPr>
                  <a:t>　頂点の </a:t>
                </a:r>
                <a14:m>
                  <m:oMath xmlns:m="http://schemas.openxmlformats.org/officeDocument/2006/math">
                    <m:r>
                      <a:rPr lang="en-US" altLang="ja-JP" sz="2800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2800" kern="100" dirty="0">
                    <a:latin typeface="+mn-ea"/>
                    <a:cs typeface="Times New Roman" panose="02020603050405020304" pitchFamily="18" charset="0"/>
                  </a:rPr>
                  <a:t> 座標が定義域外にある場合</a:t>
                </a: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cs typeface="Times New Roman" panose="02020603050405020304" pitchFamily="18" charset="0"/>
                  </a:rPr>
                  <a:t>　　　 このとき，</a:t>
                </a:r>
                <a14:m>
                  <m:oMath xmlns:m="http://schemas.openxmlformats.org/officeDocument/2006/math">
                    <m:r>
                      <a:rPr lang="en-US" altLang="ja-JP" sz="2800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0&lt;</m:t>
                    </m:r>
                    <m:r>
                      <a:rPr lang="en-US" altLang="ja-JP" sz="2800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ja-JP" sz="2800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&lt;1</m:t>
                    </m:r>
                  </m:oMath>
                </a14:m>
                <a:r>
                  <a:rPr lang="en-US" altLang="ja-JP" sz="2800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en-US" sz="2800" kern="100" dirty="0">
                    <a:latin typeface="+mn-ea"/>
                    <a:cs typeface="Times New Roman" panose="02020603050405020304" pitchFamily="18" charset="0"/>
                  </a:rPr>
                  <a:t>である。</a:t>
                </a:r>
                <a:endParaRPr lang="en-US" altLang="ja-JP" sz="2800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cs typeface="Times New Roman" panose="02020603050405020304" pitchFamily="18" charset="0"/>
                  </a:rPr>
                  <a:t>　　　 この関数のグラフは右のよう</a:t>
                </a:r>
                <a:endParaRPr lang="en-US" altLang="ja-JP" sz="2800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cs typeface="Times New Roman" panose="02020603050405020304" pitchFamily="18" charset="0"/>
                  </a:rPr>
                  <a:t>　　　 になり，</a:t>
                </a:r>
                <a:endParaRPr lang="en-US" altLang="ja-JP" sz="2800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cs typeface="Times New Roman" panose="02020603050405020304" pitchFamily="18" charset="0"/>
                  </a:rPr>
                  <a:t>　　　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n-US" altLang="ja-JP" sz="2800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en-US" sz="2800" kern="100" dirty="0">
                    <a:latin typeface="+mn-ea"/>
                    <a:cs typeface="Times New Roman" panose="02020603050405020304" pitchFamily="18" charset="0"/>
                  </a:rPr>
                  <a:t>で最小値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ja-JP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r>
                  <a:rPr lang="en-US" altLang="ja-JP" sz="2800" kern="100" dirty="0">
                    <a:latin typeface="+mn-ea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ts val="4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2800" kern="100" dirty="0">
                    <a:latin typeface="+mn-ea"/>
                    <a:cs typeface="Times New Roman" panose="02020603050405020304" pitchFamily="18" charset="0"/>
                  </a:rPr>
                  <a:t>　　　 をとる。</a:t>
                </a:r>
                <a:endParaRPr lang="en-US" altLang="ja-JP" sz="2800" kern="100" dirty="0">
                  <a:effectLst/>
                  <a:latin typeface="+mn-ea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3">
                <a:extLst>
                  <a:ext uri="{FF2B5EF4-FFF2-40B4-BE49-F238E27FC236}">
                    <a16:creationId xmlns:a16="http://schemas.microsoft.com/office/drawing/2014/main" id="{ED5838D7-85BE-F233-57FE-05D2EB4247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60000" y="2160000"/>
                <a:ext cx="8280000" cy="4641335"/>
              </a:xfrm>
              <a:blipFill>
                <a:blip r:embed="rId3"/>
                <a:stretch>
                  <a:fillRect l="-1473" b="-315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CEC04F9-D973-70E5-15EE-4D1672DE6D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/>
              <a:t>例題</a:t>
            </a:r>
            <a:endParaRPr kumimoji="1" lang="en-US" altLang="ja-JP" dirty="0"/>
          </a:p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7653A5F-FBDA-835C-FFF4-A6EB8044112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定義域が変化するときの関数の最大・最小</a:t>
            </a:r>
            <a:endParaRPr kumimoji="1"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DA3B165D-7DB6-3FE6-E750-AF5A3CFA796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ja-JP" altLang="en-US" dirty="0"/>
              <a:t>解　答</a:t>
            </a:r>
            <a:endParaRPr kumimoji="1" lang="ja-JP" altLang="en-US" dirty="0"/>
          </a:p>
        </p:txBody>
      </p:sp>
      <p:pic>
        <p:nvPicPr>
          <p:cNvPr id="17" name="図 16" descr="テキスト, ホワイトボ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C207312-C58F-8FCB-FA4A-D6CA69BAC3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000" y="4392000"/>
            <a:ext cx="2526797" cy="1880620"/>
          </a:xfrm>
          <a:prstGeom prst="rect">
            <a:avLst/>
          </a:prstGeom>
        </p:spPr>
      </p:pic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B1D2FAC-C731-0D52-FD54-B0E0C5C0DD52}"/>
              </a:ext>
            </a:extLst>
          </p:cNvPr>
          <p:cNvGrpSpPr/>
          <p:nvPr/>
        </p:nvGrpSpPr>
        <p:grpSpPr>
          <a:xfrm>
            <a:off x="7614988" y="828000"/>
            <a:ext cx="1358064" cy="1384870"/>
            <a:chOff x="7614988" y="917999"/>
            <a:chExt cx="1358064" cy="1384870"/>
          </a:xfrm>
        </p:grpSpPr>
        <p:sp>
          <p:nvSpPr>
            <p:cNvPr id="9" name="テキスト ボックス 8">
              <a:hlinkClick r:id="rId5"/>
              <a:extLst>
                <a:ext uri="{FF2B5EF4-FFF2-40B4-BE49-F238E27FC236}">
                  <a16:creationId xmlns:a16="http://schemas.microsoft.com/office/drawing/2014/main" id="{C6848EA5-0A7C-6E9D-2D59-6755A2A5F4F8}"/>
                </a:ext>
              </a:extLst>
            </p:cNvPr>
            <p:cNvSpPr txBox="1"/>
            <p:nvPr/>
          </p:nvSpPr>
          <p:spPr>
            <a:xfrm>
              <a:off x="7614988" y="917999"/>
              <a:ext cx="1358064" cy="33855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solidFill>
                    <a:srgbClr val="2E719B"/>
                  </a:solidFill>
                  <a:latin typeface="+mn-ea"/>
                  <a:ea typeface="+mn-ea"/>
                </a:rPr>
                <a:t>定義域が変化するときの最</a:t>
              </a:r>
            </a:p>
            <a:p>
              <a:r>
                <a:rPr kumimoji="1" lang="ja-JP" altLang="en-US" sz="800" dirty="0">
                  <a:solidFill>
                    <a:srgbClr val="2E719B"/>
                  </a:solidFill>
                  <a:latin typeface="+mn-ea"/>
                  <a:ea typeface="+mn-ea"/>
                </a:rPr>
                <a:t>大値，最小値を観察しよう</a:t>
              </a:r>
            </a:p>
          </p:txBody>
        </p:sp>
        <p:pic>
          <p:nvPicPr>
            <p:cNvPr id="10" name="図 9" descr="QR コード&#10;&#10;AI によって生成されたコンテンツは間違っている可能性があります。">
              <a:hlinkClick r:id="rId5"/>
              <a:extLst>
                <a:ext uri="{FF2B5EF4-FFF2-40B4-BE49-F238E27FC236}">
                  <a16:creationId xmlns:a16="http://schemas.microsoft.com/office/drawing/2014/main" id="{A1067477-CC28-1049-D375-BA5BFD46829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0000" y="1029255"/>
              <a:ext cx="900000" cy="1273614"/>
            </a:xfrm>
            <a:prstGeom prst="rect">
              <a:avLst/>
            </a:prstGeom>
          </p:spPr>
        </p:pic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B3EBCA-549F-4A59-B4E4-3B0AD42C0449}"/>
              </a:ext>
            </a:extLst>
          </p:cNvPr>
          <p:cNvSpPr txBox="1"/>
          <p:nvPr/>
        </p:nvSpPr>
        <p:spPr>
          <a:xfrm>
            <a:off x="7164288" y="1886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318882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 kumimoji="1" dirty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1680</Words>
  <Application>Microsoft Office PowerPoint</Application>
  <PresentationFormat>画面に合わせる (4:3)</PresentationFormat>
  <Paragraphs>177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5" baseType="lpstr">
      <vt:lpstr>HG明朝E</vt:lpstr>
      <vt:lpstr>ＭＳ Ｐゴシック</vt:lpstr>
      <vt:lpstr>ＭＳ Ｐ明朝</vt:lpstr>
      <vt:lpstr>ＭＳ ゴシック</vt:lpstr>
      <vt:lpstr>Bookman Old Style</vt:lpstr>
      <vt:lpstr>Calibri</vt:lpstr>
      <vt:lpstr>Cambria Math</vt:lpstr>
      <vt:lpstr>Gill Sans MT</vt:lpstr>
      <vt:lpstr>Times New Roman</vt:lpstr>
      <vt:lpstr>Wingdings</vt:lpstr>
      <vt:lpstr>Wingdings 3</vt:lpstr>
      <vt:lpstr>アース</vt:lpstr>
      <vt:lpstr>第２章　「２次関数」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2013-04-26T06:05:15Z</dcterms:created>
  <dcterms:modified xsi:type="dcterms:W3CDTF">2025-04-08T01:12:22Z</dcterms:modified>
</cp:coreProperties>
</file>