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01" r:id="rId2"/>
    <p:sldId id="317" r:id="rId3"/>
    <p:sldId id="315" r:id="rId4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紙本 拓也" initials="紙本" lastIdx="1" clrIdx="0">
    <p:extLst>
      <p:ext uri="{19B8F6BF-5375-455C-9EA6-DF929625EA0E}">
        <p15:presenceInfo xmlns:p15="http://schemas.microsoft.com/office/powerpoint/2012/main" userId="S-1-5-21-3178451276-2870524919-828692511-4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AAF"/>
    <a:srgbClr val="0077C3"/>
    <a:srgbClr val="3497D2"/>
    <a:srgbClr val="007DC6"/>
    <a:srgbClr val="FFF7EC"/>
    <a:srgbClr val="FFF4D2"/>
    <a:srgbClr val="FFFF66"/>
    <a:srgbClr val="95C9E7"/>
    <a:srgbClr val="FFEEEB"/>
    <a:srgbClr val="FFD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 autoAdjust="0"/>
    <p:restoredTop sz="93883" autoAdjust="0"/>
  </p:normalViewPr>
  <p:slideViewPr>
    <p:cSldViewPr snapToGrid="0">
      <p:cViewPr varScale="1">
        <p:scale>
          <a:sx n="74" d="100"/>
          <a:sy n="74" d="100"/>
        </p:scale>
        <p:origin x="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1A4783-7530-4355-9F25-081B61AD97B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FA4128-D88A-454C-B59A-7ED8C3851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32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F55A73-E438-4208-BF63-4A50B1151D98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550374-6F3F-4C40-927F-627EF3EA8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952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★関連する指導書コンテンツ（動画）</a:t>
            </a:r>
            <a:endParaRPr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13_</a:t>
            </a:r>
            <a:r>
              <a:rPr lang="ja-JP" altLang="en-US" dirty="0"/>
              <a:t>電解装置 （ホフマン型）</a:t>
            </a:r>
            <a:endParaRPr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14_</a:t>
            </a:r>
            <a:r>
              <a:rPr lang="ja-JP" altLang="en-US" dirty="0"/>
              <a:t>電気分解装置の使い方</a:t>
            </a:r>
            <a:r>
              <a:rPr lang="en-US" altLang="ja-JP" dirty="0"/>
              <a:t>(H</a:t>
            </a:r>
            <a:r>
              <a:rPr lang="ja-JP" altLang="en-US" dirty="0"/>
              <a:t>字管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15_</a:t>
            </a:r>
            <a:r>
              <a:rPr lang="ja-JP" altLang="en-US" dirty="0"/>
              <a:t>水素と酸素の反応</a:t>
            </a:r>
            <a:r>
              <a:rPr lang="en-US" altLang="ja-JP" dirty="0"/>
              <a:t>_</a:t>
            </a:r>
            <a:r>
              <a:rPr lang="ja-JP" altLang="en-US" dirty="0"/>
              <a:t>実験編</a:t>
            </a:r>
            <a:endParaRPr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16_</a:t>
            </a:r>
            <a:r>
              <a:rPr lang="ja-JP" altLang="en-US" dirty="0"/>
              <a:t>水素と酸素の反応</a:t>
            </a:r>
            <a:r>
              <a:rPr lang="en-US" altLang="ja-JP" dirty="0"/>
              <a:t>_</a:t>
            </a:r>
            <a:r>
              <a:rPr lang="ja-JP" altLang="en-US" dirty="0"/>
              <a:t>結果編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04541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5648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altLang="ja-JP" dirty="0"/>
              <a:t>/13</a:t>
            </a:r>
            <a:endParaRPr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5325FEF-E9D2-E449-BAD9-3DE1AF43F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" y="0"/>
            <a:ext cx="1218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83684" y="647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/13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14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85BAE87D-1BC1-D44B-BA49-51B4E70AE2E4}"/>
              </a:ext>
            </a:extLst>
          </p:cNvPr>
          <p:cNvSpPr/>
          <p:nvPr/>
        </p:nvSpPr>
        <p:spPr>
          <a:xfrm>
            <a:off x="4030216" y="4926827"/>
            <a:ext cx="3429000" cy="1404407"/>
          </a:xfrm>
          <a:prstGeom prst="roundRect">
            <a:avLst>
              <a:gd name="adj" fmla="val 1525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E7F7077-D107-4B38-ABF2-E544EF06806B}"/>
              </a:ext>
            </a:extLst>
          </p:cNvPr>
          <p:cNvSpPr/>
          <p:nvPr/>
        </p:nvSpPr>
        <p:spPr>
          <a:xfrm>
            <a:off x="4258816" y="5006305"/>
            <a:ext cx="3149600" cy="1296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2400" dirty="0"/>
              <a:t>水を電気分解すると，</a:t>
            </a:r>
            <a:br>
              <a:rPr lang="en-US" altLang="ja-JP" sz="2400" dirty="0"/>
            </a:br>
            <a:r>
              <a:rPr lang="ja-JP" altLang="en-US" sz="2400" b="1" dirty="0"/>
              <a:t>水素：酸素＝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1</a:t>
            </a:r>
          </a:p>
          <a:p>
            <a:pPr algn="ctr">
              <a:lnSpc>
                <a:spcPct val="110000"/>
              </a:lnSpc>
            </a:pPr>
            <a:r>
              <a:rPr lang="ja-JP" altLang="en-US" sz="2400" dirty="0"/>
              <a:t>（体積の比）</a:t>
            </a:r>
            <a:endParaRPr lang="en-US" altLang="ja-JP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5F314-15F2-439B-9611-04521E5A69D8}"/>
              </a:ext>
            </a:extLst>
          </p:cNvPr>
          <p:cNvSpPr txBox="1"/>
          <p:nvPr/>
        </p:nvSpPr>
        <p:spPr>
          <a:xfrm>
            <a:off x="2492142" y="5041382"/>
            <a:ext cx="8782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accent1"/>
                </a:solidFill>
              </a:rPr>
              <a:t>　水　　   　 　 　　　　　　　　　　水素     </a:t>
            </a:r>
            <a:r>
              <a:rPr lang="en-US" altLang="ja-JP" sz="2400" dirty="0">
                <a:solidFill>
                  <a:schemeClr val="accent1"/>
                </a:solidFill>
              </a:rPr>
              <a:t> </a:t>
            </a:r>
            <a:r>
              <a:rPr lang="ja-JP" altLang="en-US" sz="2400" dirty="0">
                <a:solidFill>
                  <a:schemeClr val="accent1"/>
                </a:solidFill>
              </a:rPr>
              <a:t>酸素</a:t>
            </a:r>
            <a:endParaRPr lang="en-US" altLang="ja-JP" sz="2400" dirty="0">
              <a:solidFill>
                <a:schemeClr val="accent1"/>
              </a:solidFill>
            </a:endParaRPr>
          </a:p>
          <a:p>
            <a:r>
              <a:rPr kumimoji="1" lang="ja-JP" altLang="en-US" sz="2400" dirty="0">
                <a:solidFill>
                  <a:schemeClr val="accent1"/>
                </a:solidFill>
              </a:rPr>
              <a:t> 化合物　 　   　　　　　　　　　　　単体      単体</a:t>
            </a:r>
          </a:p>
        </p:txBody>
      </p:sp>
      <p:sp>
        <p:nvSpPr>
          <p:cNvPr id="17" name="フッター プレースホルダー 2">
            <a:extLst>
              <a:ext uri="{FF2B5EF4-FFF2-40B4-BE49-F238E27FC236}">
                <a16:creationId xmlns:a16="http://schemas.microsoft.com/office/drawing/2014/main" id="{C6702A53-BC60-4D15-98FC-0DE80D07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959AA491-0A96-2A4F-9DC5-806A2B78C1A1}"/>
              </a:ext>
            </a:extLst>
          </p:cNvPr>
          <p:cNvSpPr/>
          <p:nvPr/>
        </p:nvSpPr>
        <p:spPr>
          <a:xfrm flipV="1">
            <a:off x="7459216" y="5198330"/>
            <a:ext cx="304800" cy="304800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B822A8D2-718C-F04F-8214-ACD5C9840B94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元素と単体・化合物</a:t>
            </a:r>
            <a:r>
              <a:rPr lang="en-US" altLang="ja-JP" sz="3200" dirty="0">
                <a:latin typeface="+mn-ea"/>
                <a:ea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  <a:ea typeface="+mn-ea"/>
              </a:rPr>
              <a:t>p.24</a:t>
            </a:r>
            <a:r>
              <a:rPr lang="en-US" altLang="ja-JP" sz="3200" dirty="0">
                <a:latin typeface="+mn-ea"/>
                <a:ea typeface="+mn-ea"/>
              </a:rPr>
              <a:t>)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BB25008-22C3-8044-85E3-636B8432C9F7}"/>
              </a:ext>
            </a:extLst>
          </p:cNvPr>
          <p:cNvSpPr txBox="1"/>
          <p:nvPr/>
        </p:nvSpPr>
        <p:spPr>
          <a:xfrm>
            <a:off x="175748" y="1422400"/>
            <a:ext cx="11817853" cy="336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5713" indent="-1255713">
              <a:lnSpc>
                <a:spcPts val="4000"/>
              </a:lnSpc>
            </a:pP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ja-JP" sz="36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単体</a:t>
            </a:r>
            <a:r>
              <a:rPr lang="en-US" altLang="ja-JP" sz="36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  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32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種類の元素から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なる純物質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617663" indent="-1617663"/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　　　（例）水素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ja-JP" sz="3200" kern="100" baseline="-250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や酸素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O</a:t>
            </a:r>
            <a:r>
              <a:rPr lang="en-US" altLang="ja-JP" sz="3200" kern="100" baseline="-250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</a:p>
          <a:p>
            <a:pPr marL="1255713" indent="-1255713">
              <a:lnSpc>
                <a:spcPts val="4000"/>
              </a:lnSpc>
            </a:pP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sz="36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化合物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32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種類以上の元素から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なる純物質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indent="622300">
              <a:lnSpc>
                <a:spcPts val="4000"/>
              </a:lnSpc>
            </a:pP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　 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（例）水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ja-JP" sz="3200" kern="100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O</a:t>
            </a:r>
          </a:p>
          <a:p>
            <a:pPr indent="622300">
              <a:lnSpc>
                <a:spcPct val="150000"/>
              </a:lnSpc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→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水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の電気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分解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によって</a:t>
            </a:r>
            <a:r>
              <a:rPr lang="ja-JP" altLang="ja-JP" sz="32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水素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と</a:t>
            </a:r>
            <a:r>
              <a:rPr lang="ja-JP" altLang="ja-JP" sz="32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酸素</a:t>
            </a:r>
            <a:r>
              <a:rPr lang="ja-JP" altLang="en-US" sz="32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に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分解すること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ができる。</a:t>
            </a:r>
          </a:p>
          <a:p>
            <a:pPr indent="1617663">
              <a:lnSpc>
                <a:spcPts val="4000"/>
              </a:lnSpc>
            </a:pP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ja-JP" sz="3200" kern="100" baseline="-250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O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 ⇒ （電気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分解）⇒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  H</a:t>
            </a:r>
            <a:r>
              <a:rPr lang="en-US" altLang="ja-JP" sz="3200" kern="100" baseline="-250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と 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O</a:t>
            </a:r>
            <a:r>
              <a:rPr lang="en-US" altLang="ja-JP" sz="3200" kern="100" baseline="-250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ja-JP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1" name="1 つの角を丸めた四角形 30">
            <a:extLst>
              <a:ext uri="{FF2B5EF4-FFF2-40B4-BE49-F238E27FC236}">
                <a16:creationId xmlns:a16="http://schemas.microsoft.com/office/drawing/2014/main" id="{65C53A24-C7D3-A847-B676-7425324ECD6D}"/>
              </a:ext>
            </a:extLst>
          </p:cNvPr>
          <p:cNvSpPr/>
          <p:nvPr/>
        </p:nvSpPr>
        <p:spPr>
          <a:xfrm flipV="1">
            <a:off x="-6" y="618312"/>
            <a:ext cx="4409776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FA3BD9B7-B18F-674F-916D-47D2294635FD}"/>
              </a:ext>
            </a:extLst>
          </p:cNvPr>
          <p:cNvSpPr txBox="1">
            <a:spLocks/>
          </p:cNvSpPr>
          <p:nvPr/>
        </p:nvSpPr>
        <p:spPr>
          <a:xfrm>
            <a:off x="427046" y="665045"/>
            <a:ext cx="4651872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単体と化合物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7500689-CB42-6841-A9EE-B56F59A00141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3ACF91F2-D403-1645-818B-79E69BECF15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直角三角形 34">
              <a:extLst>
                <a:ext uri="{FF2B5EF4-FFF2-40B4-BE49-F238E27FC236}">
                  <a16:creationId xmlns:a16="http://schemas.microsoft.com/office/drawing/2014/main" id="{836326AA-BC2B-EE43-84A0-6B8864625C05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AAD51CEF-1B27-A843-B904-25B4CDE401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F7DCA2-94F4-4F0B-9609-EBDD536A13B3}"/>
              </a:ext>
            </a:extLst>
          </p:cNvPr>
          <p:cNvSpPr/>
          <p:nvPr/>
        </p:nvSpPr>
        <p:spPr>
          <a:xfrm>
            <a:off x="10176594" y="125758"/>
            <a:ext cx="156966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  <p:sp>
        <p:nvSpPr>
          <p:cNvPr id="20" name="スライド番号プレースホルダー 4">
            <a:extLst>
              <a:ext uri="{FF2B5EF4-FFF2-40B4-BE49-F238E27FC236}">
                <a16:creationId xmlns:a16="http://schemas.microsoft.com/office/drawing/2014/main" id="{35146EED-6ABD-41E2-84C1-870F9D3C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76417"/>
            <a:ext cx="2743200" cy="365125"/>
          </a:xfrm>
        </p:spPr>
        <p:txBody>
          <a:bodyPr/>
          <a:lstStyle/>
          <a:p>
            <a:r>
              <a:rPr lang="en-US" altLang="ja-JP" dirty="0"/>
              <a:t>1/13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91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B27B0447-2BA5-427D-87C5-002545D6B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6316"/>
            <a:ext cx="9144000" cy="165576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502840-EC20-49CE-9CD6-6474287F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B77BAEC-D2CE-4698-9ED8-78E9A3A34AC8}"/>
              </a:ext>
            </a:extLst>
          </p:cNvPr>
          <p:cNvGrpSpPr/>
          <p:nvPr/>
        </p:nvGrpSpPr>
        <p:grpSpPr>
          <a:xfrm>
            <a:off x="518965" y="3705864"/>
            <a:ext cx="10695340" cy="2784851"/>
            <a:chOff x="1049547" y="3324166"/>
            <a:chExt cx="11179382" cy="2910886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088CC26-4D9B-45C4-996C-6CEE5E0154F7}"/>
                </a:ext>
              </a:extLst>
            </p:cNvPr>
            <p:cNvSpPr/>
            <p:nvPr/>
          </p:nvSpPr>
          <p:spPr>
            <a:xfrm>
              <a:off x="1049547" y="3324166"/>
              <a:ext cx="11179382" cy="2722664"/>
            </a:xfrm>
            <a:prstGeom prst="rect">
              <a:avLst/>
            </a:prstGeom>
            <a:solidFill>
              <a:srgbClr val="0811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1C265EB8-979F-4A11-92EB-4B92A2FDA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3" t="42847" r="68976" b="31376"/>
            <a:stretch/>
          </p:blipFill>
          <p:spPr>
            <a:xfrm>
              <a:off x="1049548" y="3429000"/>
              <a:ext cx="1309519" cy="2651681"/>
            </a:xfrm>
            <a:custGeom>
              <a:avLst/>
              <a:gdLst>
                <a:gd name="connsiteX0" fmla="*/ 0 w 1309519"/>
                <a:gd name="connsiteY0" fmla="*/ 0 h 2651681"/>
                <a:gd name="connsiteX1" fmla="*/ 1309519 w 1309519"/>
                <a:gd name="connsiteY1" fmla="*/ 0 h 2651681"/>
                <a:gd name="connsiteX2" fmla="*/ 1309519 w 1309519"/>
                <a:gd name="connsiteY2" fmla="*/ 2651681 h 2651681"/>
                <a:gd name="connsiteX3" fmla="*/ 0 w 1309519"/>
                <a:gd name="connsiteY3" fmla="*/ 2651681 h 2651681"/>
                <a:gd name="connsiteX4" fmla="*/ 0 w 1309519"/>
                <a:gd name="connsiteY4" fmla="*/ 0 h 26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519" h="2651681">
                  <a:moveTo>
                    <a:pt x="0" y="0"/>
                  </a:moveTo>
                  <a:lnTo>
                    <a:pt x="1309519" y="0"/>
                  </a:lnTo>
                  <a:lnTo>
                    <a:pt x="1309519" y="2651681"/>
                  </a:lnTo>
                  <a:lnTo>
                    <a:pt x="0" y="265168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" name="図 8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E5E44B79-2BDB-4BB5-9FC3-79BA0C486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20" t="42847" r="61150" b="31376"/>
            <a:stretch/>
          </p:blipFill>
          <p:spPr>
            <a:xfrm>
              <a:off x="2531250" y="3429196"/>
              <a:ext cx="1395366" cy="2651681"/>
            </a:xfrm>
            <a:custGeom>
              <a:avLst/>
              <a:gdLst>
                <a:gd name="connsiteX0" fmla="*/ 0 w 1395366"/>
                <a:gd name="connsiteY0" fmla="*/ 0 h 2651681"/>
                <a:gd name="connsiteX1" fmla="*/ 1395366 w 1395366"/>
                <a:gd name="connsiteY1" fmla="*/ 0 h 2651681"/>
                <a:gd name="connsiteX2" fmla="*/ 1395366 w 1395366"/>
                <a:gd name="connsiteY2" fmla="*/ 2651681 h 2651681"/>
                <a:gd name="connsiteX3" fmla="*/ 0 w 1395366"/>
                <a:gd name="connsiteY3" fmla="*/ 2651681 h 2651681"/>
                <a:gd name="connsiteX4" fmla="*/ 0 w 1395366"/>
                <a:gd name="connsiteY4" fmla="*/ 0 h 26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366" h="2651681">
                  <a:moveTo>
                    <a:pt x="0" y="0"/>
                  </a:moveTo>
                  <a:lnTo>
                    <a:pt x="1395366" y="0"/>
                  </a:lnTo>
                  <a:lnTo>
                    <a:pt x="1395366" y="2651681"/>
                  </a:lnTo>
                  <a:lnTo>
                    <a:pt x="0" y="265168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図 9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AA6E3041-C887-4757-8BB5-469391ADA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7" t="42847" r="53872" b="31376"/>
            <a:stretch/>
          </p:blipFill>
          <p:spPr>
            <a:xfrm>
              <a:off x="4141028" y="3439629"/>
              <a:ext cx="1294884" cy="2651681"/>
            </a:xfrm>
            <a:custGeom>
              <a:avLst/>
              <a:gdLst>
                <a:gd name="connsiteX0" fmla="*/ 0 w 1294884"/>
                <a:gd name="connsiteY0" fmla="*/ 0 h 2651681"/>
                <a:gd name="connsiteX1" fmla="*/ 1294884 w 1294884"/>
                <a:gd name="connsiteY1" fmla="*/ 0 h 2651681"/>
                <a:gd name="connsiteX2" fmla="*/ 1294884 w 1294884"/>
                <a:gd name="connsiteY2" fmla="*/ 2651681 h 2651681"/>
                <a:gd name="connsiteX3" fmla="*/ 0 w 1294884"/>
                <a:gd name="connsiteY3" fmla="*/ 2651681 h 2651681"/>
                <a:gd name="connsiteX4" fmla="*/ 0 w 1294884"/>
                <a:gd name="connsiteY4" fmla="*/ 0 h 26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884" h="2651681">
                  <a:moveTo>
                    <a:pt x="0" y="0"/>
                  </a:moveTo>
                  <a:lnTo>
                    <a:pt x="1294884" y="0"/>
                  </a:lnTo>
                  <a:lnTo>
                    <a:pt x="1294884" y="2651681"/>
                  </a:lnTo>
                  <a:lnTo>
                    <a:pt x="0" y="265168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図 10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EE407556-30B0-4BCD-BBA9-3BAFF3587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25" t="42847" r="46357" b="31376"/>
            <a:stretch/>
          </p:blipFill>
          <p:spPr>
            <a:xfrm>
              <a:off x="5647471" y="3428997"/>
              <a:ext cx="1338422" cy="2651681"/>
            </a:xfrm>
            <a:custGeom>
              <a:avLst/>
              <a:gdLst>
                <a:gd name="connsiteX0" fmla="*/ 0 w 1338422"/>
                <a:gd name="connsiteY0" fmla="*/ 0 h 2651681"/>
                <a:gd name="connsiteX1" fmla="*/ 1338422 w 1338422"/>
                <a:gd name="connsiteY1" fmla="*/ 0 h 2651681"/>
                <a:gd name="connsiteX2" fmla="*/ 1338422 w 1338422"/>
                <a:gd name="connsiteY2" fmla="*/ 2651681 h 2651681"/>
                <a:gd name="connsiteX3" fmla="*/ 0 w 1338422"/>
                <a:gd name="connsiteY3" fmla="*/ 2651681 h 2651681"/>
                <a:gd name="connsiteX4" fmla="*/ 0 w 1338422"/>
                <a:gd name="connsiteY4" fmla="*/ 0 h 26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422" h="2651681">
                  <a:moveTo>
                    <a:pt x="0" y="0"/>
                  </a:moveTo>
                  <a:lnTo>
                    <a:pt x="1338422" y="0"/>
                  </a:lnTo>
                  <a:lnTo>
                    <a:pt x="1338422" y="2651681"/>
                  </a:lnTo>
                  <a:lnTo>
                    <a:pt x="0" y="265168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2" name="図 11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B4731D0A-9B3A-4C4C-9B03-28280B8D2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0" t="42847" r="38867" b="31376"/>
            <a:stretch/>
          </p:blipFill>
          <p:spPr>
            <a:xfrm>
              <a:off x="7679025" y="3428997"/>
              <a:ext cx="1333828" cy="2651681"/>
            </a:xfrm>
            <a:custGeom>
              <a:avLst/>
              <a:gdLst>
                <a:gd name="connsiteX0" fmla="*/ 0 w 1333828"/>
                <a:gd name="connsiteY0" fmla="*/ 0 h 2651681"/>
                <a:gd name="connsiteX1" fmla="*/ 1333828 w 1333828"/>
                <a:gd name="connsiteY1" fmla="*/ 0 h 2651681"/>
                <a:gd name="connsiteX2" fmla="*/ 1333828 w 1333828"/>
                <a:gd name="connsiteY2" fmla="*/ 2651681 h 2651681"/>
                <a:gd name="connsiteX3" fmla="*/ 0 w 1333828"/>
                <a:gd name="connsiteY3" fmla="*/ 2651681 h 2651681"/>
                <a:gd name="connsiteX4" fmla="*/ 0 w 1333828"/>
                <a:gd name="connsiteY4" fmla="*/ 0 h 26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828" h="2651681">
                  <a:moveTo>
                    <a:pt x="0" y="0"/>
                  </a:moveTo>
                  <a:lnTo>
                    <a:pt x="1333828" y="0"/>
                  </a:lnTo>
                  <a:lnTo>
                    <a:pt x="1333828" y="2651681"/>
                  </a:lnTo>
                  <a:lnTo>
                    <a:pt x="0" y="265168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" name="図 12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254EBE87-7F5C-43C8-853F-562F67918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30" t="42847" r="31138" b="31376"/>
            <a:stretch/>
          </p:blipFill>
          <p:spPr>
            <a:xfrm>
              <a:off x="9458934" y="3428998"/>
              <a:ext cx="1377366" cy="2651681"/>
            </a:xfrm>
            <a:custGeom>
              <a:avLst/>
              <a:gdLst>
                <a:gd name="connsiteX0" fmla="*/ 0 w 1377366"/>
                <a:gd name="connsiteY0" fmla="*/ 0 h 2651681"/>
                <a:gd name="connsiteX1" fmla="*/ 1377366 w 1377366"/>
                <a:gd name="connsiteY1" fmla="*/ 0 h 2651681"/>
                <a:gd name="connsiteX2" fmla="*/ 1377366 w 1377366"/>
                <a:gd name="connsiteY2" fmla="*/ 2651681 h 2651681"/>
                <a:gd name="connsiteX3" fmla="*/ 0 w 1377366"/>
                <a:gd name="connsiteY3" fmla="*/ 2651681 h 2651681"/>
                <a:gd name="connsiteX4" fmla="*/ 0 w 1377366"/>
                <a:gd name="connsiteY4" fmla="*/ 0 h 26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366" h="2651681">
                  <a:moveTo>
                    <a:pt x="0" y="0"/>
                  </a:moveTo>
                  <a:lnTo>
                    <a:pt x="1377366" y="0"/>
                  </a:lnTo>
                  <a:lnTo>
                    <a:pt x="1377366" y="2651681"/>
                  </a:lnTo>
                  <a:lnTo>
                    <a:pt x="0" y="265168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図 13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A3CC3B20-6084-4012-A91B-B9C299C3B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59" t="42847" r="24142" b="31376"/>
            <a:stretch/>
          </p:blipFill>
          <p:spPr>
            <a:xfrm>
              <a:off x="10885118" y="3428999"/>
              <a:ext cx="1243617" cy="2651681"/>
            </a:xfrm>
            <a:custGeom>
              <a:avLst/>
              <a:gdLst>
                <a:gd name="connsiteX0" fmla="*/ 0 w 1288997"/>
                <a:gd name="connsiteY0" fmla="*/ 0 h 2651681"/>
                <a:gd name="connsiteX1" fmla="*/ 1288997 w 1288997"/>
                <a:gd name="connsiteY1" fmla="*/ 0 h 2651681"/>
                <a:gd name="connsiteX2" fmla="*/ 1288997 w 1288997"/>
                <a:gd name="connsiteY2" fmla="*/ 2651681 h 2651681"/>
                <a:gd name="connsiteX3" fmla="*/ 0 w 1288997"/>
                <a:gd name="connsiteY3" fmla="*/ 2651681 h 2651681"/>
                <a:gd name="connsiteX4" fmla="*/ 0 w 1288997"/>
                <a:gd name="connsiteY4" fmla="*/ 0 h 26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997" h="2651681">
                  <a:moveTo>
                    <a:pt x="0" y="0"/>
                  </a:moveTo>
                  <a:lnTo>
                    <a:pt x="1288997" y="0"/>
                  </a:lnTo>
                  <a:lnTo>
                    <a:pt x="1288997" y="2651681"/>
                  </a:lnTo>
                  <a:lnTo>
                    <a:pt x="0" y="265168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図 14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A0E52606-FC15-437E-8F22-30BCC4BA1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24" t="68624" r="68780" b="31370"/>
            <a:stretch/>
          </p:blipFill>
          <p:spPr>
            <a:xfrm>
              <a:off x="2559055" y="6207173"/>
              <a:ext cx="36000" cy="608"/>
            </a:xfrm>
            <a:custGeom>
              <a:avLst/>
              <a:gdLst>
                <a:gd name="connsiteX0" fmla="*/ 0 w 36000"/>
                <a:gd name="connsiteY0" fmla="*/ 0 h 608"/>
                <a:gd name="connsiteX1" fmla="*/ 36000 w 36000"/>
                <a:gd name="connsiteY1" fmla="*/ 0 h 608"/>
                <a:gd name="connsiteX2" fmla="*/ 36000 w 36000"/>
                <a:gd name="connsiteY2" fmla="*/ 608 h 608"/>
                <a:gd name="connsiteX3" fmla="*/ 0 w 36000"/>
                <a:gd name="connsiteY3" fmla="*/ 608 h 608"/>
                <a:gd name="connsiteX4" fmla="*/ 0 w 36000"/>
                <a:gd name="connsiteY4" fmla="*/ 0 h 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608">
                  <a:moveTo>
                    <a:pt x="0" y="0"/>
                  </a:moveTo>
                  <a:lnTo>
                    <a:pt x="36000" y="0"/>
                  </a:lnTo>
                  <a:lnTo>
                    <a:pt x="36000" y="608"/>
                  </a:lnTo>
                  <a:lnTo>
                    <a:pt x="0" y="60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図 15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94F1CF25-3117-4FB8-BAF0-624D4C111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0" t="68624" r="60953" b="31105"/>
            <a:stretch/>
          </p:blipFill>
          <p:spPr>
            <a:xfrm>
              <a:off x="3990421" y="6207173"/>
              <a:ext cx="36000" cy="27879"/>
            </a:xfrm>
            <a:custGeom>
              <a:avLst/>
              <a:gdLst>
                <a:gd name="connsiteX0" fmla="*/ 0 w 36000"/>
                <a:gd name="connsiteY0" fmla="*/ 0 h 27879"/>
                <a:gd name="connsiteX1" fmla="*/ 36000 w 36000"/>
                <a:gd name="connsiteY1" fmla="*/ 0 h 27879"/>
                <a:gd name="connsiteX2" fmla="*/ 36000 w 36000"/>
                <a:gd name="connsiteY2" fmla="*/ 27879 h 27879"/>
                <a:gd name="connsiteX3" fmla="*/ 0 w 36000"/>
                <a:gd name="connsiteY3" fmla="*/ 27879 h 27879"/>
                <a:gd name="connsiteX4" fmla="*/ 0 w 36000"/>
                <a:gd name="connsiteY4" fmla="*/ 0 h 2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7879">
                  <a:moveTo>
                    <a:pt x="0" y="0"/>
                  </a:moveTo>
                  <a:lnTo>
                    <a:pt x="36000" y="0"/>
                  </a:lnTo>
                  <a:lnTo>
                    <a:pt x="36000" y="27879"/>
                  </a:lnTo>
                  <a:lnTo>
                    <a:pt x="0" y="27879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図 16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5D17CA69-A97B-42AC-AEB6-74B5FAA39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62" t="68624" r="30941" b="31141"/>
            <a:stretch/>
          </p:blipFill>
          <p:spPr>
            <a:xfrm>
              <a:off x="9478921" y="6207173"/>
              <a:ext cx="36000" cy="24159"/>
            </a:xfrm>
            <a:custGeom>
              <a:avLst/>
              <a:gdLst>
                <a:gd name="connsiteX0" fmla="*/ 0 w 36000"/>
                <a:gd name="connsiteY0" fmla="*/ 0 h 24159"/>
                <a:gd name="connsiteX1" fmla="*/ 36000 w 36000"/>
                <a:gd name="connsiteY1" fmla="*/ 0 h 24159"/>
                <a:gd name="connsiteX2" fmla="*/ 36000 w 36000"/>
                <a:gd name="connsiteY2" fmla="*/ 24159 h 24159"/>
                <a:gd name="connsiteX3" fmla="*/ 0 w 36000"/>
                <a:gd name="connsiteY3" fmla="*/ 24159 h 24159"/>
                <a:gd name="connsiteX4" fmla="*/ 0 w 36000"/>
                <a:gd name="connsiteY4" fmla="*/ 0 h 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4159">
                  <a:moveTo>
                    <a:pt x="0" y="0"/>
                  </a:moveTo>
                  <a:lnTo>
                    <a:pt x="36000" y="0"/>
                  </a:lnTo>
                  <a:lnTo>
                    <a:pt x="36000" y="24159"/>
                  </a:lnTo>
                  <a:lnTo>
                    <a:pt x="0" y="24159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60A0EE1-35B0-4F95-B41B-492C72385C18}"/>
              </a:ext>
            </a:extLst>
          </p:cNvPr>
          <p:cNvSpPr txBox="1"/>
          <p:nvPr/>
        </p:nvSpPr>
        <p:spPr>
          <a:xfrm>
            <a:off x="598074" y="1474957"/>
            <a:ext cx="11433897" cy="88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lnSpc>
                <a:spcPts val="3000"/>
              </a:lnSpc>
            </a:pPr>
            <a:r>
              <a:rPr lang="ja-JP" altLang="en-US" sz="3600" kern="100" dirty="0"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en-US" sz="36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炎色反応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：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ある種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の元素を含む物質を炎の中に入れた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とき，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          </a:t>
            </a:r>
          </a:p>
          <a:p>
            <a:pPr marL="357188" indent="-357188" algn="just">
              <a:lnSpc>
                <a:spcPts val="3000"/>
              </a:lnSpc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                      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炎がその元素特有の色を示すこと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en-US" sz="28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2A2C243E-D684-44E0-A7A4-9281B04A5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40515"/>
              </p:ext>
            </p:extLst>
          </p:nvPr>
        </p:nvGraphicFramePr>
        <p:xfrm>
          <a:off x="374147" y="2452373"/>
          <a:ext cx="1074811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19965775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08915326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42673283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708406672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589498416"/>
                    </a:ext>
                  </a:extLst>
                </a:gridCol>
                <a:gridCol w="1388110">
                  <a:extLst>
                    <a:ext uri="{9D8B030D-6E8A-4147-A177-3AD203B41FA5}">
                      <a16:colId xmlns:a16="http://schemas.microsoft.com/office/drawing/2014/main" val="194703931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674517368"/>
                    </a:ext>
                  </a:extLst>
                </a:gridCol>
              </a:tblGrid>
              <a:tr h="661982">
                <a:tc>
                  <a:txBody>
                    <a:bodyPr/>
                    <a:lstStyle/>
                    <a:p>
                      <a:pPr algn="ctr"/>
                      <a:r>
                        <a:rPr lang="ja-JP" sz="2300" b="0" kern="100" dirty="0">
                          <a:solidFill>
                            <a:schemeClr val="tx1"/>
                          </a:solidFill>
                          <a:effectLst/>
                        </a:rPr>
                        <a:t>リチウム</a:t>
                      </a:r>
                    </a:p>
                    <a:p>
                      <a:pPr algn="ctr"/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Li</a:t>
                      </a:r>
                      <a:endParaRPr lang="ja-JP" sz="2800" b="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300" b="0" kern="100" dirty="0">
                          <a:solidFill>
                            <a:schemeClr val="tx1"/>
                          </a:solidFill>
                          <a:effectLst/>
                        </a:rPr>
                        <a:t>ナトリウム</a:t>
                      </a:r>
                    </a:p>
                    <a:p>
                      <a:pPr algn="ctr"/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ja-JP" sz="2800" b="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300" b="0" kern="100" dirty="0">
                          <a:solidFill>
                            <a:schemeClr val="tx1"/>
                          </a:solidFill>
                          <a:effectLst/>
                        </a:rPr>
                        <a:t>カリウム</a:t>
                      </a:r>
                    </a:p>
                    <a:p>
                      <a:pPr algn="ctr"/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ja-JP" sz="2800" b="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300" b="0" kern="100" dirty="0">
                          <a:solidFill>
                            <a:schemeClr val="tx1"/>
                          </a:solidFill>
                          <a:effectLst/>
                        </a:rPr>
                        <a:t>カルシウム</a:t>
                      </a:r>
                    </a:p>
                    <a:p>
                      <a:pPr algn="ctr"/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endParaRPr lang="ja-JP" sz="2800" b="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300" b="0" kern="100" dirty="0">
                          <a:solidFill>
                            <a:schemeClr val="tx1"/>
                          </a:solidFill>
                          <a:effectLst/>
                        </a:rPr>
                        <a:t>ストロンチウム</a:t>
                      </a:r>
                    </a:p>
                    <a:p>
                      <a:pPr algn="ctr"/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ja-JP" sz="2800" b="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300" b="0" kern="100" dirty="0">
                          <a:solidFill>
                            <a:schemeClr val="tx1"/>
                          </a:solidFill>
                          <a:effectLst/>
                        </a:rPr>
                        <a:t>バリウム</a:t>
                      </a:r>
                    </a:p>
                    <a:p>
                      <a:pPr algn="ctr"/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Ba</a:t>
                      </a:r>
                      <a:endParaRPr lang="ja-JP" sz="2800" b="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400" b="0" kern="100" dirty="0">
                          <a:solidFill>
                            <a:schemeClr val="tx1"/>
                          </a:solidFill>
                          <a:effectLst/>
                        </a:rPr>
                        <a:t>銅</a:t>
                      </a:r>
                    </a:p>
                    <a:p>
                      <a:pPr algn="ctr"/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ja-JP" sz="2800" b="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001064"/>
                  </a:ext>
                </a:extLst>
              </a:tr>
              <a:tr h="286377">
                <a:tc>
                  <a:txBody>
                    <a:bodyPr/>
                    <a:lstStyle/>
                    <a:p>
                      <a:pPr algn="ctr"/>
                      <a:r>
                        <a:rPr lang="ja-JP" sz="2800" b="1" kern="100" dirty="0">
                          <a:solidFill>
                            <a:srgbClr val="FF0000"/>
                          </a:solidFill>
                          <a:effectLst/>
                        </a:rPr>
                        <a:t>赤色</a:t>
                      </a:r>
                      <a:endParaRPr lang="ja-JP" sz="2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800" b="1" kern="100" dirty="0">
                          <a:solidFill>
                            <a:srgbClr val="FF0000"/>
                          </a:solidFill>
                          <a:effectLst/>
                        </a:rPr>
                        <a:t>黄色</a:t>
                      </a:r>
                      <a:endParaRPr lang="ja-JP" sz="2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800" b="1" kern="100" dirty="0">
                          <a:solidFill>
                            <a:srgbClr val="FF0000"/>
                          </a:solidFill>
                          <a:effectLst/>
                        </a:rPr>
                        <a:t>赤紫色</a:t>
                      </a:r>
                      <a:endParaRPr lang="ja-JP" sz="2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800" b="1" kern="100" dirty="0">
                          <a:solidFill>
                            <a:srgbClr val="FF0000"/>
                          </a:solidFill>
                          <a:effectLst/>
                        </a:rPr>
                        <a:t>橙赤色</a:t>
                      </a:r>
                      <a:endParaRPr lang="ja-JP" sz="2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800" b="1" kern="100" dirty="0">
                          <a:solidFill>
                            <a:srgbClr val="FF0000"/>
                          </a:solidFill>
                          <a:effectLst/>
                        </a:rPr>
                        <a:t>深赤色</a:t>
                      </a:r>
                      <a:endParaRPr lang="ja-JP" sz="2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800" b="1" kern="100" dirty="0">
                          <a:solidFill>
                            <a:srgbClr val="FF0000"/>
                          </a:solidFill>
                          <a:effectLst/>
                        </a:rPr>
                        <a:t>黄緑色</a:t>
                      </a:r>
                      <a:endParaRPr lang="ja-JP" sz="2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800" b="1" kern="100" dirty="0">
                          <a:solidFill>
                            <a:srgbClr val="FF0000"/>
                          </a:solidFill>
                          <a:effectLst/>
                        </a:rPr>
                        <a:t>青緑色</a:t>
                      </a:r>
                      <a:endParaRPr lang="ja-JP" sz="2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125595"/>
                  </a:ext>
                </a:extLst>
              </a:tr>
            </a:tbl>
          </a:graphicData>
        </a:graphic>
      </p:graphicFrame>
      <p:sp>
        <p:nvSpPr>
          <p:cNvPr id="21" name="タイトル 1">
            <a:extLst>
              <a:ext uri="{FF2B5EF4-FFF2-40B4-BE49-F238E27FC236}">
                <a16:creationId xmlns:a16="http://schemas.microsoft.com/office/drawing/2014/main" id="{D74A117E-7D6A-4B3D-8277-9A337BC96AD5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成分元素の検出</a:t>
            </a:r>
            <a:r>
              <a:rPr lang="en-US" altLang="ja-JP" sz="3200" dirty="0">
                <a:latin typeface="+mn-ea"/>
                <a:ea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  <a:ea typeface="+mn-ea"/>
              </a:rPr>
              <a:t>p.27</a:t>
            </a:r>
            <a:r>
              <a:rPr lang="en-US" altLang="ja-JP" sz="3200" dirty="0">
                <a:latin typeface="+mn-ea"/>
                <a:ea typeface="+mn-ea"/>
              </a:rPr>
              <a:t>)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22" name="1 つの角を丸めた四角形 30">
            <a:extLst>
              <a:ext uri="{FF2B5EF4-FFF2-40B4-BE49-F238E27FC236}">
                <a16:creationId xmlns:a16="http://schemas.microsoft.com/office/drawing/2014/main" id="{C264142F-5063-4A55-AB64-13034B3CB891}"/>
              </a:ext>
            </a:extLst>
          </p:cNvPr>
          <p:cNvSpPr/>
          <p:nvPr/>
        </p:nvSpPr>
        <p:spPr>
          <a:xfrm flipV="1">
            <a:off x="-7" y="618310"/>
            <a:ext cx="6089650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DC72F8C0-4101-4F57-859F-ACE2F42AB68C}"/>
              </a:ext>
            </a:extLst>
          </p:cNvPr>
          <p:cNvSpPr txBox="1">
            <a:spLocks/>
          </p:cNvSpPr>
          <p:nvPr/>
        </p:nvSpPr>
        <p:spPr>
          <a:xfrm>
            <a:off x="427046" y="665045"/>
            <a:ext cx="6107658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炎色反応による検出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E9DB460-365F-4DA0-BAA8-4B4D81E3200E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17204327-8C60-4B14-9D54-DE070C0D2E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直角三角形 25">
              <a:extLst>
                <a:ext uri="{FF2B5EF4-FFF2-40B4-BE49-F238E27FC236}">
                  <a16:creationId xmlns:a16="http://schemas.microsoft.com/office/drawing/2014/main" id="{1A12A1E9-0701-476E-BB25-DAA3C499E4C5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E6995F0E-2849-4B54-BE40-AA4D85DF5CB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75B02E-F8F2-4728-A1FE-611D9007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/13</a:t>
            </a:r>
            <a:endParaRPr lang="ja-JP" altLang="en-US" dirty="0"/>
          </a:p>
        </p:txBody>
      </p:sp>
      <p:sp>
        <p:nvSpPr>
          <p:cNvPr id="28" name="スライド番号プレースホルダー 6">
            <a:extLst>
              <a:ext uri="{FF2B5EF4-FFF2-40B4-BE49-F238E27FC236}">
                <a16:creationId xmlns:a16="http://schemas.microsoft.com/office/drawing/2014/main" id="{420FBD65-9983-42DC-A901-68AE5B018CFA}"/>
              </a:ext>
            </a:extLst>
          </p:cNvPr>
          <p:cNvSpPr txBox="1">
            <a:spLocks/>
          </p:cNvSpPr>
          <p:nvPr/>
        </p:nvSpPr>
        <p:spPr>
          <a:xfrm>
            <a:off x="9003054" y="647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43F85B-3016-4414-A91E-A3EF375872A4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3BC8020-6411-4D6F-8D4B-39E90A21188B}"/>
              </a:ext>
            </a:extLst>
          </p:cNvPr>
          <p:cNvSpPr/>
          <p:nvPr/>
        </p:nvSpPr>
        <p:spPr>
          <a:xfrm>
            <a:off x="10176594" y="125758"/>
            <a:ext cx="156966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59451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F3094D-DEE4-9E40-A6D8-4C59039F8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70" y="652018"/>
            <a:ext cx="11839830" cy="707053"/>
          </a:xfrm>
          <a:prstGeom prst="rect">
            <a:avLst/>
          </a:prstGeom>
        </p:spPr>
      </p:pic>
      <p:pic>
        <p:nvPicPr>
          <p:cNvPr id="7" name="01_水溶液の温度を下げて得られる物質">
            <a:hlinkClick r:id="" action="ppaction://media"/>
            <a:extLst>
              <a:ext uri="{FF2B5EF4-FFF2-40B4-BE49-F238E27FC236}">
                <a16:creationId xmlns:a16="http://schemas.microsoft.com/office/drawing/2014/main" id="{6C8A6C43-3A30-4332-B565-F24D40F6C6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6230" y="2245911"/>
            <a:ext cx="6885925" cy="387333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EB4FBE-215E-4113-ADC4-6E14AB2F90FC}"/>
              </a:ext>
            </a:extLst>
          </p:cNvPr>
          <p:cNvSpPr txBox="1"/>
          <p:nvPr/>
        </p:nvSpPr>
        <p:spPr>
          <a:xfrm>
            <a:off x="266134" y="2561662"/>
            <a:ext cx="5349661" cy="367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・固体物質を適当な溶媒に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1463" indent="-271463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溶かし，溶解度の差を利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1463" indent="-271463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err="1">
                <a:latin typeface="+mn-ea"/>
                <a:cs typeface="Times New Roman" panose="02020603050405020304" pitchFamily="18" charset="0"/>
              </a:rPr>
              <a:t>用して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物質を分離・精製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1463" indent="-271463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する方法を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再結晶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1463" indent="-271463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・例えば，硝酸カリウムと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1463" indent="-271463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塩化ナトリウムの析出量の差は，右のようになる。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808CF8-CFDF-47F8-89AF-4496934EBE43}"/>
              </a:ext>
            </a:extLst>
          </p:cNvPr>
          <p:cNvSpPr txBox="1"/>
          <p:nvPr/>
        </p:nvSpPr>
        <p:spPr>
          <a:xfrm>
            <a:off x="1587500" y="762480"/>
            <a:ext cx="10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chemeClr val="accent5"/>
                </a:solidFill>
              </a:rPr>
              <a:t>溶解度</a:t>
            </a:r>
            <a:endParaRPr kumimoji="1" lang="en-US" altLang="ja-JP" sz="3200" b="1" dirty="0">
              <a:solidFill>
                <a:schemeClr val="accent1"/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AFCFAF8-E37A-3647-B66A-AB382AF8D65D}"/>
              </a:ext>
            </a:extLst>
          </p:cNvPr>
          <p:cNvGrpSpPr/>
          <p:nvPr/>
        </p:nvGrpSpPr>
        <p:grpSpPr>
          <a:xfrm>
            <a:off x="187069" y="1473815"/>
            <a:ext cx="4195745" cy="731989"/>
            <a:chOff x="187069" y="1442285"/>
            <a:chExt cx="4195745" cy="731989"/>
          </a:xfrm>
        </p:grpSpPr>
        <p:sp>
          <p:nvSpPr>
            <p:cNvPr id="36" name="1 つの角を丸めた四角形 35">
              <a:extLst>
                <a:ext uri="{FF2B5EF4-FFF2-40B4-BE49-F238E27FC236}">
                  <a16:creationId xmlns:a16="http://schemas.microsoft.com/office/drawing/2014/main" id="{5A9974B5-50C3-3943-9099-1C739D23C0CF}"/>
                </a:ext>
              </a:extLst>
            </p:cNvPr>
            <p:cNvSpPr/>
            <p:nvPr/>
          </p:nvSpPr>
          <p:spPr>
            <a:xfrm flipV="1">
              <a:off x="187069" y="1442285"/>
              <a:ext cx="4195745" cy="731989"/>
            </a:xfrm>
            <a:prstGeom prst="round1Rect">
              <a:avLst>
                <a:gd name="adj" fmla="val 36907"/>
              </a:avLst>
            </a:prstGeom>
            <a:solidFill>
              <a:srgbClr val="3497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直角三角形 37">
              <a:extLst>
                <a:ext uri="{FF2B5EF4-FFF2-40B4-BE49-F238E27FC236}">
                  <a16:creationId xmlns:a16="http://schemas.microsoft.com/office/drawing/2014/main" id="{4798AFD0-AA3F-484D-9B5A-1231A4951458}"/>
                </a:ext>
              </a:extLst>
            </p:cNvPr>
            <p:cNvSpPr/>
            <p:nvPr/>
          </p:nvSpPr>
          <p:spPr>
            <a:xfrm rot="5400000">
              <a:off x="176241" y="1453113"/>
              <a:ext cx="382291" cy="36063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フッター プレースホルダー 2">
            <a:extLst>
              <a:ext uri="{FF2B5EF4-FFF2-40B4-BE49-F238E27FC236}">
                <a16:creationId xmlns:a16="http://schemas.microsoft.com/office/drawing/2014/main" id="{8CCAB222-0F5D-4562-9F3B-BEDE6FB0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9AEFAC1E-D506-8744-9DE3-0F322FA46C67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溶液の濃度</a:t>
            </a:r>
            <a:r>
              <a:rPr lang="en-US" altLang="ja-JP" sz="3200" dirty="0">
                <a:latin typeface="+mn-ea"/>
                <a:ea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  <a:ea typeface="+mn-ea"/>
              </a:rPr>
              <a:t>p.120</a:t>
            </a:r>
            <a:r>
              <a:rPr lang="en-US" altLang="ja-JP" sz="3200" dirty="0">
                <a:latin typeface="+mn-ea"/>
                <a:ea typeface="+mn-ea"/>
              </a:rPr>
              <a:t>)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23D2160D-6048-D448-A730-E91FF4DDF334}"/>
              </a:ext>
            </a:extLst>
          </p:cNvPr>
          <p:cNvSpPr txBox="1">
            <a:spLocks/>
          </p:cNvSpPr>
          <p:nvPr/>
        </p:nvSpPr>
        <p:spPr>
          <a:xfrm>
            <a:off x="438931" y="1520549"/>
            <a:ext cx="3817759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3.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再結晶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endParaRPr lang="ja-JP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3096AD-7488-034B-84D7-8E6703D50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2040" y="1580241"/>
            <a:ext cx="1079500" cy="444500"/>
          </a:xfrm>
          <a:prstGeom prst="rect">
            <a:avLst/>
          </a:prstGeom>
        </p:spPr>
      </p:pic>
      <p:sp>
        <p:nvSpPr>
          <p:cNvPr id="16" name="スライド番号プレースホルダー 6">
            <a:extLst>
              <a:ext uri="{FF2B5EF4-FFF2-40B4-BE49-F238E27FC236}">
                <a16:creationId xmlns:a16="http://schemas.microsoft.com/office/drawing/2014/main" id="{DD937B0C-1C1A-1A49-9AEE-3A941BC6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3054" y="6476417"/>
            <a:ext cx="2743200" cy="365125"/>
          </a:xfrm>
        </p:spPr>
        <p:txBody>
          <a:bodyPr/>
          <a:lstStyle/>
          <a:p>
            <a:fld id="{F143F85B-3016-4414-A91E-A3EF375872A4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9" name="スライド番号プレースホルダー 6">
            <a:extLst>
              <a:ext uri="{FF2B5EF4-FFF2-40B4-BE49-F238E27FC236}">
                <a16:creationId xmlns:a16="http://schemas.microsoft.com/office/drawing/2014/main" id="{4D68F97E-3D86-A446-8668-7B67E831B84B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/13</a:t>
            </a:r>
            <a:endParaRPr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1B48EAA-25D0-48C9-87F5-746EED4052D9}"/>
              </a:ext>
            </a:extLst>
          </p:cNvPr>
          <p:cNvSpPr/>
          <p:nvPr/>
        </p:nvSpPr>
        <p:spPr>
          <a:xfrm>
            <a:off x="10176594" y="125758"/>
            <a:ext cx="156966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1752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403</Words>
  <Application>Microsoft Office PowerPoint</Application>
  <PresentationFormat>ワイド画面</PresentationFormat>
  <Paragraphs>66</Paragraphs>
  <Slides>3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ＭＳ 明朝</vt:lpstr>
      <vt:lpstr>メイリオ</vt:lpstr>
      <vt:lpstr>游ゴシック</vt:lpstr>
      <vt:lpstr>游ゴシック Light</vt:lpstr>
      <vt:lpstr>Arial</vt:lpstr>
      <vt:lpstr>Arial Narrow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1部 1章 物質の構成</dc:title>
  <dc:creator>紙本 拓也</dc:creator>
  <cp:lastModifiedBy>富永 華子</cp:lastModifiedBy>
  <cp:revision>103</cp:revision>
  <cp:lastPrinted>2025-01-20T11:07:26Z</cp:lastPrinted>
  <dcterms:created xsi:type="dcterms:W3CDTF">2021-02-12T11:07:27Z</dcterms:created>
  <dcterms:modified xsi:type="dcterms:W3CDTF">2025-04-08T02:14:53Z</dcterms:modified>
</cp:coreProperties>
</file>