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7" r:id="rId2"/>
    <p:sldId id="299" r:id="rId3"/>
    <p:sldId id="333" r:id="rId4"/>
    <p:sldId id="311" r:id="rId5"/>
    <p:sldId id="334" r:id="rId6"/>
    <p:sldId id="331" r:id="rId7"/>
    <p:sldId id="336" r:id="rId8"/>
    <p:sldId id="335" r:id="rId9"/>
    <p:sldId id="319" r:id="rId10"/>
    <p:sldId id="338" r:id="rId11"/>
    <p:sldId id="337" r:id="rId12"/>
    <p:sldId id="339" r:id="rId13"/>
    <p:sldId id="340" r:id="rId14"/>
    <p:sldId id="341" r:id="rId15"/>
    <p:sldId id="342" r:id="rId16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3DC"/>
    <a:srgbClr val="1CBAC2"/>
    <a:srgbClr val="1FCBD3"/>
    <a:srgbClr val="FFFCE7"/>
    <a:srgbClr val="F9FFBF"/>
    <a:srgbClr val="F9FF38"/>
    <a:srgbClr val="FFF9D4"/>
    <a:srgbClr val="107AAF"/>
    <a:srgbClr val="0077C3"/>
    <a:srgbClr val="349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1" autoAdjust="0"/>
    <p:restoredTop sz="93883" autoAdjust="0"/>
  </p:normalViewPr>
  <p:slideViewPr>
    <p:cSldViewPr snapToGrid="0">
      <p:cViewPr varScale="1">
        <p:scale>
          <a:sx n="114" d="100"/>
          <a:sy n="114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1A4783-7530-4355-9F25-081B61AD97B1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FA4128-D88A-454C-B59A-7ED8C3851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32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F55A73-E438-4208-BF63-4A50B1151D98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550374-6F3F-4C40-927F-627EF3EA8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95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82947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88791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618229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02639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19560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92998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52862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52970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3547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71098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1015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43260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1093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81700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altLang="ja-JP" dirty="0"/>
              <a:t>/13</a:t>
            </a:r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5325FEF-E9D2-E449-BAD9-3DE1AF43F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" y="0"/>
            <a:ext cx="1218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83684" y="647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/13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14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41031733-142C-884D-B938-163D22A31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3030AD-DA1C-408C-A1D5-127CFC63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B4E30E2-698D-964B-8A14-E35D52BB48ED}"/>
              </a:ext>
            </a:extLst>
          </p:cNvPr>
          <p:cNvSpPr txBox="1">
            <a:spLocks/>
          </p:cNvSpPr>
          <p:nvPr/>
        </p:nvSpPr>
        <p:spPr>
          <a:xfrm>
            <a:off x="407582" y="449534"/>
            <a:ext cx="3376478" cy="4969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Meiryo" panose="020B0604030504040204" pitchFamily="34" charset="-128"/>
                <a:ea typeface="Meiryo" panose="020B0604030504040204" pitchFamily="34" charset="-128"/>
              </a:rPr>
              <a:t>p. 14~19</a:t>
            </a:r>
            <a:endParaRPr lang="ja-JP" alt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1248330-978C-9545-9DA2-C5B83C6168C8}"/>
              </a:ext>
            </a:extLst>
          </p:cNvPr>
          <p:cNvGrpSpPr/>
          <p:nvPr/>
        </p:nvGrpSpPr>
        <p:grpSpPr>
          <a:xfrm>
            <a:off x="4311" y="2985876"/>
            <a:ext cx="12183378" cy="2048456"/>
            <a:chOff x="4311" y="3053972"/>
            <a:chExt cx="12183378" cy="2048456"/>
          </a:xfrm>
        </p:grpSpPr>
        <p:sp>
          <p:nvSpPr>
            <p:cNvPr id="13" name="角丸四角形 12">
              <a:extLst>
                <a:ext uri="{FF2B5EF4-FFF2-40B4-BE49-F238E27FC236}">
                  <a16:creationId xmlns:a16="http://schemas.microsoft.com/office/drawing/2014/main" id="{E38DCFE8-8CBD-E844-9963-9A12792923CA}"/>
                </a:ext>
              </a:extLst>
            </p:cNvPr>
            <p:cNvSpPr/>
            <p:nvPr/>
          </p:nvSpPr>
          <p:spPr>
            <a:xfrm>
              <a:off x="2133600" y="3364030"/>
              <a:ext cx="2417384" cy="11138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サブタイトル 3">
              <a:extLst>
                <a:ext uri="{FF2B5EF4-FFF2-40B4-BE49-F238E27FC236}">
                  <a16:creationId xmlns:a16="http://schemas.microsoft.com/office/drawing/2014/main" id="{FC6274B5-889B-9B4A-828E-772C6A40C0F3}"/>
                </a:ext>
              </a:extLst>
            </p:cNvPr>
            <p:cNvSpPr txBox="1">
              <a:spLocks/>
            </p:cNvSpPr>
            <p:nvPr/>
          </p:nvSpPr>
          <p:spPr>
            <a:xfrm>
              <a:off x="4311" y="3053972"/>
              <a:ext cx="12183378" cy="204845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</a:t>
              </a:r>
              <a:r>
                <a:rPr lang="en-US" altLang="ja-JP" sz="6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ja-JP" altLang="en-US" sz="6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節</a:t>
              </a:r>
              <a:r>
                <a:rPr lang="en-US" altLang="ja-JP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</a:t>
              </a:r>
              <a:r>
                <a:rPr lang="ja-JP" altLang="en-US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運動の表し方</a:t>
              </a:r>
            </a:p>
          </p:txBody>
        </p:sp>
      </p:grpSp>
      <p:sp>
        <p:nvSpPr>
          <p:cNvPr id="15" name="三角形 14">
            <a:extLst>
              <a:ext uri="{FF2B5EF4-FFF2-40B4-BE49-F238E27FC236}">
                <a16:creationId xmlns:a16="http://schemas.microsoft.com/office/drawing/2014/main" id="{83813883-6472-F44B-8DA9-FE54D674EA1B}"/>
              </a:ext>
            </a:extLst>
          </p:cNvPr>
          <p:cNvSpPr/>
          <p:nvPr/>
        </p:nvSpPr>
        <p:spPr>
          <a:xfrm rot="5400000">
            <a:off x="150693" y="528636"/>
            <a:ext cx="275917" cy="2378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D05E17B-AC48-6C43-AB24-EA55273DCC05}"/>
              </a:ext>
            </a:extLst>
          </p:cNvPr>
          <p:cNvGrpSpPr/>
          <p:nvPr/>
        </p:nvGrpSpPr>
        <p:grpSpPr>
          <a:xfrm>
            <a:off x="2133600" y="1648471"/>
            <a:ext cx="7924800" cy="1263786"/>
            <a:chOff x="2133600" y="1648471"/>
            <a:chExt cx="7924800" cy="1263786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FD2E4A3-6476-FC4F-A094-92F2E97C1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1648471"/>
              <a:ext cx="7924800" cy="38100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4502480-9CF1-8745-B631-CC8394BD9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874157"/>
              <a:ext cx="7924800" cy="38100"/>
            </a:xfrm>
            <a:prstGeom prst="rect">
              <a:avLst/>
            </a:prstGeom>
          </p:spPr>
        </p:pic>
      </p:grp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E6447A1-FD07-1B42-9D72-16735A547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455" y="1571049"/>
            <a:ext cx="12207144" cy="1328897"/>
          </a:xfrm>
        </p:spPr>
        <p:txBody>
          <a:bodyPr anchor="ctr">
            <a:normAutofit/>
          </a:bodyPr>
          <a:lstStyle/>
          <a:p>
            <a:pPr>
              <a:lnSpc>
                <a:spcPts val="8000"/>
              </a:lnSpc>
            </a:pP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物体の運動</a:t>
            </a:r>
          </a:p>
        </p:txBody>
      </p:sp>
      <p:sp>
        <p:nvSpPr>
          <p:cNvPr id="28" name="スライド番号プレースホルダー 6">
            <a:extLst>
              <a:ext uri="{FF2B5EF4-FFF2-40B4-BE49-F238E27FC236}">
                <a16:creationId xmlns:a16="http://schemas.microsoft.com/office/drawing/2014/main" id="{85219583-F321-E242-A2C6-7B91B82DD330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1/15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B81D9D-764D-47F8-8746-0C97B9FDB135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36828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つの角を丸めた四角形 23">
            <a:extLst>
              <a:ext uri="{FF2B5EF4-FFF2-40B4-BE49-F238E27FC236}">
                <a16:creationId xmlns:a16="http://schemas.microsoft.com/office/drawing/2014/main" id="{53705B26-3BC7-405B-A2F3-889E208FE458}"/>
              </a:ext>
            </a:extLst>
          </p:cNvPr>
          <p:cNvSpPr/>
          <p:nvPr/>
        </p:nvSpPr>
        <p:spPr>
          <a:xfrm flipV="1">
            <a:off x="-2" y="607517"/>
            <a:ext cx="7067760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スライド番号プレースホルダー 6">
            <a:extLst>
              <a:ext uri="{FF2B5EF4-FFF2-40B4-BE49-F238E27FC236}">
                <a16:creationId xmlns:a16="http://schemas.microsoft.com/office/drawing/2014/main" id="{4D48CA0B-89E2-E04D-A2C9-C675E925B97F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10/15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A0589B-9DFA-4543-A55D-7A177E159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82" y="2638680"/>
            <a:ext cx="11133333" cy="1733333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55A42BE-F168-4FC5-9233-19FB1DA99D56}"/>
              </a:ext>
            </a:extLst>
          </p:cNvPr>
          <p:cNvGrpSpPr/>
          <p:nvPr/>
        </p:nvGrpSpPr>
        <p:grpSpPr>
          <a:xfrm>
            <a:off x="520482" y="4626442"/>
            <a:ext cx="10870772" cy="400110"/>
            <a:chOff x="6749685" y="5211549"/>
            <a:chExt cx="10870772" cy="400110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90E0D503-85C7-4954-8EDF-B8BC77E37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55C3846-673E-486F-BD51-6BF5B840C863}"/>
                </a:ext>
              </a:extLst>
            </p:cNvPr>
            <p:cNvSpPr txBox="1"/>
            <p:nvPr/>
          </p:nvSpPr>
          <p:spPr>
            <a:xfrm>
              <a:off x="7020733" y="5211549"/>
              <a:ext cx="10599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等速直線運動をする模型自動車のストロボ写真</a:t>
              </a:r>
              <a:r>
                <a:rPr lang="en-US" altLang="ja-JP" sz="2000" kern="100" dirty="0">
                  <a:latin typeface="+mn-ea"/>
                  <a:cs typeface="Times New Roman" panose="02020603050405020304" pitchFamily="18" charset="0"/>
                </a:rPr>
                <a:t>(</a:t>
              </a: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発光間隔</a:t>
              </a:r>
              <a:r>
                <a:rPr lang="en-US" altLang="ja-JP" sz="2000" kern="100" dirty="0">
                  <a:latin typeface="+mn-ea"/>
                  <a:cs typeface="Times New Roman" panose="02020603050405020304" pitchFamily="18" charset="0"/>
                </a:rPr>
                <a:t>0.2 s</a:t>
              </a:r>
              <a:r>
                <a:rPr lang="ja-JP" altLang="en-US" sz="2000" kern="100" dirty="0" err="1">
                  <a:latin typeface="+mn-ea"/>
                  <a:cs typeface="Times New Roman" panose="02020603050405020304" pitchFamily="18" charset="0"/>
                </a:rPr>
                <a:t>，</a:t>
              </a: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目盛り単位</a:t>
              </a:r>
              <a:r>
                <a:rPr lang="en-US" altLang="ja-JP" sz="2000" kern="100" dirty="0">
                  <a:latin typeface="+mn-ea"/>
                  <a:cs typeface="Times New Roman" panose="02020603050405020304" pitchFamily="18" charset="0"/>
                </a:rPr>
                <a:t>cm) </a:t>
              </a:r>
              <a:endParaRPr lang="ja-JP" altLang="en-US" sz="20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925CADA7-5999-4615-AB66-A92E894F8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3953" y="1852092"/>
            <a:ext cx="1499862" cy="632472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0F419898-A41E-483B-B1BB-A29E87261664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等速直線運動</a:t>
            </a:r>
            <a:r>
              <a:rPr lang="en-US" altLang="ja-JP" sz="2000" dirty="0">
                <a:latin typeface="+mn-ea"/>
                <a:ea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  <a:ea typeface="+mn-ea"/>
              </a:rPr>
              <a:t>p.16-17</a:t>
            </a:r>
            <a:r>
              <a:rPr lang="en-US" altLang="ja-JP" sz="2000" dirty="0">
                <a:latin typeface="+mn-ea"/>
                <a:ea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15F1BBE-E514-4974-A9C5-5C749BDD4A2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70677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１ 等速直線運動を表す式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00C711-B4EC-4429-827B-DAD86894DF98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21634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10414396" cy="16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長い直線道路を一定の速さで走る自転車が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30 s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間に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75 m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進んだ。自転車の速さを求めよ。また，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50 s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間に進む距離を求めよ。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/>
              <p:nvPr/>
            </p:nvSpPr>
            <p:spPr>
              <a:xfrm>
                <a:off x="1612504" y="2506005"/>
                <a:ext cx="10312796" cy="3017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自転車の速さを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 err="1">
                    <a:latin typeface="+mn-ea"/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とすると，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2.5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また，この自転車が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50 s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間に進む距離を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 err="1">
                    <a:latin typeface="+mn-ea"/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とす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ると，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50 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≒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1.3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506005"/>
                <a:ext cx="10312796" cy="3017814"/>
              </a:xfrm>
              <a:prstGeom prst="rect">
                <a:avLst/>
              </a:prstGeom>
              <a:blipFill>
                <a:blip r:embed="rId3"/>
                <a:stretch>
                  <a:fillRect l="-1538" t="-24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スライド番号プレースホルダー 6">
            <a:extLst>
              <a:ext uri="{FF2B5EF4-FFF2-40B4-BE49-F238E27FC236}">
                <a16:creationId xmlns:a16="http://schemas.microsoft.com/office/drawing/2014/main" id="{AFE40001-0429-874B-A95D-3BE917B03004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11/15</a:t>
            </a:r>
            <a:endParaRPr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A4DAD44-2CF8-E244-879E-E6ABECA31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9" y="926297"/>
            <a:ext cx="1019307" cy="5202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2506005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744006"/>
            <a:ext cx="1072603" cy="547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F262E4-0F11-4976-8908-2DF7A2D1FD64}"/>
                  </a:ext>
                </a:extLst>
              </p:cNvPr>
              <p:cNvSpPr txBox="1"/>
              <p:nvPr/>
            </p:nvSpPr>
            <p:spPr>
              <a:xfrm>
                <a:off x="1612504" y="5721411"/>
                <a:ext cx="10312796" cy="5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 algn="just">
                  <a:lnSpc>
                    <a:spcPts val="4000"/>
                  </a:lnSpc>
                  <a:tabLst>
                    <a:tab pos="271463" algn="l"/>
                  </a:tabLst>
                </a:pPr>
                <a:r>
                  <a:rPr lang="en-US" altLang="ja-JP" sz="3200" kern="1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2.5 m/s</a:t>
                </a:r>
                <a:r>
                  <a:rPr lang="ja-JP" altLang="en-US" sz="3200" kern="100" dirty="0" err="1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200" i="1" kern="1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1.3×</m:t>
                    </m:r>
                    <m:sSup>
                      <m:sSupPr>
                        <m:ctrlPr>
                          <a:rPr lang="en-US" altLang="ja-JP" sz="3200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200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200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200" kern="1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F262E4-0F11-4976-8908-2DF7A2D1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5721411"/>
                <a:ext cx="10312796" cy="592663"/>
              </a:xfrm>
              <a:prstGeom prst="rect">
                <a:avLst/>
              </a:prstGeom>
              <a:blipFill>
                <a:blip r:embed="rId7"/>
                <a:stretch>
                  <a:fillRect l="-1538" t="-11340" b="-34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タイトル 1">
            <a:extLst>
              <a:ext uri="{FF2B5EF4-FFF2-40B4-BE49-F238E27FC236}">
                <a16:creationId xmlns:a16="http://schemas.microsoft.com/office/drawing/2014/main" id="{CE940DA3-F6D1-48F5-B569-1AEBEBB5D388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等速直線運動</a:t>
            </a:r>
            <a:r>
              <a:rPr lang="en-US" altLang="ja-JP" sz="2000" dirty="0">
                <a:latin typeface="+mn-ea"/>
                <a:ea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  <a:ea typeface="+mn-ea"/>
              </a:rPr>
              <a:t>p.16-17</a:t>
            </a:r>
            <a:r>
              <a:rPr lang="en-US" altLang="ja-JP" sz="2000" dirty="0">
                <a:latin typeface="+mn-ea"/>
                <a:ea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39E28FF-ED1B-4D50-9F67-6E4BAAA4E214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06473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2" y="607517"/>
            <a:ext cx="735965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055187C-3C00-854C-8B77-8CA95425D0CA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70677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２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等速直線運動を表すグラフ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2" name="スライド番号プレースホルダー 6">
            <a:extLst>
              <a:ext uri="{FF2B5EF4-FFF2-40B4-BE49-F238E27FC236}">
                <a16:creationId xmlns:a16="http://schemas.microsoft.com/office/drawing/2014/main" id="{4D48CA0B-89E2-E04D-A2C9-C675E925B97F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12/15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4" y="1889203"/>
            <a:ext cx="62886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物体が等速直線運動をする場合，</a:t>
            </a:r>
            <a:r>
              <a:rPr lang="en-US" altLang="ja-JP" sz="3600" i="1" kern="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x-t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グラフは傾きが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600" kern="100" baseline="30000" dirty="0">
                <a:latin typeface="+mn-ea"/>
                <a:cs typeface="Times New Roman" panose="02020603050405020304" pitchFamily="18" charset="0"/>
              </a:rPr>
              <a:t>⑫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一定 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の直線となる。</a:t>
            </a:r>
            <a:endParaRPr lang="en-US" altLang="ja-JP" sz="3600" kern="100" dirty="0">
              <a:latin typeface="+mn-ea"/>
              <a:cs typeface="Times New Roman" panose="02020603050405020304" pitchFamily="18" charset="0"/>
            </a:endParaRPr>
          </a:p>
          <a:p>
            <a:pPr marL="263525" indent="-263525">
              <a:spcBef>
                <a:spcPts val="1200"/>
              </a:spcBef>
            </a:pPr>
            <a:endParaRPr lang="en-US" altLang="ja-JP" sz="1000" kern="100" dirty="0">
              <a:latin typeface="+mn-ea"/>
              <a:cs typeface="Times New Roman" panose="02020603050405020304" pitchFamily="18" charset="0"/>
            </a:endParaRPr>
          </a:p>
          <a:p>
            <a:pPr marL="263525" indent="-263525">
              <a:spcBef>
                <a:spcPts val="1200"/>
              </a:spcBef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3600" i="1" kern="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x-t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グラフの傾きは，物体の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600" kern="100" baseline="30000" dirty="0">
                <a:latin typeface="+mn-ea"/>
                <a:cs typeface="Times New Roman" panose="02020603050405020304" pitchFamily="18" charset="0"/>
              </a:rPr>
              <a:t>⑬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速さ 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en-US" altLang="ja-JP" sz="3600" i="1" kern="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 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を表している。</a:t>
            </a:r>
            <a:endParaRPr lang="en-US" altLang="ja-JP" sz="36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580E3C-0DF6-40DA-8FEC-34B69B89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50" y="1372955"/>
            <a:ext cx="4009524" cy="3504762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3707322-A4BC-45A1-98EF-8C99F0535A0A}"/>
              </a:ext>
            </a:extLst>
          </p:cNvPr>
          <p:cNvGrpSpPr/>
          <p:nvPr/>
        </p:nvGrpSpPr>
        <p:grpSpPr>
          <a:xfrm>
            <a:off x="7431643" y="4911166"/>
            <a:ext cx="3865538" cy="400110"/>
            <a:chOff x="6749685" y="5211549"/>
            <a:chExt cx="3865538" cy="400110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EA62F52E-0926-458E-94E2-3522AF92B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34EE316-D8BD-4006-8D2C-70C8293EA81A}"/>
                </a:ext>
              </a:extLst>
            </p:cNvPr>
            <p:cNvSpPr txBox="1"/>
            <p:nvPr/>
          </p:nvSpPr>
          <p:spPr>
            <a:xfrm>
              <a:off x="7020733" y="5211549"/>
              <a:ext cx="359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等速直線運動の</a:t>
              </a:r>
              <a:r>
                <a:rPr lang="en-US" altLang="ja-JP" sz="2000" b="1" kern="100" dirty="0">
                  <a:latin typeface="+mn-ea"/>
                  <a:cs typeface="Times New Roman" panose="02020603050405020304" pitchFamily="18" charset="0"/>
                </a:rPr>
                <a:t>x-t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グラフ</a:t>
              </a:r>
              <a:endParaRPr lang="ja-JP" altLang="en-US" sz="20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91A944C8-4B14-44A5-9BFA-A125948D6032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等速直線運動</a:t>
            </a:r>
            <a:r>
              <a:rPr lang="en-US" altLang="ja-JP" sz="2000" dirty="0">
                <a:latin typeface="+mn-ea"/>
                <a:ea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  <a:ea typeface="+mn-ea"/>
              </a:rPr>
              <a:t>p.16-17</a:t>
            </a:r>
            <a:r>
              <a:rPr lang="en-US" altLang="ja-JP" sz="2000" dirty="0">
                <a:latin typeface="+mn-ea"/>
                <a:ea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7C21DC-3C3E-4F1D-BB76-8FF73B0BC246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86932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2" y="607517"/>
            <a:ext cx="735965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スライド番号プレースホルダー 6">
            <a:extLst>
              <a:ext uri="{FF2B5EF4-FFF2-40B4-BE49-F238E27FC236}">
                <a16:creationId xmlns:a16="http://schemas.microsoft.com/office/drawing/2014/main" id="{4D48CA0B-89E2-E04D-A2C9-C675E925B97F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13/15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4" y="1467781"/>
            <a:ext cx="614301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spcBef>
                <a:spcPts val="1200"/>
              </a:spcBef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・物体が等速直線運動をする場合，</a:t>
            </a:r>
            <a:r>
              <a:rPr lang="en-US" altLang="ja-JP" sz="3600" i="1" kern="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v-t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グラフは</a:t>
            </a:r>
            <a:r>
              <a:rPr lang="en-US" altLang="ja-JP" sz="3600" i="1" kern="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軸に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600" kern="100" baseline="30000" dirty="0">
                <a:latin typeface="+mn-ea"/>
                <a:cs typeface="Times New Roman" panose="02020603050405020304" pitchFamily="18" charset="0"/>
              </a:rPr>
              <a:t>⑭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平行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な直線となる。</a:t>
            </a:r>
            <a:endParaRPr lang="en-US" altLang="ja-JP" sz="3600" kern="100" dirty="0">
              <a:latin typeface="+mn-ea"/>
              <a:cs typeface="Times New Roman" panose="02020603050405020304" pitchFamily="18" charset="0"/>
            </a:endParaRPr>
          </a:p>
          <a:p>
            <a:pPr marL="263525" indent="-263525" algn="just">
              <a:spcBef>
                <a:spcPts val="1200"/>
              </a:spcBef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3600" i="1" kern="1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3600" kern="100" dirty="0" err="1">
                <a:latin typeface="+mn-ea"/>
                <a:cs typeface="Times New Roman" panose="02020603050405020304" pitchFamily="18" charset="0"/>
              </a:rPr>
              <a:t>〔s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間の移動距離は，その間の</a:t>
            </a:r>
            <a:r>
              <a:rPr lang="en-US" altLang="ja-JP" sz="3600" i="1" kern="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v-t 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グラフと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t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軸で囲まれた部分の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600" kern="100" baseline="30000" dirty="0">
                <a:latin typeface="+mn-ea"/>
                <a:cs typeface="Times New Roman" panose="02020603050405020304" pitchFamily="18" charset="0"/>
              </a:rPr>
              <a:t>⑮ </a:t>
            </a:r>
            <a:r>
              <a:rPr lang="ja-JP" altLang="en-US" sz="3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面積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で表される。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75DA4B6-750E-43C8-9F3B-4032968B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48" y="1399032"/>
            <a:ext cx="3980952" cy="3742857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A872CBB-3E14-4519-BF56-4DEF7BDFEED3}"/>
              </a:ext>
            </a:extLst>
          </p:cNvPr>
          <p:cNvGrpSpPr/>
          <p:nvPr/>
        </p:nvGrpSpPr>
        <p:grpSpPr>
          <a:xfrm>
            <a:off x="7432855" y="5258913"/>
            <a:ext cx="3865538" cy="400110"/>
            <a:chOff x="6749685" y="5211549"/>
            <a:chExt cx="3865538" cy="40011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8FC38FA-44E3-45C1-8402-253F76FEC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1C3A3CA-0FD8-4FA1-B90F-A6F8E064231C}"/>
                </a:ext>
              </a:extLst>
            </p:cNvPr>
            <p:cNvSpPr txBox="1"/>
            <p:nvPr/>
          </p:nvSpPr>
          <p:spPr>
            <a:xfrm>
              <a:off x="7020733" y="5211549"/>
              <a:ext cx="359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等速直線運動の</a:t>
              </a:r>
              <a:r>
                <a:rPr lang="en-US" altLang="ja-JP" sz="2000" b="1" kern="100" dirty="0">
                  <a:latin typeface="+mn-ea"/>
                  <a:cs typeface="Times New Roman" panose="02020603050405020304" pitchFamily="18" charset="0"/>
                </a:rPr>
                <a:t>v-t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グラフ</a:t>
              </a:r>
              <a:endParaRPr lang="ja-JP" altLang="en-US" sz="20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566C833B-80E8-4558-8B47-1E1DDFFDF7F8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等速直線運動</a:t>
            </a:r>
            <a:r>
              <a:rPr lang="en-US" altLang="ja-JP" sz="2000" dirty="0">
                <a:latin typeface="+mn-ea"/>
                <a:ea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  <a:ea typeface="+mn-ea"/>
              </a:rPr>
              <a:t>p.16-17</a:t>
            </a:r>
            <a:r>
              <a:rPr lang="en-US" altLang="ja-JP" sz="2000" dirty="0">
                <a:latin typeface="+mn-ea"/>
                <a:ea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36BE7B47-9308-4A0B-B80E-50CED8350D36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70677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２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等速直線運動を表すグラフ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0C4290F-A6B7-4017-845E-9CB1786272E6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26372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7199143" cy="2644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ある物体が等速直線運動をしている。このとき，物体の移動距離</a:t>
            </a:r>
            <a:r>
              <a:rPr lang="en-US" altLang="ja-JP" sz="3200" i="1" kern="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と経過時間</a:t>
            </a:r>
            <a:r>
              <a:rPr lang="en-US" altLang="ja-JP" sz="3200" i="1" kern="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の関係は右図の</a:t>
            </a:r>
            <a:r>
              <a:rPr lang="en-US" altLang="ja-JP" sz="3200" i="1" kern="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x-t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グラフのように表された。この物体の速さは何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か。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スライド番号プレースホルダー 6">
            <a:extLst>
              <a:ext uri="{FF2B5EF4-FFF2-40B4-BE49-F238E27FC236}">
                <a16:creationId xmlns:a16="http://schemas.microsoft.com/office/drawing/2014/main" id="{AFE40001-0429-874B-A95D-3BE917B03004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14/15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A013F7-D61C-438C-9EA4-491388958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054" y="1351916"/>
            <a:ext cx="2409524" cy="1723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C073DDA-3AE1-4127-8796-898DCA7283CF}"/>
                  </a:ext>
                </a:extLst>
              </p:cNvPr>
              <p:cNvSpPr txBox="1"/>
              <p:nvPr/>
            </p:nvSpPr>
            <p:spPr>
              <a:xfrm>
                <a:off x="1612504" y="4046582"/>
                <a:ext cx="10312796" cy="154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物体の速さを</a:t>
                </a:r>
                <a:r>
                  <a:rPr lang="en-US" altLang="ja-JP" sz="3200" i="1" kern="100" dirty="0" err="1"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kern="100" dirty="0" err="1">
                    <a:latin typeface="+mn-ea"/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とすると，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C073DDA-3AE1-4127-8796-898DCA728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4046582"/>
                <a:ext cx="10312796" cy="1540486"/>
              </a:xfrm>
              <a:prstGeom prst="rect">
                <a:avLst/>
              </a:prstGeom>
              <a:blipFill>
                <a:blip r:embed="rId4"/>
                <a:stretch>
                  <a:fillRect l="-1538" t="-55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>
            <a:extLst>
              <a:ext uri="{FF2B5EF4-FFF2-40B4-BE49-F238E27FC236}">
                <a16:creationId xmlns:a16="http://schemas.microsoft.com/office/drawing/2014/main" id="{7FD297E8-0B18-495C-B558-1A5DB8A63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4046582"/>
            <a:ext cx="1072603" cy="54747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D24BCFB-465C-439B-83B4-C76A0C90D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747121"/>
            <a:ext cx="1072603" cy="54747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2AC056-BF3A-4DCE-B536-FC3231E525C4}"/>
              </a:ext>
            </a:extLst>
          </p:cNvPr>
          <p:cNvSpPr txBox="1"/>
          <p:nvPr/>
        </p:nvSpPr>
        <p:spPr>
          <a:xfrm>
            <a:off x="1612504" y="5724526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2.0 m/s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4CA1C1D-3B89-44A4-A9A0-B782AC731145}"/>
              </a:ext>
            </a:extLst>
          </p:cNvPr>
          <p:cNvGrpSpPr/>
          <p:nvPr/>
        </p:nvGrpSpPr>
        <p:grpSpPr>
          <a:xfrm>
            <a:off x="291704" y="842962"/>
            <a:ext cx="1019307" cy="796238"/>
            <a:chOff x="291704" y="842962"/>
            <a:chExt cx="1019307" cy="796238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AB697CE-3B47-4375-8530-A43DE115D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04" y="942665"/>
              <a:ext cx="1019307" cy="520271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535494B-D075-453A-AC54-E669406E5E11}"/>
                </a:ext>
              </a:extLst>
            </p:cNvPr>
            <p:cNvSpPr/>
            <p:nvPr/>
          </p:nvSpPr>
          <p:spPr>
            <a:xfrm>
              <a:off x="747768" y="84296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</a:rPr>
                <a:t>４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タイトル 1">
            <a:extLst>
              <a:ext uri="{FF2B5EF4-FFF2-40B4-BE49-F238E27FC236}">
                <a16:creationId xmlns:a16="http://schemas.microsoft.com/office/drawing/2014/main" id="{B1EA00FB-1A6E-48D9-AD06-12669E5D56A3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等速直線運動</a:t>
            </a:r>
            <a:r>
              <a:rPr lang="en-US" altLang="ja-JP" sz="2000" dirty="0">
                <a:latin typeface="+mn-ea"/>
                <a:ea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  <a:ea typeface="+mn-ea"/>
              </a:rPr>
              <a:t>p.16-17</a:t>
            </a:r>
            <a:r>
              <a:rPr lang="en-US" altLang="ja-JP" sz="2000" dirty="0">
                <a:latin typeface="+mn-ea"/>
                <a:ea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B21563B-CA73-4E28-A859-CCE143928B63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40840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EB4FBE-215E-4113-ADC4-6E14AB2F90FC}"/>
              </a:ext>
            </a:extLst>
          </p:cNvPr>
          <p:cNvSpPr txBox="1"/>
          <p:nvPr/>
        </p:nvSpPr>
        <p:spPr>
          <a:xfrm>
            <a:off x="700967" y="1907389"/>
            <a:ext cx="7048186" cy="315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①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CD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の穴をラベル面側からセロハンテープを貼って塞ぐ。</a:t>
            </a:r>
          </a:p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②ラベル面を上にしてなめらかな机の上ですべらせる。</a:t>
            </a:r>
          </a:p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③運動の様子を撮影し，物体の位置や速さの変化を調べる。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E37C1E3-E3C6-43EF-BC27-95B8BC4D6120}"/>
              </a:ext>
            </a:extLst>
          </p:cNvPr>
          <p:cNvSpPr txBox="1">
            <a:spLocks/>
          </p:cNvSpPr>
          <p:nvPr/>
        </p:nvSpPr>
        <p:spPr>
          <a:xfrm>
            <a:off x="3185898" y="722532"/>
            <a:ext cx="4102554" cy="6846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rgbClr val="00A8B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rgbClr val="00A8B1"/>
                </a:solidFill>
                <a:latin typeface="+mn-ea"/>
                <a:ea typeface="+mn-ea"/>
              </a:rPr>
              <a:t>等速直線運動</a:t>
            </a:r>
            <a:endParaRPr lang="en-US" altLang="ja-JP" sz="4000" b="1" dirty="0">
              <a:solidFill>
                <a:srgbClr val="00A8B1"/>
              </a:solidFill>
              <a:latin typeface="+mn-ea"/>
              <a:ea typeface="+mn-ea"/>
            </a:endParaRPr>
          </a:p>
        </p:txBody>
      </p:sp>
      <p:sp>
        <p:nvSpPr>
          <p:cNvPr id="18" name="フッター プレースホルダー 2">
            <a:extLst>
              <a:ext uri="{FF2B5EF4-FFF2-40B4-BE49-F238E27FC236}">
                <a16:creationId xmlns:a16="http://schemas.microsoft.com/office/drawing/2014/main" id="{FB0E359E-7A46-41F9-BB15-2115D851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EC1700-5AC8-8140-8E12-899F7C5D8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8" y="692715"/>
            <a:ext cx="2653448" cy="646954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1D7FF17-D909-AE42-A190-3F0674B7C325}"/>
              </a:ext>
            </a:extLst>
          </p:cNvPr>
          <p:cNvCxnSpPr>
            <a:cxnSpLocks/>
          </p:cNvCxnSpPr>
          <p:nvPr/>
        </p:nvCxnSpPr>
        <p:spPr>
          <a:xfrm>
            <a:off x="555398" y="6055331"/>
            <a:ext cx="11083324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F2163E-FE0E-FA42-A7FA-C571DFDD07B1}"/>
              </a:ext>
            </a:extLst>
          </p:cNvPr>
          <p:cNvCxnSpPr>
            <a:cxnSpLocks/>
          </p:cNvCxnSpPr>
          <p:nvPr/>
        </p:nvCxnSpPr>
        <p:spPr>
          <a:xfrm>
            <a:off x="6586780" y="1016192"/>
            <a:ext cx="5051942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6">
            <a:extLst>
              <a:ext uri="{FF2B5EF4-FFF2-40B4-BE49-F238E27FC236}">
                <a16:creationId xmlns:a16="http://schemas.microsoft.com/office/drawing/2014/main" id="{05F3E64F-EF4A-6946-9B7F-09413EDD51CB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15/15</a:t>
            </a:r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37E1DF7-8138-4386-992B-156DF77D5DCE}"/>
              </a:ext>
            </a:extLst>
          </p:cNvPr>
          <p:cNvGrpSpPr/>
          <p:nvPr/>
        </p:nvGrpSpPr>
        <p:grpSpPr>
          <a:xfrm>
            <a:off x="8095865" y="2693427"/>
            <a:ext cx="3542857" cy="2371429"/>
            <a:chOff x="8095865" y="2693427"/>
            <a:chExt cx="3542857" cy="237142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BF1EC12-6816-4C84-802A-ECF606F18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5865" y="2693427"/>
              <a:ext cx="3542857" cy="2371429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AF306062-3479-4155-A85A-553F338A0314}"/>
                </a:ext>
              </a:extLst>
            </p:cNvPr>
            <p:cNvSpPr/>
            <p:nvPr/>
          </p:nvSpPr>
          <p:spPr>
            <a:xfrm>
              <a:off x="8095865" y="2806566"/>
              <a:ext cx="520700" cy="408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2C81310-0E7D-417E-AE15-EFB212B4B93B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等速直線運動</a:t>
            </a:r>
            <a:r>
              <a:rPr lang="en-US" altLang="ja-JP" sz="2000" dirty="0">
                <a:latin typeface="+mn-ea"/>
                <a:ea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  <a:ea typeface="+mn-ea"/>
              </a:rPr>
              <a:t>p.16-17</a:t>
            </a:r>
            <a:r>
              <a:rPr lang="en-US" altLang="ja-JP" sz="2000" dirty="0">
                <a:latin typeface="+mn-ea"/>
                <a:ea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EFD9DF-9878-4713-93F0-D90F7428DE22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98125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654434" y="566057"/>
            <a:ext cx="5240215" cy="709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運動の表し方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989574" y="2321783"/>
            <a:ext cx="1021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歩く人や電車など，運動する物体の「速い」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｢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遅い」はどのようにして比べるとよいだろうか。また，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｢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速さ」や「速度」といった言葉は日常生活でもよく使われるが，どういう意味だろうか。これらの量を定義し，物体の運動を正確に表す方法を考えよう。　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321F6377-52F9-46C6-8EF7-94B2B941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72D4623-591F-44E2-BAEB-F966F29797E9}"/>
              </a:ext>
            </a:extLst>
          </p:cNvPr>
          <p:cNvCxnSpPr>
            <a:cxnSpLocks/>
          </p:cNvCxnSpPr>
          <p:nvPr/>
        </p:nvCxnSpPr>
        <p:spPr>
          <a:xfrm>
            <a:off x="491099" y="6000817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1C88F3E-7135-46A3-AA87-3C0851035347}"/>
              </a:ext>
            </a:extLst>
          </p:cNvPr>
          <p:cNvCxnSpPr>
            <a:cxnSpLocks/>
          </p:cNvCxnSpPr>
          <p:nvPr/>
        </p:nvCxnSpPr>
        <p:spPr>
          <a:xfrm flipV="1">
            <a:off x="516531" y="55202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1575AA3-D9DD-4368-9D14-8DD64DE0989A}"/>
              </a:ext>
            </a:extLst>
          </p:cNvPr>
          <p:cNvCxnSpPr>
            <a:cxnSpLocks/>
          </p:cNvCxnSpPr>
          <p:nvPr/>
        </p:nvCxnSpPr>
        <p:spPr>
          <a:xfrm flipV="1">
            <a:off x="11684031" y="55202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スライド番号プレースホルダー 6">
            <a:extLst>
              <a:ext uri="{FF2B5EF4-FFF2-40B4-BE49-F238E27FC236}">
                <a16:creationId xmlns:a16="http://schemas.microsoft.com/office/drawing/2014/main" id="{8E3B1A5C-B9A7-BE45-BCCA-12CA518D3DEE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2/15</a:t>
            </a:r>
            <a:endParaRPr lang="ja-JP" altLang="en-US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45926F7-E64F-7D42-9CA2-F14D3822C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" y="307784"/>
            <a:ext cx="1170678" cy="1120862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6EFA5D-4CED-45A1-9F4E-52E047396FC2}"/>
              </a:ext>
            </a:extLst>
          </p:cNvPr>
          <p:cNvGrpSpPr/>
          <p:nvPr/>
        </p:nvGrpSpPr>
        <p:grpSpPr>
          <a:xfrm>
            <a:off x="516984" y="307783"/>
            <a:ext cx="1170678" cy="1120862"/>
            <a:chOff x="4898387" y="932318"/>
            <a:chExt cx="1170678" cy="112086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8AD3D08-E397-844C-9F7A-78ABD81A0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387" y="932318"/>
              <a:ext cx="1170678" cy="1120862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6050EEF-08FC-4A45-AEFC-3697FC753610}"/>
                </a:ext>
              </a:extLst>
            </p:cNvPr>
            <p:cNvSpPr/>
            <p:nvPr/>
          </p:nvSpPr>
          <p:spPr>
            <a:xfrm>
              <a:off x="5246730" y="1096623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>
                  <a:solidFill>
                    <a:schemeClr val="bg1"/>
                  </a:solidFill>
                </a:rPr>
                <a:t>１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F7CEF1B-E2A2-43CB-93DC-9F55B462595B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59292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4" y="1621431"/>
            <a:ext cx="107240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単位時間あたりの移動距離を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①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速さ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8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・時間の単位に秒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s)</a:t>
            </a:r>
            <a:r>
              <a:rPr lang="ja-JP" altLang="en-US" sz="3200" kern="100" dirty="0" err="1">
                <a:latin typeface="+mn-ea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距離の単位にメートル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m)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を用いると，速さの単位は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④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メートル毎秒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〕(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m/s)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となる。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5BAC750-5452-4681-8360-647763FCBD4F}"/>
                  </a:ext>
                </a:extLst>
              </p:cNvPr>
              <p:cNvSpPr txBox="1"/>
              <p:nvPr/>
            </p:nvSpPr>
            <p:spPr>
              <a:xfrm>
                <a:off x="1143397" y="2610555"/>
                <a:ext cx="7884489" cy="11891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/>
                  <a:t>速さ＝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〔</m:t>
                        </m:r>
                        <m:r>
                          <a:rPr lang="ja-JP" altLang="en-US" sz="3600" i="1" kern="100" baseline="300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②</m:t>
                        </m:r>
                        <m:r>
                          <a:rPr lang="en-US" altLang="ja-JP" sz="3600" b="1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ja-JP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移動距離</m:t>
                        </m:r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〕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〔</m:t>
                        </m:r>
                        <m:r>
                          <a:rPr lang="ja-JP" altLang="en-US" sz="3600" i="1" kern="100" baseline="300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③</m:t>
                        </m:r>
                        <m:r>
                          <a:rPr lang="en-US" altLang="ja-JP" sz="3600" b="1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ja-JP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経過時間</m:t>
                        </m:r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〕</m:t>
                        </m:r>
                      </m:den>
                    </m:f>
                    <m:r>
                      <a:rPr lang="ja-JP" altLang="en-US" sz="3600" b="1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b="1" i="1" smtClean="0">
                        <a:latin typeface="Cambria Math" panose="02040503050406030204" pitchFamily="18" charset="0"/>
                      </a:rPr>
                      <m:t>⑴</m:t>
                    </m:r>
                  </m:oMath>
                </a14:m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5BAC750-5452-4681-8360-647763FCB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97" y="2610555"/>
                <a:ext cx="7884489" cy="1189172"/>
              </a:xfrm>
              <a:prstGeom prst="rect">
                <a:avLst/>
              </a:prstGeom>
              <a:blipFill>
                <a:blip r:embed="rId3"/>
                <a:stretch>
                  <a:fillRect l="-23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1318752D-8D93-473E-BD0D-35318D98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1" y="607520"/>
            <a:ext cx="4937414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4651872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１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速さ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7308CC69-229D-FF4A-BF50-52A853B0E1BE}"/>
              </a:ext>
            </a:extLst>
          </p:cNvPr>
          <p:cNvSpPr/>
          <p:nvPr/>
        </p:nvSpPr>
        <p:spPr>
          <a:xfrm>
            <a:off x="865762" y="2315046"/>
            <a:ext cx="4876131" cy="1731524"/>
          </a:xfrm>
          <a:prstGeom prst="roundRect">
            <a:avLst>
              <a:gd name="adj" fmla="val 9364"/>
            </a:avLst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スライド番号プレースホルダー 6">
            <a:extLst>
              <a:ext uri="{FF2B5EF4-FFF2-40B4-BE49-F238E27FC236}">
                <a16:creationId xmlns:a16="http://schemas.microsoft.com/office/drawing/2014/main" id="{AFA6385D-268F-8A48-A8EC-75E8E9488FF1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5F6F307B-F375-4B6A-A52A-CDB72B8D110F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A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000" dirty="0">
                <a:latin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</a:rPr>
              <a:t>p.14-15</a:t>
            </a:r>
            <a:r>
              <a:rPr lang="en-US" altLang="ja-JP" sz="2000" dirty="0">
                <a:latin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FEDC0F-C1B5-4E75-93A8-622DFB585778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55723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F288D4-6E4C-40C4-AF95-19C45EAB710E}"/>
              </a:ext>
            </a:extLst>
          </p:cNvPr>
          <p:cNvGrpSpPr/>
          <p:nvPr/>
        </p:nvGrpSpPr>
        <p:grpSpPr>
          <a:xfrm>
            <a:off x="291704" y="842781"/>
            <a:ext cx="1019307" cy="796238"/>
            <a:chOff x="-1408112" y="826412"/>
            <a:chExt cx="1019307" cy="79623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F71CD03-F926-2740-8E80-8E35068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112" y="926296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-944076" y="82641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</a:rPr>
                <a:t>１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500 m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40 s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で走る電車と，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100 m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10 s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で走る短距離走者はどちらが速いか。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/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電車の速さ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i="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 err="1">
                    <a:latin typeface="+mn-ea"/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≒13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短距離走者の速さ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a:rPr lang="en-US" altLang="ja-JP" sz="3200" i="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よって，電車のほうが速い。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blipFill>
                <a:blip r:embed="rId4"/>
                <a:stretch>
                  <a:fillRect l="-1538" t="-2109" b="-36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スライド番号プレースホルダー 6">
            <a:extLst>
              <a:ext uri="{FF2B5EF4-FFF2-40B4-BE49-F238E27FC236}">
                <a16:creationId xmlns:a16="http://schemas.microsoft.com/office/drawing/2014/main" id="{AFE40001-0429-874B-A95D-3BE917B03004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4/15</a:t>
            </a:r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2114625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744006"/>
            <a:ext cx="1072603" cy="5474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電車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38B69AB8-E39C-4093-9A2F-B908145EF7A9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A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000" dirty="0">
                <a:latin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</a:rPr>
              <a:t>p.14-15</a:t>
            </a:r>
            <a:r>
              <a:rPr lang="en-US" altLang="ja-JP" sz="2000" dirty="0">
                <a:latin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0A6E43-D141-4EE0-B278-44EF627F8499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05046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4" y="1621431"/>
            <a:ext cx="59260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3200" kern="100" dirty="0" err="1">
                <a:latin typeface="+mn-ea"/>
                <a:cs typeface="Times New Roman" panose="02020603050405020304" pitchFamily="18" charset="0"/>
              </a:rPr>
              <a:t>つの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駅の間の距離を，経過時間で割った量は，この電車の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⑤ 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平均の速さ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を表している。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・各時刻における電車の速さを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⑥ 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・一般に，速さといえば，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  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⑦ 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をさす。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1318752D-8D93-473E-BD0D-35318D98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1" y="607518"/>
            <a:ext cx="7020734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39" y="665045"/>
            <a:ext cx="7479111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１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平均の速さと瞬間の速さ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スライド番号プレースホルダー 6">
            <a:extLst>
              <a:ext uri="{FF2B5EF4-FFF2-40B4-BE49-F238E27FC236}">
                <a16:creationId xmlns:a16="http://schemas.microsoft.com/office/drawing/2014/main" id="{AFA6385D-268F-8A48-A8EC-75E8E9488FF1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5/15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4FB254-7FE7-4030-A8D4-F69066F8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44" y="1528730"/>
            <a:ext cx="5028571" cy="3638095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4A9184-DFBB-4B02-87D2-B2E612F5F3FF}"/>
              </a:ext>
            </a:extLst>
          </p:cNvPr>
          <p:cNvGrpSpPr/>
          <p:nvPr/>
        </p:nvGrpSpPr>
        <p:grpSpPr>
          <a:xfrm>
            <a:off x="6749685" y="5211549"/>
            <a:ext cx="5212293" cy="400110"/>
            <a:chOff x="6749685" y="5211549"/>
            <a:chExt cx="5212293" cy="400110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E66B5A5-71C4-4A5E-B15A-D280B6D7A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AF7B6C2-582C-4F2E-B76A-080B31FB084E}"/>
                </a:ext>
              </a:extLst>
            </p:cNvPr>
            <p:cNvSpPr txBox="1"/>
            <p:nvPr/>
          </p:nvSpPr>
          <p:spPr>
            <a:xfrm>
              <a:off x="7020733" y="5211549"/>
              <a:ext cx="4941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電車の速さの変化</a:t>
              </a: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702CC891-3056-47D1-85FA-C7E5877F4C3D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A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000" dirty="0">
                <a:latin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</a:rPr>
              <a:t>p.14-15</a:t>
            </a:r>
            <a:r>
              <a:rPr lang="en-US" altLang="ja-JP" sz="2000" dirty="0">
                <a:latin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51E9910-3BB7-4B3F-9A30-B55DCEB3661D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18990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EB4FBE-215E-4113-ADC4-6E14AB2F90FC}"/>
              </a:ext>
            </a:extLst>
          </p:cNvPr>
          <p:cNvSpPr txBox="1"/>
          <p:nvPr/>
        </p:nvSpPr>
        <p:spPr>
          <a:xfrm>
            <a:off x="700967" y="1907389"/>
            <a:ext cx="6802769" cy="315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① 記録テープの一端を持ち，一定の速さで歩く。</a:t>
            </a:r>
          </a:p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② テープの各区間の速さを調べる。</a:t>
            </a:r>
          </a:p>
          <a:p>
            <a:pPr marL="514350" indent="-514350"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速さと時間の関係をグラフで表す。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514350" indent="-514350"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平均の速さをグラフに描き入れて比較しよう。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E37C1E3-E3C6-43EF-BC27-95B8BC4D6120}"/>
              </a:ext>
            </a:extLst>
          </p:cNvPr>
          <p:cNvSpPr txBox="1">
            <a:spLocks/>
          </p:cNvSpPr>
          <p:nvPr/>
        </p:nvSpPr>
        <p:spPr>
          <a:xfrm>
            <a:off x="3185898" y="722532"/>
            <a:ext cx="4102554" cy="6846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rgbClr val="00A8B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rgbClr val="00A8B1"/>
                </a:solidFill>
                <a:latin typeface="+mn-ea"/>
                <a:ea typeface="+mn-ea"/>
              </a:rPr>
              <a:t>人の運動の分析</a:t>
            </a:r>
            <a:endParaRPr lang="en-US" altLang="ja-JP" sz="4000" b="1" dirty="0">
              <a:solidFill>
                <a:srgbClr val="00A8B1"/>
              </a:solidFill>
              <a:latin typeface="+mn-ea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EB5329E-106C-4816-A57D-CF8E21B90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09" y="2211182"/>
            <a:ext cx="4543875" cy="2864148"/>
          </a:xfrm>
          <a:prstGeom prst="rect">
            <a:avLst/>
          </a:prstGeom>
        </p:spPr>
      </p:pic>
      <p:sp>
        <p:nvSpPr>
          <p:cNvPr id="18" name="フッター プレースホルダー 2">
            <a:extLst>
              <a:ext uri="{FF2B5EF4-FFF2-40B4-BE49-F238E27FC236}">
                <a16:creationId xmlns:a16="http://schemas.microsoft.com/office/drawing/2014/main" id="{FB0E359E-7A46-41F9-BB15-2115D851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EC1700-5AC8-8140-8E12-899F7C5D8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8" y="692715"/>
            <a:ext cx="2653448" cy="646954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1D7FF17-D909-AE42-A190-3F0674B7C325}"/>
              </a:ext>
            </a:extLst>
          </p:cNvPr>
          <p:cNvCxnSpPr>
            <a:cxnSpLocks/>
          </p:cNvCxnSpPr>
          <p:nvPr/>
        </p:nvCxnSpPr>
        <p:spPr>
          <a:xfrm>
            <a:off x="555398" y="6055331"/>
            <a:ext cx="11083324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F2163E-FE0E-FA42-A7FA-C571DFDD07B1}"/>
              </a:ext>
            </a:extLst>
          </p:cNvPr>
          <p:cNvCxnSpPr>
            <a:cxnSpLocks/>
          </p:cNvCxnSpPr>
          <p:nvPr/>
        </p:nvCxnSpPr>
        <p:spPr>
          <a:xfrm>
            <a:off x="7265504" y="1016192"/>
            <a:ext cx="4373218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6">
            <a:extLst>
              <a:ext uri="{FF2B5EF4-FFF2-40B4-BE49-F238E27FC236}">
                <a16:creationId xmlns:a16="http://schemas.microsoft.com/office/drawing/2014/main" id="{05F3E64F-EF4A-6946-9B7F-09413EDD51CB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6/15</a:t>
            </a:r>
            <a:endParaRPr lang="ja-JP" altLang="en-US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53DC7F67-F6D5-434E-B8B4-2B404E357822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A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000" dirty="0">
                <a:latin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</a:rPr>
              <a:t>p.14-15</a:t>
            </a:r>
            <a:r>
              <a:rPr lang="en-US" altLang="ja-JP" sz="2000" dirty="0">
                <a:latin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60F30FA-8CAF-4324-8E4D-D3E9CC3CCA76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03928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/>
              <p:nvPr/>
            </p:nvSpPr>
            <p:spPr>
              <a:xfrm>
                <a:off x="341635" y="1579848"/>
                <a:ext cx="11142609" cy="373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・速さの単位は，距離の単位の関係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1 km= 〔</a:t>
                </a:r>
                <a:r>
                  <a:rPr lang="ja-JP" altLang="en-US" sz="3200" kern="100" baseline="30000" dirty="0">
                    <a:latin typeface="+mn-ea"/>
                    <a:cs typeface="Times New Roman" panose="02020603050405020304" pitchFamily="18" charset="0"/>
                  </a:rPr>
                  <a:t>⑧ 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1000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 〕 m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などと，時間の単位の関係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1 h= 〔</a:t>
                </a:r>
                <a:r>
                  <a:rPr lang="ja-JP" altLang="en-US" sz="3200" kern="100" baseline="30000" dirty="0">
                    <a:latin typeface="+mn-ea"/>
                    <a:cs typeface="Times New Roman" panose="02020603050405020304" pitchFamily="18" charset="0"/>
                  </a:rPr>
                  <a:t>⑨ 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3600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 〕 s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などを用いて変換することができる。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>
                  <a:tabLst>
                    <a:tab pos="271463" algn="l"/>
                  </a:tabLst>
                </a:pP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・例えば，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90 km/h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という速さの単位を次のように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m/s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に変換できる。</a:t>
                </a:r>
              </a:p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90 km/h=90×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=90×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=25×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=25 m/s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5" y="1579848"/>
                <a:ext cx="11142609" cy="3734805"/>
              </a:xfrm>
              <a:prstGeom prst="rect">
                <a:avLst/>
              </a:prstGeom>
              <a:blipFill>
                <a:blip r:embed="rId4"/>
                <a:stretch>
                  <a:fillRect l="-1368" t="-2121" r="-274" b="-27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5"/>
                </a:solidFill>
              </a:rPr>
              <a:t>速さの単位の変換</a:t>
            </a:r>
            <a:endParaRPr kumimoji="1" lang="en-US" altLang="ja-JP" sz="3200" b="1" dirty="0">
              <a:solidFill>
                <a:schemeClr val="accent1"/>
              </a:solidFill>
            </a:endParaRPr>
          </a:p>
        </p:txBody>
      </p:sp>
      <p:sp>
        <p:nvSpPr>
          <p:cNvPr id="17" name="フッター プレースホルダー 2">
            <a:extLst>
              <a:ext uri="{FF2B5EF4-FFF2-40B4-BE49-F238E27FC236}">
                <a16:creationId xmlns:a16="http://schemas.microsoft.com/office/drawing/2014/main" id="{8CCAB222-0F5D-4562-9F3B-BEDE6FB0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9" name="スライド番号プレースホルダー 6">
            <a:extLst>
              <a:ext uri="{FF2B5EF4-FFF2-40B4-BE49-F238E27FC236}">
                <a16:creationId xmlns:a16="http://schemas.microsoft.com/office/drawing/2014/main" id="{4D68F97E-3D86-A446-8668-7B67E831B84B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7/15</a:t>
            </a:r>
            <a:endParaRPr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8259858-B304-466A-8803-8EC7B9EF3A55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A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000" dirty="0">
                <a:latin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</a:rPr>
              <a:t>p.14-15</a:t>
            </a:r>
            <a:r>
              <a:rPr lang="en-US" altLang="ja-JP" sz="2000" dirty="0">
                <a:latin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7DA548-3102-4B09-B184-7EE3574B1469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58972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FE67C060-091B-4548-81D6-F517A7B0B053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A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000" dirty="0">
                <a:latin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</a:rPr>
              <a:t>p.14-15</a:t>
            </a:r>
            <a:r>
              <a:rPr lang="en-US" altLang="ja-JP" sz="2000" dirty="0">
                <a:latin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自転車が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30 s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間に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150 m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走ったとき，自転車の平均の速さは何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か。また，何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km/h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か。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/>
              <p:nvPr/>
            </p:nvSpPr>
            <p:spPr>
              <a:xfrm>
                <a:off x="1612504" y="2114625"/>
                <a:ext cx="10312796" cy="28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求める平均の速さを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v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とすると，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5.0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320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3600</m:t>
                              </m:r>
                            </m:den>
                          </m:f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18 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114625"/>
                <a:ext cx="10312796" cy="2873031"/>
              </a:xfrm>
              <a:prstGeom prst="rect">
                <a:avLst/>
              </a:prstGeom>
              <a:blipFill>
                <a:blip r:embed="rId3"/>
                <a:stretch>
                  <a:fillRect l="-1538" t="-27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スライド番号プレースホルダー 6">
            <a:extLst>
              <a:ext uri="{FF2B5EF4-FFF2-40B4-BE49-F238E27FC236}">
                <a16:creationId xmlns:a16="http://schemas.microsoft.com/office/drawing/2014/main" id="{AFE40001-0429-874B-A95D-3BE917B03004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8/15</a:t>
            </a:r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2114625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744006"/>
            <a:ext cx="1072603" cy="5474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5.0 m/s</a:t>
            </a:r>
            <a:r>
              <a:rPr lang="ja-JP" altLang="en-US" sz="3200" kern="1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18 km/h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C9AF54C-D52B-471C-9E4D-43C8F51AD774}"/>
              </a:ext>
            </a:extLst>
          </p:cNvPr>
          <p:cNvGrpSpPr/>
          <p:nvPr/>
        </p:nvGrpSpPr>
        <p:grpSpPr>
          <a:xfrm>
            <a:off x="291704" y="842962"/>
            <a:ext cx="1019307" cy="796238"/>
            <a:chOff x="291704" y="842962"/>
            <a:chExt cx="1019307" cy="796238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1FAB342-9690-444F-8EAC-9202D574F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04" y="942665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747768" y="84296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</a:rPr>
                <a:t>２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60A796-78D7-4AFE-A717-DFB62468C73F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05304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A6B65405-886F-D244-95FD-ED7D27C33690}"/>
              </a:ext>
            </a:extLst>
          </p:cNvPr>
          <p:cNvSpPr/>
          <p:nvPr/>
        </p:nvSpPr>
        <p:spPr>
          <a:xfrm>
            <a:off x="265034" y="2826360"/>
            <a:ext cx="11212333" cy="3504866"/>
          </a:xfrm>
          <a:prstGeom prst="roundRect">
            <a:avLst>
              <a:gd name="adj" fmla="val 2204"/>
            </a:avLst>
          </a:prstGeom>
          <a:solidFill>
            <a:srgbClr val="FFFC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AA0E930-75FC-456E-B5DA-0A92B7995443}"/>
              </a:ext>
            </a:extLst>
          </p:cNvPr>
          <p:cNvSpPr txBox="1"/>
          <p:nvPr/>
        </p:nvSpPr>
        <p:spPr>
          <a:xfrm>
            <a:off x="629744" y="3691160"/>
            <a:ext cx="5073632" cy="244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600" b="1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600" b="1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x =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600" kern="100" baseline="30000" dirty="0">
                <a:latin typeface="+mn-ea"/>
                <a:cs typeface="Times New Roman" panose="02020603050405020304" pitchFamily="18" charset="0"/>
              </a:rPr>
              <a:t>⑪ </a:t>
            </a:r>
            <a:r>
              <a:rPr lang="en-US" altLang="ja-JP" sz="3600" b="1" i="1" kern="100" dirty="0" err="1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ja-JP" sz="3600" b="1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en-US" altLang="ja-JP" sz="3600" b="1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6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⑵</a:t>
            </a:r>
            <a:endParaRPr lang="en-US" altLang="ja-JP" sz="36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9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en-US" altLang="ja-JP" sz="2800" i="1" kern="100" dirty="0" err="1"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kern="100" dirty="0" err="1"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〔m</a:t>
            </a:r>
            <a:r>
              <a:rPr lang="en-US" altLang="ja-JP" sz="2800" kern="100" dirty="0"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〕    	</a:t>
            </a:r>
            <a:r>
              <a:rPr lang="ja-JP" altLang="en-US" sz="2800" kern="100" dirty="0"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移動距離</a:t>
            </a:r>
            <a:endParaRPr lang="en-US" altLang="ja-JP" sz="2800" kern="100" dirty="0">
              <a:effectLst/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en-US" altLang="ja-JP" sz="2800" i="1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8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〔m</a:t>
            </a:r>
            <a:r>
              <a:rPr lang="en-US" altLang="ja-JP" sz="28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/s〕  	</a:t>
            </a:r>
            <a:r>
              <a:rPr lang="ja-JP" altLang="en-US" sz="28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速さ</a:t>
            </a:r>
            <a:endParaRPr lang="en-US" altLang="ja-JP" sz="28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en-US" altLang="ja-JP" sz="2800" i="1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8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〔s</a:t>
            </a:r>
            <a:r>
              <a:rPr lang="en-US" altLang="ja-JP" sz="28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       	</a:t>
            </a:r>
            <a:r>
              <a:rPr lang="ja-JP" altLang="en-US" sz="28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経過時間</a:t>
            </a:r>
            <a:endParaRPr lang="en-US" altLang="ja-JP" sz="28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2" y="607517"/>
            <a:ext cx="7067760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F085311-3F8D-F64F-ABFC-779D54321613}"/>
              </a:ext>
            </a:extLst>
          </p:cNvPr>
          <p:cNvSpPr txBox="1">
            <a:spLocks/>
          </p:cNvSpPr>
          <p:nvPr/>
        </p:nvSpPr>
        <p:spPr>
          <a:xfrm>
            <a:off x="1" y="-70263"/>
            <a:ext cx="608965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等速直線運動</a:t>
            </a:r>
            <a:r>
              <a:rPr lang="en-US" altLang="ja-JP" sz="2000" dirty="0">
                <a:latin typeface="+mn-ea"/>
                <a:ea typeface="+mn-ea"/>
              </a:rPr>
              <a:t>(</a:t>
            </a:r>
            <a:r>
              <a:rPr lang="en-US" altLang="ja-JP" sz="2000" dirty="0">
                <a:latin typeface="Arial Narrow" panose="020B0606020202030204" pitchFamily="34" charset="0"/>
                <a:ea typeface="+mn-ea"/>
              </a:rPr>
              <a:t>p.16-17</a:t>
            </a:r>
            <a:r>
              <a:rPr lang="en-US" altLang="ja-JP" sz="2000" dirty="0">
                <a:latin typeface="+mn-ea"/>
                <a:ea typeface="+mn-ea"/>
              </a:rPr>
              <a:t>)</a:t>
            </a:r>
            <a:endParaRPr lang="ja-JP" altLang="en-US" sz="2000" dirty="0">
              <a:latin typeface="+mn-ea"/>
              <a:ea typeface="+mn-ea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055187C-3C00-854C-8B77-8CA95425D0CA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70677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１ 等速直線運動を表す式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04BE1CF-5F51-6448-BD43-C1A57693DD8F}"/>
              </a:ext>
            </a:extLst>
          </p:cNvPr>
          <p:cNvGrpSpPr/>
          <p:nvPr/>
        </p:nvGrpSpPr>
        <p:grpSpPr>
          <a:xfrm>
            <a:off x="265034" y="2826359"/>
            <a:ext cx="11212334" cy="608190"/>
            <a:chOff x="265034" y="2587487"/>
            <a:chExt cx="11212334" cy="608190"/>
          </a:xfrm>
        </p:grpSpPr>
        <p:sp>
          <p:nvSpPr>
            <p:cNvPr id="31" name="1 つの角を丸めた四角形 30">
              <a:extLst>
                <a:ext uri="{FF2B5EF4-FFF2-40B4-BE49-F238E27FC236}">
                  <a16:creationId xmlns:a16="http://schemas.microsoft.com/office/drawing/2014/main" id="{D58D1DE1-EFEA-B641-A9F8-C5DC391C626F}"/>
                </a:ext>
              </a:extLst>
            </p:cNvPr>
            <p:cNvSpPr/>
            <p:nvPr/>
          </p:nvSpPr>
          <p:spPr>
            <a:xfrm>
              <a:off x="7353300" y="2587487"/>
              <a:ext cx="4124068" cy="602637"/>
            </a:xfrm>
            <a:prstGeom prst="round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1 つの角を丸めた四角形 31">
              <a:extLst>
                <a:ext uri="{FF2B5EF4-FFF2-40B4-BE49-F238E27FC236}">
                  <a16:creationId xmlns:a16="http://schemas.microsoft.com/office/drawing/2014/main" id="{58331B60-DE51-AE45-92E9-FDF9CF81AE1E}"/>
                </a:ext>
              </a:extLst>
            </p:cNvPr>
            <p:cNvSpPr/>
            <p:nvPr/>
          </p:nvSpPr>
          <p:spPr>
            <a:xfrm flipH="1">
              <a:off x="265034" y="2587488"/>
              <a:ext cx="7088266" cy="60264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BCDC797-71C7-4147-AE36-3EB928D0F733}"/>
                </a:ext>
              </a:extLst>
            </p:cNvPr>
            <p:cNvSpPr txBox="1"/>
            <p:nvPr/>
          </p:nvSpPr>
          <p:spPr>
            <a:xfrm>
              <a:off x="385335" y="2624279"/>
              <a:ext cx="7088266" cy="544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3500"/>
                </a:lnSpc>
                <a:spcBef>
                  <a:spcPts val="1200"/>
                </a:spcBef>
              </a:pPr>
              <a:r>
                <a:rPr lang="ja-JP" altLang="en-US" sz="2800" b="1" kern="100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ja-JP" altLang="en-US" sz="2800" b="1" kern="100" dirty="0">
                  <a:solidFill>
                    <a:schemeClr val="bg1"/>
                  </a:solidFill>
                  <a:effectLst/>
                  <a:latin typeface="+mn-ea"/>
                  <a:cs typeface="Times New Roman" panose="02020603050405020304" pitchFamily="18" charset="0"/>
                </a:rPr>
                <a:t>等速直線運動</a:t>
              </a:r>
              <a:endParaRPr lang="ja-JP" altLang="ja-JP" sz="2800" b="1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B868F51-BF50-4858-9955-3D0184D34878}"/>
                </a:ext>
              </a:extLst>
            </p:cNvPr>
            <p:cNvSpPr txBox="1"/>
            <p:nvPr/>
          </p:nvSpPr>
          <p:spPr>
            <a:xfrm>
              <a:off x="7359650" y="2727677"/>
              <a:ext cx="4089400" cy="46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ja-JP" altLang="en-US" b="1" kern="100" dirty="0">
                  <a:latin typeface="+mn-ea"/>
                  <a:cs typeface="Times New Roman" panose="02020603050405020304" pitchFamily="18" charset="0"/>
                </a:rPr>
                <a:t>　　　　直線上の運動で速さが一定</a:t>
              </a:r>
              <a:endParaRPr lang="ja-JP" altLang="ja-JP" sz="2800" b="1" kern="100" dirty="0"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B301C7DE-A0FB-434B-8718-C2277D2089CA}"/>
              </a:ext>
            </a:extLst>
          </p:cNvPr>
          <p:cNvSpPr/>
          <p:nvPr/>
        </p:nvSpPr>
        <p:spPr>
          <a:xfrm>
            <a:off x="265034" y="2826360"/>
            <a:ext cx="11212333" cy="3504866"/>
          </a:xfrm>
          <a:prstGeom prst="roundRect">
            <a:avLst>
              <a:gd name="adj" fmla="val 2204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スライド番号プレースホルダー 6">
            <a:extLst>
              <a:ext uri="{FF2B5EF4-FFF2-40B4-BE49-F238E27FC236}">
                <a16:creationId xmlns:a16="http://schemas.microsoft.com/office/drawing/2014/main" id="{4D48CA0B-89E2-E04D-A2C9-C675E925B97F}"/>
              </a:ext>
            </a:extLst>
          </p:cNvPr>
          <p:cNvSpPr txBox="1">
            <a:spLocks/>
          </p:cNvSpPr>
          <p:nvPr/>
        </p:nvSpPr>
        <p:spPr>
          <a:xfrm>
            <a:off x="11183006" y="6476417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9/15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5" y="1467781"/>
            <a:ext cx="863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直線上を一定の速さで進む物体の運動を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600" kern="100" baseline="30000" dirty="0">
                <a:latin typeface="+mn-ea"/>
                <a:cs typeface="Times New Roman" panose="02020603050405020304" pitchFamily="18" charset="0"/>
              </a:rPr>
              <a:t>⑩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等速直線運動 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という。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DB6ACD-9934-44AD-8FFE-1C4B93402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500" y="4090245"/>
            <a:ext cx="5925800" cy="160866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675D5A-ADC7-4347-A9D3-5501B9DEA5B1}"/>
              </a:ext>
            </a:extLst>
          </p:cNvPr>
          <p:cNvSpPr txBox="1"/>
          <p:nvPr/>
        </p:nvSpPr>
        <p:spPr>
          <a:xfrm>
            <a:off x="7567674" y="2976563"/>
            <a:ext cx="585726" cy="317748"/>
          </a:xfrm>
          <a:prstGeom prst="rect">
            <a:avLst/>
          </a:prstGeom>
          <a:solidFill>
            <a:srgbClr val="6AA3DC"/>
          </a:solidFill>
          <a:ln>
            <a:noFill/>
          </a:ln>
        </p:spPr>
        <p:txBody>
          <a:bodyPr wrap="square" lIns="72000" tIns="36000" rIns="36000" bIns="36000" rtlCol="0">
            <a:no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条件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0C6D7D6-93A2-43FD-81B8-3B2C9198E4D7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02490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</Words>
  <Application>Microsoft Office PowerPoint</Application>
  <PresentationFormat>ワイド画面</PresentationFormat>
  <Paragraphs>166</Paragraphs>
  <Slides>15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Meiryo</vt:lpstr>
      <vt:lpstr>Meiryo</vt:lpstr>
      <vt:lpstr>游ゴシック</vt:lpstr>
      <vt:lpstr>游ゴシック Light</vt:lpstr>
      <vt:lpstr>Arial</vt:lpstr>
      <vt:lpstr>Arial Narrow</vt:lpstr>
      <vt:lpstr>Bookman Old Style</vt:lpstr>
      <vt:lpstr>Cambria Math</vt:lpstr>
      <vt:lpstr>Century Schoolbook</vt:lpstr>
      <vt:lpstr>Times New Roman</vt:lpstr>
      <vt:lpstr>Office テーマ</vt:lpstr>
      <vt:lpstr>1部 1章  物体の運動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2025-04-09T06:53:11Z</dcterms:created>
  <dcterms:modified xsi:type="dcterms:W3CDTF">2025-04-09T08:07:14Z</dcterms:modified>
</cp:coreProperties>
</file>