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317" r:id="rId2"/>
    <p:sldId id="299" r:id="rId3"/>
    <p:sldId id="318" r:id="rId4"/>
    <p:sldId id="311" r:id="rId5"/>
    <p:sldId id="334" r:id="rId6"/>
    <p:sldId id="335" r:id="rId7"/>
    <p:sldId id="336" r:id="rId8"/>
    <p:sldId id="337" r:id="rId9"/>
    <p:sldId id="338" r:id="rId10"/>
    <p:sldId id="339" r:id="rId11"/>
    <p:sldId id="340" r:id="rId12"/>
    <p:sldId id="341" r:id="rId13"/>
    <p:sldId id="342" r:id="rId14"/>
    <p:sldId id="343" r:id="rId15"/>
    <p:sldId id="344" r:id="rId16"/>
    <p:sldId id="345" r:id="rId17"/>
    <p:sldId id="346" r:id="rId18"/>
    <p:sldId id="347" r:id="rId19"/>
    <p:sldId id="348" r:id="rId20"/>
    <p:sldId id="349" r:id="rId21"/>
    <p:sldId id="350" r:id="rId22"/>
    <p:sldId id="351" r:id="rId23"/>
    <p:sldId id="352" r:id="rId24"/>
    <p:sldId id="353" r:id="rId25"/>
    <p:sldId id="354" r:id="rId26"/>
    <p:sldId id="355" r:id="rId27"/>
    <p:sldId id="356" r:id="rId28"/>
    <p:sldId id="357" r:id="rId29"/>
    <p:sldId id="358" r:id="rId30"/>
    <p:sldId id="312" r:id="rId31"/>
  </p:sldIdLst>
  <p:sldSz cx="12192000" cy="6858000"/>
  <p:notesSz cx="7099300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紙本 拓也" initials="紙本" lastIdx="1" clrIdx="0">
    <p:extLst>
      <p:ext uri="{19B8F6BF-5375-455C-9EA6-DF929625EA0E}">
        <p15:presenceInfo xmlns:p15="http://schemas.microsoft.com/office/powerpoint/2012/main" userId="S-1-5-21-3178451276-2870524919-828692511-423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8FC0"/>
    <a:srgbClr val="E6E6E6"/>
    <a:srgbClr val="1483DE"/>
    <a:srgbClr val="84C2F4"/>
    <a:srgbClr val="167014"/>
    <a:srgbClr val="1B8218"/>
    <a:srgbClr val="1CBAC2"/>
    <a:srgbClr val="1FCBD3"/>
    <a:srgbClr val="FFFCE7"/>
    <a:srgbClr val="F9F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52" autoAdjust="0"/>
    <p:restoredTop sz="96370" autoAdjust="0"/>
  </p:normalViewPr>
  <p:slideViewPr>
    <p:cSldViewPr snapToGrid="0">
      <p:cViewPr varScale="1">
        <p:scale>
          <a:sx n="106" d="100"/>
          <a:sy n="106" d="100"/>
        </p:scale>
        <p:origin x="1032" y="15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5" d="100"/>
          <a:sy n="75" d="100"/>
        </p:scale>
        <p:origin x="395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301A4783-7530-4355-9F25-081B61AD97B1}" type="datetimeFigureOut">
              <a:rPr kumimoji="1" lang="ja-JP" altLang="en-US" smtClean="0"/>
              <a:t>2025/5/12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1EFA4128-D88A-454C-B59A-7ED8C38511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2273219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ADF55A73-E438-4208-BF63-4A50B1151D98}" type="datetimeFigureOut">
              <a:rPr kumimoji="1" lang="ja-JP" altLang="en-US" smtClean="0"/>
              <a:t>2025/5/12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BF550374-6F3F-4C40-927F-627EF3EA8A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1295282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95016-A7A0-4BE1-AB2D-BE71EF100EDA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5" name="ヘッダー プレースホルダー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kumimoji="1" lang="en-US" altLang="ja-JP"/>
              <a:t>【</a:t>
            </a:r>
            <a:r>
              <a:rPr kumimoji="1" lang="ja-JP" altLang="en-US"/>
              <a:t>サンプル</a:t>
            </a:r>
            <a:r>
              <a:rPr kumimoji="1" lang="en-US" altLang="ja-JP"/>
              <a:t>】</a:t>
            </a:r>
            <a:r>
              <a:rPr kumimoji="1" lang="ja-JP" altLang="en-US"/>
              <a:t>啓林館・ｉ版 化学基礎</a:t>
            </a:r>
            <a:r>
              <a:rPr kumimoji="1" lang="en-US" altLang="ja-JP"/>
              <a:t>_</a:t>
            </a:r>
            <a:r>
              <a:rPr kumimoji="1" lang="ja-JP" altLang="en-US"/>
              <a:t>授業用スライド</a:t>
            </a:r>
          </a:p>
        </p:txBody>
      </p:sp>
    </p:spTree>
    <p:extLst>
      <p:ext uri="{BB962C8B-B14F-4D97-AF65-F5344CB8AC3E}">
        <p14:creationId xmlns:p14="http://schemas.microsoft.com/office/powerpoint/2010/main" val="18294701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95016-A7A0-4BE1-AB2D-BE71EF100EDA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5" name="ヘッダー プレースホルダー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kumimoji="1" lang="en-US" altLang="ja-JP"/>
              <a:t>【</a:t>
            </a:r>
            <a:r>
              <a:rPr kumimoji="1" lang="ja-JP" altLang="en-US"/>
              <a:t>サンプル</a:t>
            </a:r>
            <a:r>
              <a:rPr kumimoji="1" lang="en-US" altLang="ja-JP"/>
              <a:t>】</a:t>
            </a:r>
            <a:r>
              <a:rPr kumimoji="1" lang="ja-JP" altLang="en-US"/>
              <a:t>啓林館・ｉ版 化学基礎</a:t>
            </a:r>
            <a:r>
              <a:rPr kumimoji="1" lang="en-US" altLang="ja-JP"/>
              <a:t>_</a:t>
            </a:r>
            <a:r>
              <a:rPr kumimoji="1" lang="ja-JP" altLang="en-US"/>
              <a:t>授業用スライド</a:t>
            </a:r>
          </a:p>
        </p:txBody>
      </p:sp>
    </p:spTree>
    <p:extLst>
      <p:ext uri="{BB962C8B-B14F-4D97-AF65-F5344CB8AC3E}">
        <p14:creationId xmlns:p14="http://schemas.microsoft.com/office/powerpoint/2010/main" val="28879139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95016-A7A0-4BE1-AB2D-BE71EF100EDA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5" name="ヘッダー プレースホルダー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kumimoji="1" lang="en-US" altLang="ja-JP"/>
              <a:t>【</a:t>
            </a:r>
            <a:r>
              <a:rPr kumimoji="1" lang="ja-JP" altLang="en-US"/>
              <a:t>サンプル</a:t>
            </a:r>
            <a:r>
              <a:rPr kumimoji="1" lang="en-US" altLang="ja-JP"/>
              <a:t>】</a:t>
            </a:r>
            <a:r>
              <a:rPr kumimoji="1" lang="ja-JP" altLang="en-US"/>
              <a:t>啓林館・ｉ版 化学基礎</a:t>
            </a:r>
            <a:r>
              <a:rPr kumimoji="1" lang="en-US" altLang="ja-JP"/>
              <a:t>_</a:t>
            </a:r>
            <a:r>
              <a:rPr kumimoji="1" lang="ja-JP" altLang="en-US"/>
              <a:t>授業用スライド</a:t>
            </a:r>
          </a:p>
        </p:txBody>
      </p:sp>
    </p:spTree>
    <p:extLst>
      <p:ext uri="{BB962C8B-B14F-4D97-AF65-F5344CB8AC3E}">
        <p14:creationId xmlns:p14="http://schemas.microsoft.com/office/powerpoint/2010/main" val="16182290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95016-A7A0-4BE1-AB2D-BE71EF100EDA}" type="slidenum">
              <a:rPr kumimoji="1" lang="ja-JP" altLang="en-US" smtClean="0"/>
              <a:t>13</a:t>
            </a:fld>
            <a:endParaRPr kumimoji="1" lang="ja-JP" altLang="en-US"/>
          </a:p>
        </p:txBody>
      </p:sp>
      <p:sp>
        <p:nvSpPr>
          <p:cNvPr id="5" name="ヘッダー プレースホルダー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kumimoji="1" lang="en-US" altLang="ja-JP"/>
              <a:t>【</a:t>
            </a:r>
            <a:r>
              <a:rPr kumimoji="1" lang="ja-JP" altLang="en-US"/>
              <a:t>サンプル</a:t>
            </a:r>
            <a:r>
              <a:rPr kumimoji="1" lang="en-US" altLang="ja-JP"/>
              <a:t>】</a:t>
            </a:r>
            <a:r>
              <a:rPr kumimoji="1" lang="ja-JP" altLang="en-US"/>
              <a:t>啓林館・ｉ版 化学基礎</a:t>
            </a:r>
            <a:r>
              <a:rPr kumimoji="1" lang="en-US" altLang="ja-JP"/>
              <a:t>_</a:t>
            </a:r>
            <a:r>
              <a:rPr kumimoji="1" lang="ja-JP" altLang="en-US"/>
              <a:t>授業用スライド</a:t>
            </a:r>
          </a:p>
        </p:txBody>
      </p:sp>
    </p:spTree>
    <p:extLst>
      <p:ext uri="{BB962C8B-B14F-4D97-AF65-F5344CB8AC3E}">
        <p14:creationId xmlns:p14="http://schemas.microsoft.com/office/powerpoint/2010/main" val="20263926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95016-A7A0-4BE1-AB2D-BE71EF100EDA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5" name="ヘッダー プレースホルダー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kumimoji="1" lang="en-US" altLang="ja-JP"/>
              <a:t>【</a:t>
            </a:r>
            <a:r>
              <a:rPr kumimoji="1" lang="ja-JP" altLang="en-US"/>
              <a:t>サンプル</a:t>
            </a:r>
            <a:r>
              <a:rPr kumimoji="1" lang="en-US" altLang="ja-JP"/>
              <a:t>】</a:t>
            </a:r>
            <a:r>
              <a:rPr kumimoji="1" lang="ja-JP" altLang="en-US"/>
              <a:t>啓林館・ｉ版 化学基礎</a:t>
            </a:r>
            <a:r>
              <a:rPr kumimoji="1" lang="en-US" altLang="ja-JP"/>
              <a:t>_</a:t>
            </a:r>
            <a:r>
              <a:rPr kumimoji="1" lang="ja-JP" altLang="en-US"/>
              <a:t>授業用スライド</a:t>
            </a:r>
          </a:p>
        </p:txBody>
      </p:sp>
    </p:spTree>
    <p:extLst>
      <p:ext uri="{BB962C8B-B14F-4D97-AF65-F5344CB8AC3E}">
        <p14:creationId xmlns:p14="http://schemas.microsoft.com/office/powerpoint/2010/main" val="4195600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95016-A7A0-4BE1-AB2D-BE71EF100EDA}" type="slidenum">
              <a:rPr kumimoji="1" lang="ja-JP" altLang="en-US" smtClean="0"/>
              <a:t>15</a:t>
            </a:fld>
            <a:endParaRPr kumimoji="1" lang="ja-JP" altLang="en-US"/>
          </a:p>
        </p:txBody>
      </p:sp>
      <p:sp>
        <p:nvSpPr>
          <p:cNvPr id="5" name="ヘッダー プレースホルダー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kumimoji="1" lang="en-US" altLang="ja-JP"/>
              <a:t>【</a:t>
            </a:r>
            <a:r>
              <a:rPr kumimoji="1" lang="ja-JP" altLang="en-US"/>
              <a:t>サンプル</a:t>
            </a:r>
            <a:r>
              <a:rPr kumimoji="1" lang="en-US" altLang="ja-JP"/>
              <a:t>】</a:t>
            </a:r>
            <a:r>
              <a:rPr kumimoji="1" lang="ja-JP" altLang="en-US"/>
              <a:t>啓林館・ｉ版 化学基礎</a:t>
            </a:r>
            <a:r>
              <a:rPr kumimoji="1" lang="en-US" altLang="ja-JP"/>
              <a:t>_</a:t>
            </a:r>
            <a:r>
              <a:rPr kumimoji="1" lang="ja-JP" altLang="en-US"/>
              <a:t>授業用スライド</a:t>
            </a:r>
          </a:p>
        </p:txBody>
      </p:sp>
    </p:spTree>
    <p:extLst>
      <p:ext uri="{BB962C8B-B14F-4D97-AF65-F5344CB8AC3E}">
        <p14:creationId xmlns:p14="http://schemas.microsoft.com/office/powerpoint/2010/main" val="9299897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95016-A7A0-4BE1-AB2D-BE71EF100EDA}" type="slidenum">
              <a:rPr kumimoji="1" lang="ja-JP" altLang="en-US" smtClean="0"/>
              <a:t>16</a:t>
            </a:fld>
            <a:endParaRPr kumimoji="1" lang="ja-JP" altLang="en-US"/>
          </a:p>
        </p:txBody>
      </p:sp>
      <p:sp>
        <p:nvSpPr>
          <p:cNvPr id="5" name="ヘッダー プレースホルダー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kumimoji="1" lang="en-US" altLang="ja-JP"/>
              <a:t>【</a:t>
            </a:r>
            <a:r>
              <a:rPr kumimoji="1" lang="ja-JP" altLang="en-US"/>
              <a:t>サンプル</a:t>
            </a:r>
            <a:r>
              <a:rPr kumimoji="1" lang="en-US" altLang="ja-JP"/>
              <a:t>】</a:t>
            </a:r>
            <a:r>
              <a:rPr kumimoji="1" lang="ja-JP" altLang="en-US"/>
              <a:t>啓林館・ｉ版 化学基礎</a:t>
            </a:r>
            <a:r>
              <a:rPr kumimoji="1" lang="en-US" altLang="ja-JP"/>
              <a:t>_</a:t>
            </a:r>
            <a:r>
              <a:rPr kumimoji="1" lang="ja-JP" altLang="en-US"/>
              <a:t>授業用スライド</a:t>
            </a:r>
          </a:p>
        </p:txBody>
      </p:sp>
    </p:spTree>
    <p:extLst>
      <p:ext uri="{BB962C8B-B14F-4D97-AF65-F5344CB8AC3E}">
        <p14:creationId xmlns:p14="http://schemas.microsoft.com/office/powerpoint/2010/main" val="37599726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95016-A7A0-4BE1-AB2D-BE71EF100EDA}" type="slidenum">
              <a:rPr kumimoji="1" lang="ja-JP" altLang="en-US" smtClean="0"/>
              <a:t>17</a:t>
            </a:fld>
            <a:endParaRPr kumimoji="1" lang="ja-JP" altLang="en-US"/>
          </a:p>
        </p:txBody>
      </p:sp>
      <p:sp>
        <p:nvSpPr>
          <p:cNvPr id="5" name="ヘッダー プレースホルダー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kumimoji="1" lang="en-US" altLang="ja-JP"/>
              <a:t>【</a:t>
            </a:r>
            <a:r>
              <a:rPr kumimoji="1" lang="ja-JP" altLang="en-US"/>
              <a:t>サンプル</a:t>
            </a:r>
            <a:r>
              <a:rPr kumimoji="1" lang="en-US" altLang="ja-JP"/>
              <a:t>】</a:t>
            </a:r>
            <a:r>
              <a:rPr kumimoji="1" lang="ja-JP" altLang="en-US"/>
              <a:t>啓林館・ｉ版 化学基礎</a:t>
            </a:r>
            <a:r>
              <a:rPr kumimoji="1" lang="en-US" altLang="ja-JP"/>
              <a:t>_</a:t>
            </a:r>
            <a:r>
              <a:rPr kumimoji="1" lang="ja-JP" altLang="en-US"/>
              <a:t>授業用スライド</a:t>
            </a:r>
          </a:p>
        </p:txBody>
      </p:sp>
    </p:spTree>
    <p:extLst>
      <p:ext uri="{BB962C8B-B14F-4D97-AF65-F5344CB8AC3E}">
        <p14:creationId xmlns:p14="http://schemas.microsoft.com/office/powerpoint/2010/main" val="9947811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95016-A7A0-4BE1-AB2D-BE71EF100EDA}" type="slidenum">
              <a:rPr kumimoji="1" lang="ja-JP" altLang="en-US" smtClean="0"/>
              <a:t>18</a:t>
            </a:fld>
            <a:endParaRPr kumimoji="1" lang="ja-JP" altLang="en-US"/>
          </a:p>
        </p:txBody>
      </p:sp>
      <p:sp>
        <p:nvSpPr>
          <p:cNvPr id="5" name="ヘッダー プレースホルダー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kumimoji="1" lang="en-US" altLang="ja-JP"/>
              <a:t>【</a:t>
            </a:r>
            <a:r>
              <a:rPr kumimoji="1" lang="ja-JP" altLang="en-US"/>
              <a:t>サンプル</a:t>
            </a:r>
            <a:r>
              <a:rPr kumimoji="1" lang="en-US" altLang="ja-JP"/>
              <a:t>】</a:t>
            </a:r>
            <a:r>
              <a:rPr kumimoji="1" lang="ja-JP" altLang="en-US"/>
              <a:t>啓林館・ｉ版 化学基礎</a:t>
            </a:r>
            <a:r>
              <a:rPr kumimoji="1" lang="en-US" altLang="ja-JP"/>
              <a:t>_</a:t>
            </a:r>
            <a:r>
              <a:rPr kumimoji="1" lang="ja-JP" altLang="en-US"/>
              <a:t>授業用スライド</a:t>
            </a:r>
          </a:p>
        </p:txBody>
      </p:sp>
    </p:spTree>
    <p:extLst>
      <p:ext uri="{BB962C8B-B14F-4D97-AF65-F5344CB8AC3E}">
        <p14:creationId xmlns:p14="http://schemas.microsoft.com/office/powerpoint/2010/main" val="34067880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95016-A7A0-4BE1-AB2D-BE71EF100EDA}" type="slidenum">
              <a:rPr kumimoji="1" lang="ja-JP" altLang="en-US" smtClean="0"/>
              <a:t>19</a:t>
            </a:fld>
            <a:endParaRPr kumimoji="1" lang="ja-JP" altLang="en-US"/>
          </a:p>
        </p:txBody>
      </p:sp>
      <p:sp>
        <p:nvSpPr>
          <p:cNvPr id="5" name="ヘッダー プレースホルダー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kumimoji="1" lang="en-US" altLang="ja-JP"/>
              <a:t>【</a:t>
            </a:r>
            <a:r>
              <a:rPr kumimoji="1" lang="ja-JP" altLang="en-US"/>
              <a:t>サンプル</a:t>
            </a:r>
            <a:r>
              <a:rPr kumimoji="1" lang="en-US" altLang="ja-JP"/>
              <a:t>】</a:t>
            </a:r>
            <a:r>
              <a:rPr kumimoji="1" lang="ja-JP" altLang="en-US"/>
              <a:t>啓林館・ｉ版 化学基礎</a:t>
            </a:r>
            <a:r>
              <a:rPr kumimoji="1" lang="en-US" altLang="ja-JP"/>
              <a:t>_</a:t>
            </a:r>
            <a:r>
              <a:rPr kumimoji="1" lang="ja-JP" altLang="en-US"/>
              <a:t>授業用スライド</a:t>
            </a:r>
          </a:p>
        </p:txBody>
      </p:sp>
    </p:spTree>
    <p:extLst>
      <p:ext uri="{BB962C8B-B14F-4D97-AF65-F5344CB8AC3E}">
        <p14:creationId xmlns:p14="http://schemas.microsoft.com/office/powerpoint/2010/main" val="30351019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95016-A7A0-4BE1-AB2D-BE71EF100EDA}" type="slidenum">
              <a:rPr kumimoji="1" lang="ja-JP" altLang="en-US" smtClean="0"/>
              <a:t>20</a:t>
            </a:fld>
            <a:endParaRPr kumimoji="1" lang="ja-JP" altLang="en-US"/>
          </a:p>
        </p:txBody>
      </p:sp>
      <p:sp>
        <p:nvSpPr>
          <p:cNvPr id="5" name="ヘッダー プレースホルダー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kumimoji="1" lang="en-US" altLang="ja-JP"/>
              <a:t>【</a:t>
            </a:r>
            <a:r>
              <a:rPr kumimoji="1" lang="ja-JP" altLang="en-US"/>
              <a:t>サンプル</a:t>
            </a:r>
            <a:r>
              <a:rPr kumimoji="1" lang="en-US" altLang="ja-JP"/>
              <a:t>】</a:t>
            </a:r>
            <a:r>
              <a:rPr kumimoji="1" lang="ja-JP" altLang="en-US"/>
              <a:t>啓林館・ｉ版 化学基礎</a:t>
            </a:r>
            <a:r>
              <a:rPr kumimoji="1" lang="en-US" altLang="ja-JP"/>
              <a:t>_</a:t>
            </a:r>
            <a:r>
              <a:rPr kumimoji="1" lang="ja-JP" altLang="en-US"/>
              <a:t>授業用スライド</a:t>
            </a:r>
          </a:p>
        </p:txBody>
      </p:sp>
    </p:spTree>
    <p:extLst>
      <p:ext uri="{BB962C8B-B14F-4D97-AF65-F5344CB8AC3E}">
        <p14:creationId xmlns:p14="http://schemas.microsoft.com/office/powerpoint/2010/main" val="2570205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95016-A7A0-4BE1-AB2D-BE71EF100EDA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5" name="ヘッダー プレースホルダー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kumimoji="1" lang="en-US" altLang="ja-JP"/>
              <a:t>【</a:t>
            </a:r>
            <a:r>
              <a:rPr kumimoji="1" lang="ja-JP" altLang="en-US"/>
              <a:t>サンプル</a:t>
            </a:r>
            <a:r>
              <a:rPr kumimoji="1" lang="en-US" altLang="ja-JP"/>
              <a:t>】</a:t>
            </a:r>
            <a:r>
              <a:rPr kumimoji="1" lang="ja-JP" altLang="en-US"/>
              <a:t>啓林館・ｉ版 化学基礎</a:t>
            </a:r>
            <a:r>
              <a:rPr kumimoji="1" lang="en-US" altLang="ja-JP"/>
              <a:t>_</a:t>
            </a:r>
            <a:r>
              <a:rPr kumimoji="1" lang="ja-JP" altLang="en-US"/>
              <a:t>授業用スライド</a:t>
            </a:r>
          </a:p>
        </p:txBody>
      </p:sp>
    </p:spTree>
    <p:extLst>
      <p:ext uri="{BB962C8B-B14F-4D97-AF65-F5344CB8AC3E}">
        <p14:creationId xmlns:p14="http://schemas.microsoft.com/office/powerpoint/2010/main" val="14907681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95016-A7A0-4BE1-AB2D-BE71EF100EDA}" type="slidenum">
              <a:rPr kumimoji="1" lang="ja-JP" altLang="en-US" smtClean="0"/>
              <a:t>21</a:t>
            </a:fld>
            <a:endParaRPr kumimoji="1" lang="ja-JP" altLang="en-US"/>
          </a:p>
        </p:txBody>
      </p:sp>
      <p:sp>
        <p:nvSpPr>
          <p:cNvPr id="5" name="ヘッダー プレースホルダー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kumimoji="1" lang="en-US" altLang="ja-JP"/>
              <a:t>【</a:t>
            </a:r>
            <a:r>
              <a:rPr kumimoji="1" lang="ja-JP" altLang="en-US"/>
              <a:t>サンプル</a:t>
            </a:r>
            <a:r>
              <a:rPr kumimoji="1" lang="en-US" altLang="ja-JP"/>
              <a:t>】</a:t>
            </a:r>
            <a:r>
              <a:rPr kumimoji="1" lang="ja-JP" altLang="en-US"/>
              <a:t>啓林館・ｉ版 化学基礎</a:t>
            </a:r>
            <a:r>
              <a:rPr kumimoji="1" lang="en-US" altLang="ja-JP"/>
              <a:t>_</a:t>
            </a:r>
            <a:r>
              <a:rPr kumimoji="1" lang="ja-JP" altLang="en-US"/>
              <a:t>授業用スライド</a:t>
            </a:r>
          </a:p>
        </p:txBody>
      </p:sp>
    </p:spTree>
    <p:extLst>
      <p:ext uri="{BB962C8B-B14F-4D97-AF65-F5344CB8AC3E}">
        <p14:creationId xmlns:p14="http://schemas.microsoft.com/office/powerpoint/2010/main" val="6821284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95016-A7A0-4BE1-AB2D-BE71EF100EDA}" type="slidenum">
              <a:rPr kumimoji="1" lang="ja-JP" altLang="en-US" smtClean="0"/>
              <a:t>22</a:t>
            </a:fld>
            <a:endParaRPr kumimoji="1" lang="ja-JP" altLang="en-US"/>
          </a:p>
        </p:txBody>
      </p:sp>
      <p:sp>
        <p:nvSpPr>
          <p:cNvPr id="5" name="ヘッダー プレースホルダー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kumimoji="1" lang="en-US" altLang="ja-JP"/>
              <a:t>【</a:t>
            </a:r>
            <a:r>
              <a:rPr kumimoji="1" lang="ja-JP" altLang="en-US"/>
              <a:t>サンプル</a:t>
            </a:r>
            <a:r>
              <a:rPr kumimoji="1" lang="en-US" altLang="ja-JP"/>
              <a:t>】</a:t>
            </a:r>
            <a:r>
              <a:rPr kumimoji="1" lang="ja-JP" altLang="en-US"/>
              <a:t>啓林館・ｉ版 化学基礎</a:t>
            </a:r>
            <a:r>
              <a:rPr kumimoji="1" lang="en-US" altLang="ja-JP"/>
              <a:t>_</a:t>
            </a:r>
            <a:r>
              <a:rPr kumimoji="1" lang="ja-JP" altLang="en-US"/>
              <a:t>授業用スライド</a:t>
            </a:r>
          </a:p>
        </p:txBody>
      </p:sp>
    </p:spTree>
    <p:extLst>
      <p:ext uri="{BB962C8B-B14F-4D97-AF65-F5344CB8AC3E}">
        <p14:creationId xmlns:p14="http://schemas.microsoft.com/office/powerpoint/2010/main" val="21249710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95016-A7A0-4BE1-AB2D-BE71EF100EDA}" type="slidenum">
              <a:rPr kumimoji="1" lang="ja-JP" altLang="en-US" smtClean="0"/>
              <a:t>23</a:t>
            </a:fld>
            <a:endParaRPr kumimoji="1" lang="ja-JP" altLang="en-US"/>
          </a:p>
        </p:txBody>
      </p:sp>
      <p:sp>
        <p:nvSpPr>
          <p:cNvPr id="5" name="ヘッダー プレースホルダー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kumimoji="1" lang="en-US" altLang="ja-JP"/>
              <a:t>【</a:t>
            </a:r>
            <a:r>
              <a:rPr kumimoji="1" lang="ja-JP" altLang="en-US"/>
              <a:t>サンプル</a:t>
            </a:r>
            <a:r>
              <a:rPr kumimoji="1" lang="en-US" altLang="ja-JP"/>
              <a:t>】</a:t>
            </a:r>
            <a:r>
              <a:rPr kumimoji="1" lang="ja-JP" altLang="en-US"/>
              <a:t>啓林館・ｉ版 化学基礎</a:t>
            </a:r>
            <a:r>
              <a:rPr kumimoji="1" lang="en-US" altLang="ja-JP"/>
              <a:t>_</a:t>
            </a:r>
            <a:r>
              <a:rPr kumimoji="1" lang="ja-JP" altLang="en-US"/>
              <a:t>授業用スライド</a:t>
            </a:r>
          </a:p>
        </p:txBody>
      </p:sp>
    </p:spTree>
    <p:extLst>
      <p:ext uri="{BB962C8B-B14F-4D97-AF65-F5344CB8AC3E}">
        <p14:creationId xmlns:p14="http://schemas.microsoft.com/office/powerpoint/2010/main" val="9913180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95016-A7A0-4BE1-AB2D-BE71EF100EDA}" type="slidenum">
              <a:rPr kumimoji="1" lang="ja-JP" altLang="en-US" smtClean="0"/>
              <a:t>24</a:t>
            </a:fld>
            <a:endParaRPr kumimoji="1" lang="ja-JP" altLang="en-US"/>
          </a:p>
        </p:txBody>
      </p:sp>
      <p:sp>
        <p:nvSpPr>
          <p:cNvPr id="5" name="ヘッダー プレースホルダー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kumimoji="1" lang="en-US" altLang="ja-JP"/>
              <a:t>【</a:t>
            </a:r>
            <a:r>
              <a:rPr kumimoji="1" lang="ja-JP" altLang="en-US"/>
              <a:t>サンプル</a:t>
            </a:r>
            <a:r>
              <a:rPr kumimoji="1" lang="en-US" altLang="ja-JP"/>
              <a:t>】</a:t>
            </a:r>
            <a:r>
              <a:rPr kumimoji="1" lang="ja-JP" altLang="en-US"/>
              <a:t>啓林館・ｉ版 化学基礎</a:t>
            </a:r>
            <a:r>
              <a:rPr kumimoji="1" lang="en-US" altLang="ja-JP"/>
              <a:t>_</a:t>
            </a:r>
            <a:r>
              <a:rPr kumimoji="1" lang="ja-JP" altLang="en-US"/>
              <a:t>授業用スライド</a:t>
            </a:r>
          </a:p>
        </p:txBody>
      </p:sp>
    </p:spTree>
    <p:extLst>
      <p:ext uri="{BB962C8B-B14F-4D97-AF65-F5344CB8AC3E}">
        <p14:creationId xmlns:p14="http://schemas.microsoft.com/office/powerpoint/2010/main" val="27176590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95016-A7A0-4BE1-AB2D-BE71EF100EDA}" type="slidenum">
              <a:rPr kumimoji="1" lang="ja-JP" altLang="en-US" smtClean="0"/>
              <a:t>25</a:t>
            </a:fld>
            <a:endParaRPr kumimoji="1" lang="ja-JP" altLang="en-US"/>
          </a:p>
        </p:txBody>
      </p:sp>
      <p:sp>
        <p:nvSpPr>
          <p:cNvPr id="5" name="ヘッダー プレースホルダー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kumimoji="1" lang="en-US" altLang="ja-JP"/>
              <a:t>【</a:t>
            </a:r>
            <a:r>
              <a:rPr kumimoji="1" lang="ja-JP" altLang="en-US"/>
              <a:t>サンプル</a:t>
            </a:r>
            <a:r>
              <a:rPr kumimoji="1" lang="en-US" altLang="ja-JP"/>
              <a:t>】</a:t>
            </a:r>
            <a:r>
              <a:rPr kumimoji="1" lang="ja-JP" altLang="en-US"/>
              <a:t>啓林館・ｉ版 化学基礎</a:t>
            </a:r>
            <a:r>
              <a:rPr kumimoji="1" lang="en-US" altLang="ja-JP"/>
              <a:t>_</a:t>
            </a:r>
            <a:r>
              <a:rPr kumimoji="1" lang="ja-JP" altLang="en-US"/>
              <a:t>授業用スライド</a:t>
            </a:r>
          </a:p>
        </p:txBody>
      </p:sp>
    </p:spTree>
    <p:extLst>
      <p:ext uri="{BB962C8B-B14F-4D97-AF65-F5344CB8AC3E}">
        <p14:creationId xmlns:p14="http://schemas.microsoft.com/office/powerpoint/2010/main" val="2090418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95016-A7A0-4BE1-AB2D-BE71EF100EDA}" type="slidenum">
              <a:rPr kumimoji="1" lang="ja-JP" altLang="en-US" smtClean="0"/>
              <a:t>26</a:t>
            </a:fld>
            <a:endParaRPr kumimoji="1" lang="ja-JP" altLang="en-US"/>
          </a:p>
        </p:txBody>
      </p:sp>
      <p:sp>
        <p:nvSpPr>
          <p:cNvPr id="5" name="ヘッダー プレースホルダー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kumimoji="1" lang="en-US" altLang="ja-JP"/>
              <a:t>【</a:t>
            </a:r>
            <a:r>
              <a:rPr kumimoji="1" lang="ja-JP" altLang="en-US"/>
              <a:t>サンプル</a:t>
            </a:r>
            <a:r>
              <a:rPr kumimoji="1" lang="en-US" altLang="ja-JP"/>
              <a:t>】</a:t>
            </a:r>
            <a:r>
              <a:rPr kumimoji="1" lang="ja-JP" altLang="en-US"/>
              <a:t>啓林館・ｉ版 化学基礎</a:t>
            </a:r>
            <a:r>
              <a:rPr kumimoji="1" lang="en-US" altLang="ja-JP"/>
              <a:t>_</a:t>
            </a:r>
            <a:r>
              <a:rPr kumimoji="1" lang="ja-JP" altLang="en-US"/>
              <a:t>授業用スライド</a:t>
            </a:r>
          </a:p>
        </p:txBody>
      </p:sp>
    </p:spTree>
    <p:extLst>
      <p:ext uri="{BB962C8B-B14F-4D97-AF65-F5344CB8AC3E}">
        <p14:creationId xmlns:p14="http://schemas.microsoft.com/office/powerpoint/2010/main" val="29015617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95016-A7A0-4BE1-AB2D-BE71EF100EDA}" type="slidenum">
              <a:rPr kumimoji="1" lang="ja-JP" altLang="en-US" smtClean="0"/>
              <a:t>27</a:t>
            </a:fld>
            <a:endParaRPr kumimoji="1" lang="ja-JP" altLang="en-US"/>
          </a:p>
        </p:txBody>
      </p:sp>
      <p:sp>
        <p:nvSpPr>
          <p:cNvPr id="5" name="ヘッダー プレースホルダー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kumimoji="1" lang="en-US" altLang="ja-JP"/>
              <a:t>【</a:t>
            </a:r>
            <a:r>
              <a:rPr kumimoji="1" lang="ja-JP" altLang="en-US"/>
              <a:t>サンプル</a:t>
            </a:r>
            <a:r>
              <a:rPr kumimoji="1" lang="en-US" altLang="ja-JP"/>
              <a:t>】</a:t>
            </a:r>
            <a:r>
              <a:rPr kumimoji="1" lang="ja-JP" altLang="en-US"/>
              <a:t>啓林館・ｉ版 化学基礎</a:t>
            </a:r>
            <a:r>
              <a:rPr kumimoji="1" lang="en-US" altLang="ja-JP"/>
              <a:t>_</a:t>
            </a:r>
            <a:r>
              <a:rPr kumimoji="1" lang="ja-JP" altLang="en-US"/>
              <a:t>授業用スライド</a:t>
            </a:r>
          </a:p>
        </p:txBody>
      </p:sp>
    </p:spTree>
    <p:extLst>
      <p:ext uri="{BB962C8B-B14F-4D97-AF65-F5344CB8AC3E}">
        <p14:creationId xmlns:p14="http://schemas.microsoft.com/office/powerpoint/2010/main" val="334982597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95016-A7A0-4BE1-AB2D-BE71EF100EDA}" type="slidenum">
              <a:rPr kumimoji="1" lang="ja-JP" altLang="en-US" smtClean="0"/>
              <a:t>28</a:t>
            </a:fld>
            <a:endParaRPr kumimoji="1" lang="ja-JP" altLang="en-US"/>
          </a:p>
        </p:txBody>
      </p:sp>
      <p:sp>
        <p:nvSpPr>
          <p:cNvPr id="5" name="ヘッダー プレースホルダー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kumimoji="1" lang="en-US" altLang="ja-JP"/>
              <a:t>【</a:t>
            </a:r>
            <a:r>
              <a:rPr kumimoji="1" lang="ja-JP" altLang="en-US"/>
              <a:t>サンプル</a:t>
            </a:r>
            <a:r>
              <a:rPr kumimoji="1" lang="en-US" altLang="ja-JP"/>
              <a:t>】</a:t>
            </a:r>
            <a:r>
              <a:rPr kumimoji="1" lang="ja-JP" altLang="en-US"/>
              <a:t>啓林館・ｉ版 化学基礎</a:t>
            </a:r>
            <a:r>
              <a:rPr kumimoji="1" lang="en-US" altLang="ja-JP"/>
              <a:t>_</a:t>
            </a:r>
            <a:r>
              <a:rPr kumimoji="1" lang="ja-JP" altLang="en-US"/>
              <a:t>授業用スライド</a:t>
            </a:r>
          </a:p>
        </p:txBody>
      </p:sp>
    </p:spTree>
    <p:extLst>
      <p:ext uri="{BB962C8B-B14F-4D97-AF65-F5344CB8AC3E}">
        <p14:creationId xmlns:p14="http://schemas.microsoft.com/office/powerpoint/2010/main" val="258079385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95016-A7A0-4BE1-AB2D-BE71EF100EDA}" type="slidenum">
              <a:rPr kumimoji="1" lang="ja-JP" altLang="en-US" smtClean="0"/>
              <a:t>29</a:t>
            </a:fld>
            <a:endParaRPr kumimoji="1" lang="ja-JP" altLang="en-US"/>
          </a:p>
        </p:txBody>
      </p:sp>
      <p:sp>
        <p:nvSpPr>
          <p:cNvPr id="5" name="ヘッダー プレースホルダー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kumimoji="1" lang="en-US" altLang="ja-JP"/>
              <a:t>【</a:t>
            </a:r>
            <a:r>
              <a:rPr kumimoji="1" lang="ja-JP" altLang="en-US"/>
              <a:t>サンプル</a:t>
            </a:r>
            <a:r>
              <a:rPr kumimoji="1" lang="en-US" altLang="ja-JP"/>
              <a:t>】</a:t>
            </a:r>
            <a:r>
              <a:rPr kumimoji="1" lang="ja-JP" altLang="en-US"/>
              <a:t>啓林館・ｉ版 化学基礎</a:t>
            </a:r>
            <a:r>
              <a:rPr kumimoji="1" lang="en-US" altLang="ja-JP"/>
              <a:t>_</a:t>
            </a:r>
            <a:r>
              <a:rPr kumimoji="1" lang="ja-JP" altLang="en-US"/>
              <a:t>授業用スライド</a:t>
            </a:r>
          </a:p>
        </p:txBody>
      </p:sp>
    </p:spTree>
    <p:extLst>
      <p:ext uri="{BB962C8B-B14F-4D97-AF65-F5344CB8AC3E}">
        <p14:creationId xmlns:p14="http://schemas.microsoft.com/office/powerpoint/2010/main" val="26446857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95016-A7A0-4BE1-AB2D-BE71EF100EDA}" type="slidenum">
              <a:rPr kumimoji="1" lang="ja-JP" altLang="en-US" smtClean="0"/>
              <a:t>30</a:t>
            </a:fld>
            <a:endParaRPr kumimoji="1" lang="ja-JP" altLang="en-US"/>
          </a:p>
        </p:txBody>
      </p:sp>
      <p:sp>
        <p:nvSpPr>
          <p:cNvPr id="5" name="ヘッダー プレースホルダー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kumimoji="1" lang="en-US" altLang="ja-JP"/>
              <a:t>【</a:t>
            </a:r>
            <a:r>
              <a:rPr kumimoji="1" lang="ja-JP" altLang="en-US"/>
              <a:t>サンプル</a:t>
            </a:r>
            <a:r>
              <a:rPr kumimoji="1" lang="en-US" altLang="ja-JP"/>
              <a:t>】</a:t>
            </a:r>
            <a:r>
              <a:rPr kumimoji="1" lang="ja-JP" altLang="en-US"/>
              <a:t>啓林館・ｉ版 化学基礎</a:t>
            </a:r>
            <a:r>
              <a:rPr kumimoji="1" lang="en-US" altLang="ja-JP"/>
              <a:t>_</a:t>
            </a:r>
            <a:r>
              <a:rPr kumimoji="1" lang="ja-JP" altLang="en-US"/>
              <a:t>授業用スライド</a:t>
            </a:r>
          </a:p>
        </p:txBody>
      </p:sp>
    </p:spTree>
    <p:extLst>
      <p:ext uri="{BB962C8B-B14F-4D97-AF65-F5344CB8AC3E}">
        <p14:creationId xmlns:p14="http://schemas.microsoft.com/office/powerpoint/2010/main" val="36029735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95016-A7A0-4BE1-AB2D-BE71EF100EDA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5" name="ヘッダー プレースホルダー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kumimoji="1" lang="en-US" altLang="ja-JP"/>
              <a:t>【</a:t>
            </a:r>
            <a:r>
              <a:rPr kumimoji="1" lang="ja-JP" altLang="en-US"/>
              <a:t>サンプル</a:t>
            </a:r>
            <a:r>
              <a:rPr kumimoji="1" lang="en-US" altLang="ja-JP"/>
              <a:t>】</a:t>
            </a:r>
            <a:r>
              <a:rPr kumimoji="1" lang="ja-JP" altLang="en-US"/>
              <a:t>啓林館・ｉ版 化学基礎</a:t>
            </a:r>
            <a:r>
              <a:rPr kumimoji="1" lang="en-US" altLang="ja-JP"/>
              <a:t>_</a:t>
            </a:r>
            <a:r>
              <a:rPr kumimoji="1" lang="ja-JP" altLang="en-US"/>
              <a:t>授業用スライド</a:t>
            </a:r>
          </a:p>
        </p:txBody>
      </p:sp>
    </p:spTree>
    <p:extLst>
      <p:ext uri="{BB962C8B-B14F-4D97-AF65-F5344CB8AC3E}">
        <p14:creationId xmlns:p14="http://schemas.microsoft.com/office/powerpoint/2010/main" val="529704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95016-A7A0-4BE1-AB2D-BE71EF100EDA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5" name="ヘッダー プレースホルダー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kumimoji="1" lang="en-US" altLang="ja-JP"/>
              <a:t>【</a:t>
            </a:r>
            <a:r>
              <a:rPr kumimoji="1" lang="ja-JP" altLang="en-US"/>
              <a:t>サンプル</a:t>
            </a:r>
            <a:r>
              <a:rPr kumimoji="1" lang="en-US" altLang="ja-JP"/>
              <a:t>】</a:t>
            </a:r>
            <a:r>
              <a:rPr kumimoji="1" lang="ja-JP" altLang="en-US"/>
              <a:t>啓林館・ｉ版 化学基礎</a:t>
            </a:r>
            <a:r>
              <a:rPr kumimoji="1" lang="en-US" altLang="ja-JP"/>
              <a:t>_</a:t>
            </a:r>
            <a:r>
              <a:rPr kumimoji="1" lang="ja-JP" altLang="en-US"/>
              <a:t>授業用スライド</a:t>
            </a:r>
          </a:p>
        </p:txBody>
      </p:sp>
    </p:spTree>
    <p:extLst>
      <p:ext uri="{BB962C8B-B14F-4D97-AF65-F5344CB8AC3E}">
        <p14:creationId xmlns:p14="http://schemas.microsoft.com/office/powerpoint/2010/main" val="39354751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95016-A7A0-4BE1-AB2D-BE71EF100EDA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5" name="ヘッダー プレースホルダー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kumimoji="1" lang="en-US" altLang="ja-JP"/>
              <a:t>【</a:t>
            </a:r>
            <a:r>
              <a:rPr kumimoji="1" lang="ja-JP" altLang="en-US"/>
              <a:t>サンプル</a:t>
            </a:r>
            <a:r>
              <a:rPr kumimoji="1" lang="en-US" altLang="ja-JP"/>
              <a:t>】</a:t>
            </a:r>
            <a:r>
              <a:rPr kumimoji="1" lang="ja-JP" altLang="en-US"/>
              <a:t>啓林館・ｉ版 化学基礎</a:t>
            </a:r>
            <a:r>
              <a:rPr kumimoji="1" lang="en-US" altLang="ja-JP"/>
              <a:t>_</a:t>
            </a:r>
            <a:r>
              <a:rPr kumimoji="1" lang="ja-JP" altLang="en-US"/>
              <a:t>授業用スライド</a:t>
            </a:r>
          </a:p>
        </p:txBody>
      </p:sp>
    </p:spTree>
    <p:extLst>
      <p:ext uri="{BB962C8B-B14F-4D97-AF65-F5344CB8AC3E}">
        <p14:creationId xmlns:p14="http://schemas.microsoft.com/office/powerpoint/2010/main" val="27109869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95016-A7A0-4BE1-AB2D-BE71EF100EDA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5" name="ヘッダー プレースホルダー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kumimoji="1" lang="en-US" altLang="ja-JP"/>
              <a:t>【</a:t>
            </a:r>
            <a:r>
              <a:rPr kumimoji="1" lang="ja-JP" altLang="en-US"/>
              <a:t>サンプル</a:t>
            </a:r>
            <a:r>
              <a:rPr kumimoji="1" lang="en-US" altLang="ja-JP"/>
              <a:t>】</a:t>
            </a:r>
            <a:r>
              <a:rPr kumimoji="1" lang="ja-JP" altLang="en-US"/>
              <a:t>啓林館・ｉ版 化学基礎</a:t>
            </a:r>
            <a:r>
              <a:rPr kumimoji="1" lang="en-US" altLang="ja-JP"/>
              <a:t>_</a:t>
            </a:r>
            <a:r>
              <a:rPr kumimoji="1" lang="ja-JP" altLang="en-US"/>
              <a:t>授業用スライド</a:t>
            </a:r>
          </a:p>
        </p:txBody>
      </p:sp>
    </p:spTree>
    <p:extLst>
      <p:ext uri="{BB962C8B-B14F-4D97-AF65-F5344CB8AC3E}">
        <p14:creationId xmlns:p14="http://schemas.microsoft.com/office/powerpoint/2010/main" val="1101503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95016-A7A0-4BE1-AB2D-BE71EF100EDA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5" name="ヘッダー プレースホルダー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kumimoji="1" lang="en-US" altLang="ja-JP"/>
              <a:t>【</a:t>
            </a:r>
            <a:r>
              <a:rPr kumimoji="1" lang="ja-JP" altLang="en-US"/>
              <a:t>サンプル</a:t>
            </a:r>
            <a:r>
              <a:rPr kumimoji="1" lang="en-US" altLang="ja-JP"/>
              <a:t>】</a:t>
            </a:r>
            <a:r>
              <a:rPr kumimoji="1" lang="ja-JP" altLang="en-US"/>
              <a:t>啓林館・ｉ版 化学基礎</a:t>
            </a:r>
            <a:r>
              <a:rPr kumimoji="1" lang="en-US" altLang="ja-JP"/>
              <a:t>_</a:t>
            </a:r>
            <a:r>
              <a:rPr kumimoji="1" lang="ja-JP" altLang="en-US"/>
              <a:t>授業用スライド</a:t>
            </a:r>
          </a:p>
        </p:txBody>
      </p:sp>
    </p:spTree>
    <p:extLst>
      <p:ext uri="{BB962C8B-B14F-4D97-AF65-F5344CB8AC3E}">
        <p14:creationId xmlns:p14="http://schemas.microsoft.com/office/powerpoint/2010/main" val="34326018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95016-A7A0-4BE1-AB2D-BE71EF100EDA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5" name="ヘッダー プレースホルダー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kumimoji="1" lang="en-US" altLang="ja-JP"/>
              <a:t>【</a:t>
            </a:r>
            <a:r>
              <a:rPr kumimoji="1" lang="ja-JP" altLang="en-US"/>
              <a:t>サンプル</a:t>
            </a:r>
            <a:r>
              <a:rPr kumimoji="1" lang="en-US" altLang="ja-JP"/>
              <a:t>】</a:t>
            </a:r>
            <a:r>
              <a:rPr kumimoji="1" lang="ja-JP" altLang="en-US"/>
              <a:t>啓林館・ｉ版 化学基礎</a:t>
            </a:r>
            <a:r>
              <a:rPr kumimoji="1" lang="en-US" altLang="ja-JP"/>
              <a:t>_</a:t>
            </a:r>
            <a:r>
              <a:rPr kumimoji="1" lang="ja-JP" altLang="en-US"/>
              <a:t>授業用スライド</a:t>
            </a:r>
          </a:p>
        </p:txBody>
      </p:sp>
    </p:spTree>
    <p:extLst>
      <p:ext uri="{BB962C8B-B14F-4D97-AF65-F5344CB8AC3E}">
        <p14:creationId xmlns:p14="http://schemas.microsoft.com/office/powerpoint/2010/main" val="39109368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95016-A7A0-4BE1-AB2D-BE71EF100EDA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5" name="ヘッダー プレースホルダー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kumimoji="1" lang="en-US" altLang="ja-JP"/>
              <a:t>【</a:t>
            </a:r>
            <a:r>
              <a:rPr kumimoji="1" lang="ja-JP" altLang="en-US"/>
              <a:t>サンプル</a:t>
            </a:r>
            <a:r>
              <a:rPr kumimoji="1" lang="en-US" altLang="ja-JP"/>
              <a:t>】</a:t>
            </a:r>
            <a:r>
              <a:rPr kumimoji="1" lang="ja-JP" altLang="en-US"/>
              <a:t>啓林館・ｉ版 化学基礎</a:t>
            </a:r>
            <a:r>
              <a:rPr kumimoji="1" lang="en-US" altLang="ja-JP"/>
              <a:t>_</a:t>
            </a:r>
            <a:r>
              <a:rPr kumimoji="1" lang="ja-JP" altLang="en-US"/>
              <a:t>授業用スライド</a:t>
            </a:r>
          </a:p>
        </p:txBody>
      </p:sp>
    </p:spTree>
    <p:extLst>
      <p:ext uri="{BB962C8B-B14F-4D97-AF65-F5344CB8AC3E}">
        <p14:creationId xmlns:p14="http://schemas.microsoft.com/office/powerpoint/2010/main" val="1817008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FB021970-FBB9-4517-84BC-CFBAD9249D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" y="0"/>
            <a:ext cx="12183378" cy="6858000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15325FEF-E9D2-E449-BAD9-3DE1AF43FB8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/>
              <a:t>© 2026  KEIRINKAN  ALL Rights Reserved.</a:t>
            </a:r>
            <a:endParaRPr kumimoji="1" lang="ja-JP" altLang="en-US" dirty="0"/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924C7E70-5BFD-43D6-A6AA-4C0A50453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10" name="スライド番号プレースホルダー 5">
            <a:extLst>
              <a:ext uri="{FF2B5EF4-FFF2-40B4-BE49-F238E27FC236}">
                <a16:creationId xmlns:a16="http://schemas.microsoft.com/office/drawing/2014/main" id="{AE153DEE-A88D-47A0-AD28-19184FC45A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44025" y="647006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rgbClr val="1483DE"/>
                </a:solidFill>
              </a:defRPr>
            </a:lvl1pPr>
          </a:lstStyle>
          <a:p>
            <a:fld id="{C75C2A70-30D0-4958-BD5F-ACCF7D005EE8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B89F68A-68CE-404C-A981-6EB6B27C9AC4}"/>
              </a:ext>
            </a:extLst>
          </p:cNvPr>
          <p:cNvSpPr txBox="1"/>
          <p:nvPr userDrawn="1"/>
        </p:nvSpPr>
        <p:spPr>
          <a:xfrm>
            <a:off x="10517565" y="180459"/>
            <a:ext cx="156966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内容解説資料</a:t>
            </a:r>
          </a:p>
        </p:txBody>
      </p:sp>
    </p:spTree>
    <p:extLst>
      <p:ext uri="{BB962C8B-B14F-4D97-AF65-F5344CB8AC3E}">
        <p14:creationId xmlns:p14="http://schemas.microsoft.com/office/powerpoint/2010/main" val="1055532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/>
              <a:t>© 2026  KEIRINKAN  ALL Rights Reserved.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 altLang="ja-JP" dirty="0"/>
              <a:t>/13</a:t>
            </a:r>
            <a:endParaRPr lang="ja-JP" altLang="en-US" dirty="0"/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15325FEF-E9D2-E449-BAD9-3DE1AF43FB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" y="0"/>
            <a:ext cx="121833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020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4764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ja-JP" dirty="0"/>
              <a:t>© 2026  KEIRINKAN  ALL Rights Reserved.</a:t>
            </a:r>
            <a:endParaRPr kumimoji="1" lang="ja-JP" altLang="en-US" dirty="0"/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4E89C271-9935-4E4E-8228-90D8AEBEDD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82125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rgbClr val="1483DE"/>
                </a:solidFill>
              </a:defRPr>
            </a:lvl1pPr>
          </a:lstStyle>
          <a:p>
            <a:fld id="{C75C2A70-30D0-4958-BD5F-ACCF7D005EE8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74149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0.emf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2.png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図 23">
            <a:extLst>
              <a:ext uri="{FF2B5EF4-FFF2-40B4-BE49-F238E27FC236}">
                <a16:creationId xmlns:a16="http://schemas.microsoft.com/office/drawing/2014/main" id="{025F30F4-B2EC-4B52-99C0-D3BE5DAEC1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0" name="図 29">
            <a:extLst>
              <a:ext uri="{FF2B5EF4-FFF2-40B4-BE49-F238E27FC236}">
                <a16:creationId xmlns:a16="http://schemas.microsoft.com/office/drawing/2014/main" id="{41031733-142C-884D-B938-163D22A310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" y="0"/>
            <a:ext cx="12183378" cy="6858000"/>
          </a:xfrm>
          <a:prstGeom prst="rect">
            <a:avLst/>
          </a:prstGeom>
        </p:spPr>
      </p:pic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53030AD-DA1C-408C-A1D5-127CFC63D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© 2026  KEIRINKAN  ALL Rights Reserved.</a:t>
            </a:r>
            <a:endParaRPr kumimoji="1" lang="ja-JP" altLang="en-US" dirty="0"/>
          </a:p>
        </p:txBody>
      </p:sp>
      <p:sp>
        <p:nvSpPr>
          <p:cNvPr id="22" name="タイトル 1">
            <a:extLst>
              <a:ext uri="{FF2B5EF4-FFF2-40B4-BE49-F238E27FC236}">
                <a16:creationId xmlns:a16="http://schemas.microsoft.com/office/drawing/2014/main" id="{BE6447A1-FD07-1B42-9D72-16735A547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9455" y="1571049"/>
            <a:ext cx="12207144" cy="1328897"/>
          </a:xfrm>
        </p:spPr>
        <p:txBody>
          <a:bodyPr anchor="ctr">
            <a:normAutofit/>
          </a:bodyPr>
          <a:lstStyle/>
          <a:p>
            <a:pPr algn="ctr">
              <a:lnSpc>
                <a:spcPts val="8000"/>
              </a:lnSpc>
            </a:pPr>
            <a:r>
              <a:rPr lang="en-US" altLang="ja-JP" sz="4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4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部 </a:t>
            </a:r>
            <a:r>
              <a:rPr lang="en-US" altLang="ja-JP" sz="4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4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章</a:t>
            </a:r>
            <a:r>
              <a:rPr lang="en-US" altLang="ja-JP" sz="4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</a:t>
            </a:r>
            <a:r>
              <a:rPr lang="ja-JP" altLang="en-US" sz="4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物体の運動</a:t>
            </a:r>
            <a:endParaRPr kumimoji="1" lang="ja-JP" altLang="en-US" sz="4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FFFF74B7-1B7E-44D4-A28A-33EE2778F3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75C2A70-30D0-4958-BD5F-ACCF7D005EE8}" type="slidenum">
              <a:rPr lang="ja-JP" altLang="en-US" smtClean="0"/>
              <a:pPr/>
              <a:t>1</a:t>
            </a:fld>
            <a:endParaRPr lang="ja-JP" altLang="en-US" dirty="0"/>
          </a:p>
        </p:txBody>
      </p:sp>
      <p:sp>
        <p:nvSpPr>
          <p:cNvPr id="11" name="タイトル 1">
            <a:extLst>
              <a:ext uri="{FF2B5EF4-FFF2-40B4-BE49-F238E27FC236}">
                <a16:creationId xmlns:a16="http://schemas.microsoft.com/office/drawing/2014/main" id="{6B4E30E2-698D-964B-8A14-E35D52BB48ED}"/>
              </a:ext>
            </a:extLst>
          </p:cNvPr>
          <p:cNvSpPr txBox="1">
            <a:spLocks/>
          </p:cNvSpPr>
          <p:nvPr/>
        </p:nvSpPr>
        <p:spPr>
          <a:xfrm>
            <a:off x="407582" y="449534"/>
            <a:ext cx="3376478" cy="49694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3200" dirty="0">
                <a:latin typeface="Meiryo" panose="020B0604030504040204" pitchFamily="34" charset="-128"/>
                <a:ea typeface="Meiryo" panose="020B0604030504040204" pitchFamily="34" charset="-128"/>
              </a:rPr>
              <a:t>p. 14~19</a:t>
            </a:r>
            <a:endParaRPr lang="ja-JP" altLang="en-US" sz="3200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5" name="三角形 14">
            <a:extLst>
              <a:ext uri="{FF2B5EF4-FFF2-40B4-BE49-F238E27FC236}">
                <a16:creationId xmlns:a16="http://schemas.microsoft.com/office/drawing/2014/main" id="{83813883-6472-F44B-8DA9-FE54D674EA1B}"/>
              </a:ext>
            </a:extLst>
          </p:cNvPr>
          <p:cNvSpPr/>
          <p:nvPr/>
        </p:nvSpPr>
        <p:spPr>
          <a:xfrm rot="5400000">
            <a:off x="150693" y="528636"/>
            <a:ext cx="275917" cy="237860"/>
          </a:xfrm>
          <a:prstGeom prst="triangle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7D05E17B-AC48-6C43-AB24-EA55273DCC05}"/>
              </a:ext>
            </a:extLst>
          </p:cNvPr>
          <p:cNvGrpSpPr/>
          <p:nvPr/>
        </p:nvGrpSpPr>
        <p:grpSpPr>
          <a:xfrm>
            <a:off x="2133600" y="1648471"/>
            <a:ext cx="7924800" cy="1263786"/>
            <a:chOff x="2133600" y="1648471"/>
            <a:chExt cx="7924800" cy="1263786"/>
          </a:xfrm>
        </p:grpSpPr>
        <p:pic>
          <p:nvPicPr>
            <p:cNvPr id="17" name="図 16">
              <a:extLst>
                <a:ext uri="{FF2B5EF4-FFF2-40B4-BE49-F238E27FC236}">
                  <a16:creationId xmlns:a16="http://schemas.microsoft.com/office/drawing/2014/main" id="{FFD2E4A3-6476-FC4F-A094-92F2E97C154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33600" y="1648471"/>
              <a:ext cx="7924800" cy="38100"/>
            </a:xfrm>
            <a:prstGeom prst="rect">
              <a:avLst/>
            </a:prstGeom>
          </p:spPr>
        </p:pic>
        <p:pic>
          <p:nvPicPr>
            <p:cNvPr id="18" name="図 17">
              <a:extLst>
                <a:ext uri="{FF2B5EF4-FFF2-40B4-BE49-F238E27FC236}">
                  <a16:creationId xmlns:a16="http://schemas.microsoft.com/office/drawing/2014/main" id="{D4502480-9CF1-8745-B631-CC8394BD92D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33600" y="2874157"/>
              <a:ext cx="7924800" cy="38100"/>
            </a:xfrm>
            <a:prstGeom prst="rect">
              <a:avLst/>
            </a:prstGeom>
          </p:spPr>
        </p:pic>
      </p:grp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32C09CE3-ACDC-427D-B258-BAFAD88BF431}"/>
              </a:ext>
            </a:extLst>
          </p:cNvPr>
          <p:cNvGrpSpPr/>
          <p:nvPr/>
        </p:nvGrpSpPr>
        <p:grpSpPr>
          <a:xfrm>
            <a:off x="4311" y="2985876"/>
            <a:ext cx="12183378" cy="2048456"/>
            <a:chOff x="4311" y="3053972"/>
            <a:chExt cx="12183378" cy="2048456"/>
          </a:xfrm>
        </p:grpSpPr>
        <p:sp>
          <p:nvSpPr>
            <p:cNvPr id="20" name="角丸四角形 12">
              <a:extLst>
                <a:ext uri="{FF2B5EF4-FFF2-40B4-BE49-F238E27FC236}">
                  <a16:creationId xmlns:a16="http://schemas.microsoft.com/office/drawing/2014/main" id="{822BB497-E4D7-43D8-9726-4BD436BCEA05}"/>
                </a:ext>
              </a:extLst>
            </p:cNvPr>
            <p:cNvSpPr/>
            <p:nvPr/>
          </p:nvSpPr>
          <p:spPr>
            <a:xfrm>
              <a:off x="1885950" y="3364030"/>
              <a:ext cx="2779334" cy="1113828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サブタイトル 3">
              <a:extLst>
                <a:ext uri="{FF2B5EF4-FFF2-40B4-BE49-F238E27FC236}">
                  <a16:creationId xmlns:a16="http://schemas.microsoft.com/office/drawing/2014/main" id="{200D734A-6573-4551-818D-2B3186930A5E}"/>
                </a:ext>
              </a:extLst>
            </p:cNvPr>
            <p:cNvSpPr txBox="1">
              <a:spLocks/>
            </p:cNvSpPr>
            <p:nvPr/>
          </p:nvSpPr>
          <p:spPr>
            <a:xfrm>
              <a:off x="4311" y="3053972"/>
              <a:ext cx="12183378" cy="2048456"/>
            </a:xfrm>
            <a:prstGeom prst="rect">
              <a:avLst/>
            </a:prstGeom>
          </p:spPr>
          <p:txBody>
            <a:bodyPr vert="horz" lIns="91440" tIns="45720" rIns="91440" bIns="45720" rtlCol="0" anchor="ctr" anchorCtr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ja-JP" altLang="en-US" sz="66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第１節</a:t>
              </a:r>
              <a:r>
                <a:rPr lang="en-US" altLang="ja-JP" sz="66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  </a:t>
              </a:r>
              <a:r>
                <a:rPr lang="ja-JP" altLang="en-US" sz="66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運動の表し方</a:t>
              </a:r>
            </a:p>
          </p:txBody>
        </p:sp>
      </p:grp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1F7189AC-B162-4CEA-AE8B-44163F7D2541}"/>
              </a:ext>
            </a:extLst>
          </p:cNvPr>
          <p:cNvSpPr txBox="1"/>
          <p:nvPr/>
        </p:nvSpPr>
        <p:spPr>
          <a:xfrm>
            <a:off x="10517565" y="180459"/>
            <a:ext cx="156966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内容解説資料</a:t>
            </a:r>
          </a:p>
        </p:txBody>
      </p:sp>
    </p:spTree>
    <p:extLst>
      <p:ext uri="{BB962C8B-B14F-4D97-AF65-F5344CB8AC3E}">
        <p14:creationId xmlns:p14="http://schemas.microsoft.com/office/powerpoint/2010/main" val="3368281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 つの角を丸めた四角形 23">
            <a:extLst>
              <a:ext uri="{FF2B5EF4-FFF2-40B4-BE49-F238E27FC236}">
                <a16:creationId xmlns:a16="http://schemas.microsoft.com/office/drawing/2014/main" id="{53705B26-3BC7-405B-A2F3-889E208FE458}"/>
              </a:ext>
            </a:extLst>
          </p:cNvPr>
          <p:cNvSpPr/>
          <p:nvPr/>
        </p:nvSpPr>
        <p:spPr>
          <a:xfrm flipV="1">
            <a:off x="-2" y="607517"/>
            <a:ext cx="7067760" cy="731989"/>
          </a:xfrm>
          <a:prstGeom prst="round1Rect">
            <a:avLst>
              <a:gd name="adj" fmla="val 36907"/>
            </a:avLst>
          </a:prstGeom>
          <a:solidFill>
            <a:srgbClr val="3497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ッター プレースホルダー 2">
            <a:extLst>
              <a:ext uri="{FF2B5EF4-FFF2-40B4-BE49-F238E27FC236}">
                <a16:creationId xmlns:a16="http://schemas.microsoft.com/office/drawing/2014/main" id="{75B851B8-08C0-47CF-833A-2271D0524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/>
              <a:t>© 2026  KEIRINKAN  ALL Rights Reserved.</a:t>
            </a:r>
            <a:endParaRPr kumimoji="1" lang="ja-JP" altLang="en-US" dirty="0"/>
          </a:p>
        </p:txBody>
      </p:sp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A211A59F-F0FB-4012-BF03-EA680CD289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75C2A70-30D0-4958-BD5F-ACCF7D005EE8}" type="slidenum">
              <a:rPr lang="ja-JP" altLang="en-US" smtClean="0"/>
              <a:pPr/>
              <a:t>10</a:t>
            </a:fld>
            <a:endParaRPr lang="ja-JP" altLang="en-US" dirty="0"/>
          </a:p>
        </p:txBody>
      </p:sp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63872AFB-95B1-2E43-B59E-0B00AB8331D7}"/>
              </a:ext>
            </a:extLst>
          </p:cNvPr>
          <p:cNvGrpSpPr/>
          <p:nvPr/>
        </p:nvGrpSpPr>
        <p:grpSpPr>
          <a:xfrm>
            <a:off x="-6" y="607523"/>
            <a:ext cx="12192006" cy="382291"/>
            <a:chOff x="-6" y="607523"/>
            <a:chExt cx="12192006" cy="382291"/>
          </a:xfrm>
        </p:grpSpPr>
        <p:cxnSp>
          <p:nvCxnSpPr>
            <p:cNvPr id="27" name="直線コネクタ 26">
              <a:extLst>
                <a:ext uri="{FF2B5EF4-FFF2-40B4-BE49-F238E27FC236}">
                  <a16:creationId xmlns:a16="http://schemas.microsoft.com/office/drawing/2014/main" id="{0A70CB8B-8077-1B42-AEC2-EB35C3780BD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45893"/>
              <a:ext cx="12192000" cy="0"/>
            </a:xfrm>
            <a:prstGeom prst="line">
              <a:avLst/>
            </a:prstGeom>
            <a:solidFill>
              <a:srgbClr val="0077C3"/>
            </a:solidFill>
            <a:ln w="92075">
              <a:solidFill>
                <a:srgbClr val="3497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直角三角形 27">
              <a:extLst>
                <a:ext uri="{FF2B5EF4-FFF2-40B4-BE49-F238E27FC236}">
                  <a16:creationId xmlns:a16="http://schemas.microsoft.com/office/drawing/2014/main" id="{E25B3EF4-2E9F-1A4F-979C-96E5D921C2AA}"/>
                </a:ext>
              </a:extLst>
            </p:cNvPr>
            <p:cNvSpPr/>
            <p:nvPr/>
          </p:nvSpPr>
          <p:spPr>
            <a:xfrm rot="5400000">
              <a:off x="-4075" y="611592"/>
              <a:ext cx="382291" cy="374153"/>
            </a:xfrm>
            <a:prstGeom prst="rtTriangle">
              <a:avLst/>
            </a:prstGeom>
            <a:solidFill>
              <a:srgbClr val="0077C3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9" name="直線コネクタ 28">
              <a:extLst>
                <a:ext uri="{FF2B5EF4-FFF2-40B4-BE49-F238E27FC236}">
                  <a16:creationId xmlns:a16="http://schemas.microsoft.com/office/drawing/2014/main" id="{39DC1102-62E5-CE4F-A424-FD8054367FC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12443"/>
              <a:ext cx="12192000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図 2">
            <a:extLst>
              <a:ext uri="{FF2B5EF4-FFF2-40B4-BE49-F238E27FC236}">
                <a16:creationId xmlns:a16="http://schemas.microsoft.com/office/drawing/2014/main" id="{3BA0589B-9DFA-4543-A55D-7A177E1598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482" y="2638680"/>
            <a:ext cx="11133333" cy="1733333"/>
          </a:xfrm>
          <a:prstGeom prst="rect">
            <a:avLst/>
          </a:prstGeom>
        </p:spPr>
      </p:pic>
      <p:grpSp>
        <p:nvGrpSpPr>
          <p:cNvPr id="33" name="グループ化 32">
            <a:extLst>
              <a:ext uri="{FF2B5EF4-FFF2-40B4-BE49-F238E27FC236}">
                <a16:creationId xmlns:a16="http://schemas.microsoft.com/office/drawing/2014/main" id="{055A42BE-F168-4FC5-9233-19FB1DA99D56}"/>
              </a:ext>
            </a:extLst>
          </p:cNvPr>
          <p:cNvGrpSpPr/>
          <p:nvPr/>
        </p:nvGrpSpPr>
        <p:grpSpPr>
          <a:xfrm>
            <a:off x="520482" y="4626442"/>
            <a:ext cx="10870772" cy="400110"/>
            <a:chOff x="6749685" y="5211549"/>
            <a:chExt cx="10870772" cy="400110"/>
          </a:xfrm>
        </p:grpSpPr>
        <p:pic>
          <p:nvPicPr>
            <p:cNvPr id="35" name="図 34">
              <a:extLst>
                <a:ext uri="{FF2B5EF4-FFF2-40B4-BE49-F238E27FC236}">
                  <a16:creationId xmlns:a16="http://schemas.microsoft.com/office/drawing/2014/main" id="{90E0D503-85C7-4954-8EDF-B8BC77E378F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9685" y="5211549"/>
              <a:ext cx="271048" cy="302024"/>
            </a:xfrm>
            <a:prstGeom prst="rect">
              <a:avLst/>
            </a:prstGeom>
          </p:spPr>
        </p:pic>
        <p:sp>
          <p:nvSpPr>
            <p:cNvPr id="36" name="テキスト ボックス 35">
              <a:extLst>
                <a:ext uri="{FF2B5EF4-FFF2-40B4-BE49-F238E27FC236}">
                  <a16:creationId xmlns:a16="http://schemas.microsoft.com/office/drawing/2014/main" id="{C55C3846-673E-486F-BD51-6BF5B840C863}"/>
                </a:ext>
              </a:extLst>
            </p:cNvPr>
            <p:cNvSpPr txBox="1"/>
            <p:nvPr/>
          </p:nvSpPr>
          <p:spPr>
            <a:xfrm>
              <a:off x="7020733" y="5211549"/>
              <a:ext cx="105997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71463" indent="-271463" algn="just">
                <a:tabLst>
                  <a:tab pos="271463" algn="l"/>
                </a:tabLst>
              </a:pPr>
              <a:r>
                <a:rPr lang="ja-JP" altLang="en-US" sz="2000" kern="100" dirty="0">
                  <a:cs typeface="Times New Roman" panose="02020603050405020304" pitchFamily="18" charset="0"/>
                </a:rPr>
                <a:t>図　</a:t>
              </a:r>
              <a:r>
                <a:rPr lang="ja-JP" altLang="en-US" sz="2000" b="1" kern="100" dirty="0">
                  <a:cs typeface="Times New Roman" panose="02020603050405020304" pitchFamily="18" charset="0"/>
                </a:rPr>
                <a:t>等速直線運動をする模型自動車のストロボ写真</a:t>
              </a:r>
              <a:r>
                <a:rPr lang="en-US" altLang="ja-JP" sz="2000" kern="100" dirty="0">
                  <a:cs typeface="Times New Roman" panose="02020603050405020304" pitchFamily="18" charset="0"/>
                </a:rPr>
                <a:t>(</a:t>
              </a:r>
              <a:r>
                <a:rPr lang="ja-JP" altLang="en-US" sz="2000" kern="100" dirty="0">
                  <a:cs typeface="Times New Roman" panose="02020603050405020304" pitchFamily="18" charset="0"/>
                </a:rPr>
                <a:t>発光間隔 </a:t>
              </a:r>
              <a:r>
                <a:rPr lang="en-US" altLang="ja-JP" sz="2000" kern="100" dirty="0">
                  <a:cs typeface="Times New Roman" panose="02020603050405020304" pitchFamily="18" charset="0"/>
                </a:rPr>
                <a:t>0.2 s</a:t>
              </a:r>
              <a:r>
                <a:rPr lang="ja-JP" altLang="en-US" sz="2000" kern="100" dirty="0" err="1">
                  <a:cs typeface="Times New Roman" panose="02020603050405020304" pitchFamily="18" charset="0"/>
                </a:rPr>
                <a:t>，</a:t>
              </a:r>
              <a:r>
                <a:rPr lang="ja-JP" altLang="en-US" sz="2000" kern="100" dirty="0">
                  <a:cs typeface="Times New Roman" panose="02020603050405020304" pitchFamily="18" charset="0"/>
                </a:rPr>
                <a:t>目盛り単位 </a:t>
              </a:r>
              <a:r>
                <a:rPr lang="en-US" altLang="ja-JP" sz="2000" kern="100" dirty="0">
                  <a:cs typeface="Times New Roman" panose="02020603050405020304" pitchFamily="18" charset="0"/>
                </a:rPr>
                <a:t>cm) </a:t>
              </a:r>
              <a:endParaRPr lang="ja-JP" altLang="en-US" sz="2000" kern="100" dirty="0">
                <a:cs typeface="Times New Roman" panose="02020603050405020304" pitchFamily="18" charset="0"/>
              </a:endParaRPr>
            </a:p>
          </p:txBody>
        </p:sp>
      </p:grpSp>
      <p:pic>
        <p:nvPicPr>
          <p:cNvPr id="37" name="図 36">
            <a:extLst>
              <a:ext uri="{FF2B5EF4-FFF2-40B4-BE49-F238E27FC236}">
                <a16:creationId xmlns:a16="http://schemas.microsoft.com/office/drawing/2014/main" id="{925CADA7-5999-4615-AB66-A92E894F82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53953" y="1852092"/>
            <a:ext cx="1499862" cy="632472"/>
          </a:xfrm>
          <a:prstGeom prst="rect">
            <a:avLst/>
          </a:prstGeom>
        </p:spPr>
      </p:pic>
      <p:sp>
        <p:nvSpPr>
          <p:cNvPr id="17" name="タイトル 1">
            <a:extLst>
              <a:ext uri="{FF2B5EF4-FFF2-40B4-BE49-F238E27FC236}">
                <a16:creationId xmlns:a16="http://schemas.microsoft.com/office/drawing/2014/main" id="{115F1BBE-E514-4974-A9C5-5C749BDD4A2B}"/>
              </a:ext>
            </a:extLst>
          </p:cNvPr>
          <p:cNvSpPr txBox="1">
            <a:spLocks/>
          </p:cNvSpPr>
          <p:nvPr/>
        </p:nvSpPr>
        <p:spPr>
          <a:xfrm>
            <a:off x="285540" y="665045"/>
            <a:ext cx="7067760" cy="73398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600" b="1" dirty="0">
                <a:solidFill>
                  <a:schemeClr val="bg1"/>
                </a:solidFill>
                <a:latin typeface="+mn-ea"/>
                <a:ea typeface="+mn-ea"/>
              </a:rPr>
              <a:t> </a:t>
            </a:r>
            <a:r>
              <a:rPr lang="ja-JP" altLang="en-US" sz="4000" b="1" dirty="0">
                <a:solidFill>
                  <a:schemeClr val="bg1"/>
                </a:solidFill>
                <a:latin typeface="+mn-ea"/>
                <a:ea typeface="+mn-ea"/>
              </a:rPr>
              <a:t>１ 等速直線運動を表す式</a:t>
            </a:r>
            <a:endParaRPr lang="ja-JP" altLang="en-US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19" name="タイトル 1">
            <a:extLst>
              <a:ext uri="{FF2B5EF4-FFF2-40B4-BE49-F238E27FC236}">
                <a16:creationId xmlns:a16="http://schemas.microsoft.com/office/drawing/2014/main" id="{94E611D3-6F54-45B8-B19E-7DF2DF6F33CE}"/>
              </a:ext>
            </a:extLst>
          </p:cNvPr>
          <p:cNvSpPr txBox="1">
            <a:spLocks/>
          </p:cNvSpPr>
          <p:nvPr/>
        </p:nvSpPr>
        <p:spPr>
          <a:xfrm>
            <a:off x="6350" y="19116"/>
            <a:ext cx="6089650" cy="56925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zh-TW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B </a:t>
            </a:r>
            <a:r>
              <a:rPr lang="zh-TW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等速直線運動</a:t>
            </a:r>
            <a:r>
              <a:rPr lang="en-US" altLang="zh-TW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(p.16-17)</a:t>
            </a:r>
            <a:endParaRPr lang="ja-JP" altLang="en-US" sz="2400" dirty="0">
              <a:latin typeface="+mn-ea"/>
              <a:ea typeface="+mn-ea"/>
            </a:endParaRPr>
          </a:p>
        </p:txBody>
      </p:sp>
      <p:pic>
        <p:nvPicPr>
          <p:cNvPr id="4" name="02_QR_等速直線運動をする模型自動車">
            <a:hlinkClick r:id="" action="ppaction://media"/>
            <a:extLst>
              <a:ext uri="{FF2B5EF4-FFF2-40B4-BE49-F238E27FC236}">
                <a16:creationId xmlns:a16="http://schemas.microsoft.com/office/drawing/2014/main" id="{3AC6DF4C-1BA1-4D26-BF0B-B8E679236D3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40639" y="196588"/>
            <a:ext cx="11493018" cy="6464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345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8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D7C11F7-214E-4752-AFEF-5F4DDB2F00D9}"/>
              </a:ext>
            </a:extLst>
          </p:cNvPr>
          <p:cNvSpPr txBox="1"/>
          <p:nvPr/>
        </p:nvSpPr>
        <p:spPr>
          <a:xfrm>
            <a:off x="1510904" y="891568"/>
            <a:ext cx="9966721" cy="1618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0" algn="l"/>
              </a:tabLst>
            </a:pPr>
            <a:r>
              <a:rPr lang="ja-JP" altLang="en-US" sz="3200" kern="100" dirty="0">
                <a:cs typeface="Times New Roman" panose="02020603050405020304" pitchFamily="18" charset="0"/>
              </a:rPr>
              <a:t>長い直線道路を一定の速さで走る自転車が </a:t>
            </a:r>
            <a:r>
              <a:rPr lang="en-US" altLang="ja-JP" sz="3200" kern="100" dirty="0">
                <a:cs typeface="Times New Roman" panose="02020603050405020304" pitchFamily="18" charset="0"/>
              </a:rPr>
              <a:t>30 s </a:t>
            </a:r>
            <a:r>
              <a:rPr lang="ja-JP" altLang="en-US" sz="3200" kern="100" dirty="0">
                <a:cs typeface="Times New Roman" panose="02020603050405020304" pitchFamily="18" charset="0"/>
              </a:rPr>
              <a:t>間に </a:t>
            </a:r>
            <a:r>
              <a:rPr lang="en-US" altLang="ja-JP" sz="3200" kern="100" dirty="0">
                <a:cs typeface="Times New Roman" panose="02020603050405020304" pitchFamily="18" charset="0"/>
              </a:rPr>
              <a:t>75 m </a:t>
            </a:r>
            <a:r>
              <a:rPr lang="ja-JP" altLang="en-US" sz="3200" kern="100" dirty="0">
                <a:cs typeface="Times New Roman" panose="02020603050405020304" pitchFamily="18" charset="0"/>
              </a:rPr>
              <a:t>進んだ。自転車の速さを求めよ。また，</a:t>
            </a:r>
            <a:r>
              <a:rPr lang="en-US" altLang="ja-JP" sz="3200" kern="100" dirty="0">
                <a:cs typeface="Times New Roman" panose="02020603050405020304" pitchFamily="18" charset="0"/>
              </a:rPr>
              <a:t>50 s </a:t>
            </a:r>
            <a:r>
              <a:rPr lang="ja-JP" altLang="en-US" sz="3200" kern="100" dirty="0">
                <a:cs typeface="Times New Roman" panose="02020603050405020304" pitchFamily="18" charset="0"/>
              </a:rPr>
              <a:t>間に進む距離を求めよ。</a:t>
            </a:r>
          </a:p>
        </p:txBody>
      </p:sp>
      <p:sp>
        <p:nvSpPr>
          <p:cNvPr id="12" name="フッター プレースホルダー 2">
            <a:extLst>
              <a:ext uri="{FF2B5EF4-FFF2-40B4-BE49-F238E27FC236}">
                <a16:creationId xmlns:a16="http://schemas.microsoft.com/office/drawing/2014/main" id="{1EA51EBF-1625-476F-9F24-96B28B2F9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/>
              <a:t>© 2026  KEIRINKAN  ALL Rights Reserved.</a:t>
            </a:r>
            <a:endParaRPr kumimoji="1" lang="ja-JP" altLang="en-US" dirty="0"/>
          </a:p>
        </p:txBody>
      </p:sp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7C93AE02-A2E4-4177-AEB9-AE04CE5B83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75C2A70-30D0-4958-BD5F-ACCF7D005EE8}" type="slidenum">
              <a:rPr lang="ja-JP" altLang="en-US" smtClean="0"/>
              <a:pPr/>
              <a:t>11</a:t>
            </a:fld>
            <a:endParaRPr lang="ja-JP" altLang="en-US" dirty="0"/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60B68DBC-18C9-FB46-82AE-788026A54ED2}"/>
              </a:ext>
            </a:extLst>
          </p:cNvPr>
          <p:cNvGrpSpPr/>
          <p:nvPr/>
        </p:nvGrpSpPr>
        <p:grpSpPr>
          <a:xfrm>
            <a:off x="0" y="612443"/>
            <a:ext cx="12192000" cy="33450"/>
            <a:chOff x="0" y="612443"/>
            <a:chExt cx="12192000" cy="33450"/>
          </a:xfrm>
        </p:grpSpPr>
        <p:cxnSp>
          <p:nvCxnSpPr>
            <p:cNvPr id="22" name="直線コネクタ 21">
              <a:extLst>
                <a:ext uri="{FF2B5EF4-FFF2-40B4-BE49-F238E27FC236}">
                  <a16:creationId xmlns:a16="http://schemas.microsoft.com/office/drawing/2014/main" id="{ECCD83B1-2E4C-F249-B8DD-28B292569CB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45893"/>
              <a:ext cx="12192000" cy="0"/>
            </a:xfrm>
            <a:prstGeom prst="line">
              <a:avLst/>
            </a:prstGeom>
            <a:ln w="920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コネクタ 22">
              <a:extLst>
                <a:ext uri="{FF2B5EF4-FFF2-40B4-BE49-F238E27FC236}">
                  <a16:creationId xmlns:a16="http://schemas.microsoft.com/office/drawing/2014/main" id="{BB5620A5-A0C1-8843-AF96-4D279B5EFBB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12443"/>
              <a:ext cx="12192000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7D179851-8490-EA4C-863F-44599D969AEE}"/>
                  </a:ext>
                </a:extLst>
              </p:cNvPr>
              <p:cNvSpPr txBox="1"/>
              <p:nvPr/>
            </p:nvSpPr>
            <p:spPr>
              <a:xfrm>
                <a:off x="1510904" y="2506005"/>
                <a:ext cx="10312796" cy="3017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indent="-271463" algn="just">
                  <a:tabLst>
                    <a:tab pos="271463" algn="l"/>
                  </a:tabLst>
                </a:pPr>
                <a:r>
                  <a:rPr lang="ja-JP" altLang="en-US" sz="3200" kern="100" dirty="0">
                    <a:cs typeface="Times New Roman" panose="02020603050405020304" pitchFamily="18" charset="0"/>
                  </a:rPr>
                  <a:t>自転車の速さを </a:t>
                </a:r>
                <a14:m>
                  <m:oMath xmlns:m="http://schemas.openxmlformats.org/officeDocument/2006/math">
                    <m:r>
                      <a:rPr lang="en-US" altLang="ja-JP" sz="3200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altLang="ja-JP" sz="3200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ja-JP" sz="3200" kern="100" dirty="0" err="1">
                    <a:cs typeface="Times New Roman" panose="02020603050405020304" pitchFamily="18" charset="0"/>
                  </a:rPr>
                  <a:t>〔m</a:t>
                </a:r>
                <a:r>
                  <a:rPr lang="en-US" altLang="ja-JP" sz="3200" kern="100" dirty="0">
                    <a:cs typeface="Times New Roman" panose="02020603050405020304" pitchFamily="18" charset="0"/>
                  </a:rPr>
                  <a:t>/s〕</a:t>
                </a:r>
                <a:r>
                  <a:rPr lang="ja-JP" altLang="en-US" sz="3200" kern="100" dirty="0">
                    <a:cs typeface="Times New Roman" panose="02020603050405020304" pitchFamily="18" charset="0"/>
                  </a:rPr>
                  <a:t>とすると，</a:t>
                </a:r>
              </a:p>
              <a:p>
                <a:pPr marL="271463" indent="-271463" algn="just">
                  <a:tabLst>
                    <a:tab pos="271463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3200" b="0" i="1" kern="10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𝑣</m:t>
                      </m:r>
                      <m:r>
                        <a:rPr lang="en-US" altLang="ja-JP" sz="3200" b="0" i="1" kern="10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3200" i="1" kern="1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ja-JP" sz="3200" b="0" i="1" kern="10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75</m:t>
                          </m:r>
                          <m:r>
                            <a:rPr lang="en-US" altLang="ja-JP" sz="3200" kern="1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ja-JP" sz="3200" kern="1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m</m:t>
                          </m:r>
                        </m:num>
                        <m:den>
                          <m:r>
                            <a:rPr lang="en-US" altLang="ja-JP" sz="3200" b="0" i="0" kern="10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en-US" altLang="ja-JP" sz="3200" kern="1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0 </m:t>
                          </m:r>
                          <m:r>
                            <m:rPr>
                              <m:sty m:val="p"/>
                            </m:rPr>
                            <a:rPr lang="en-US" altLang="ja-JP" sz="3200" kern="1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s</m:t>
                          </m:r>
                        </m:den>
                      </m:f>
                      <m:r>
                        <a:rPr lang="en-US" altLang="ja-JP" sz="3200" kern="1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ja-JP" sz="3200" b="0" i="0" kern="10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2.5</m:t>
                      </m:r>
                      <m:r>
                        <m:rPr>
                          <m:sty m:val="p"/>
                        </m:rPr>
                        <a:rPr lang="en-US" altLang="ja-JP" sz="3200" kern="1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a:rPr lang="en-US" altLang="ja-JP" sz="3200" kern="1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en-US" altLang="ja-JP" sz="3200" kern="1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s</m:t>
                      </m:r>
                    </m:oMath>
                  </m:oMathPara>
                </a14:m>
                <a:endParaRPr lang="en-US" altLang="ja-JP" sz="3200" kern="100" dirty="0">
                  <a:cs typeface="Times New Roman" panose="02020603050405020304" pitchFamily="18" charset="0"/>
                </a:endParaRPr>
              </a:p>
              <a:p>
                <a:pPr marL="271463" indent="-271463" algn="just">
                  <a:tabLst>
                    <a:tab pos="271463" algn="l"/>
                  </a:tabLst>
                </a:pPr>
                <a:r>
                  <a:rPr lang="ja-JP" altLang="en-US" sz="3200" kern="100" dirty="0">
                    <a:cs typeface="Times New Roman" panose="02020603050405020304" pitchFamily="18" charset="0"/>
                  </a:rPr>
                  <a:t>また，この自転車が</a:t>
                </a:r>
                <a:r>
                  <a:rPr lang="en-US" altLang="ja-JP" sz="3200" kern="100" dirty="0">
                    <a:cs typeface="Times New Roman" panose="02020603050405020304" pitchFamily="18" charset="0"/>
                  </a:rPr>
                  <a:t>50 s </a:t>
                </a:r>
                <a:r>
                  <a:rPr lang="ja-JP" altLang="en-US" sz="3200" kern="100" dirty="0">
                    <a:cs typeface="Times New Roman" panose="02020603050405020304" pitchFamily="18" charset="0"/>
                  </a:rPr>
                  <a:t>間に進む距離を</a:t>
                </a:r>
                <a14:m>
                  <m:oMath xmlns:m="http://schemas.openxmlformats.org/officeDocument/2006/math">
                    <m:r>
                      <a:rPr lang="en-US" altLang="ja-JP" sz="3200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3200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ja-JP" sz="3200" kern="100" dirty="0" err="1">
                    <a:cs typeface="Times New Roman" panose="02020603050405020304" pitchFamily="18" charset="0"/>
                  </a:rPr>
                  <a:t>〔m</a:t>
                </a:r>
                <a:r>
                  <a:rPr lang="en-US" altLang="ja-JP" sz="3200" kern="100" dirty="0">
                    <a:cs typeface="Times New Roman" panose="02020603050405020304" pitchFamily="18" charset="0"/>
                  </a:rPr>
                  <a:t>〕</a:t>
                </a:r>
                <a:r>
                  <a:rPr lang="ja-JP" altLang="en-US" sz="3200" kern="100" dirty="0">
                    <a:cs typeface="Times New Roman" panose="02020603050405020304" pitchFamily="18" charset="0"/>
                  </a:rPr>
                  <a:t>とす</a:t>
                </a:r>
              </a:p>
              <a:p>
                <a:pPr marL="271463" indent="-271463" algn="just">
                  <a:tabLst>
                    <a:tab pos="271463" algn="l"/>
                  </a:tabLst>
                </a:pPr>
                <a:r>
                  <a:rPr lang="ja-JP" altLang="en-US" sz="3200" kern="100" dirty="0">
                    <a:cs typeface="Times New Roman" panose="02020603050405020304" pitchFamily="18" charset="0"/>
                  </a:rPr>
                  <a:t>ると，</a:t>
                </a:r>
                <a:endParaRPr lang="en-US" altLang="ja-JP" sz="3200" kern="100" dirty="0">
                  <a:cs typeface="Times New Roman" panose="02020603050405020304" pitchFamily="18" charset="0"/>
                </a:endParaRPr>
              </a:p>
              <a:p>
                <a:pPr marL="271463" indent="-271463" algn="just">
                  <a:tabLst>
                    <a:tab pos="271463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3200" b="0" i="1" kern="10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altLang="ja-JP" sz="3200" i="1" kern="1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ja-JP" sz="3200" i="1" kern="10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altLang="ja-JP" sz="3200" b="0" i="1" kern="10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.5</m:t>
                      </m:r>
                      <m:r>
                        <m:rPr>
                          <m:sty m:val="p"/>
                        </m:rPr>
                        <a:rPr lang="en-US" altLang="ja-JP" sz="3200" b="0" i="0" kern="10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a:rPr lang="en-US" altLang="ja-JP" sz="3200" b="0" i="0" kern="10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en-US" altLang="ja-JP" sz="3200" b="0" i="0" kern="10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a:rPr lang="en-US" altLang="ja-JP" sz="3200" i="1" kern="1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r>
                        <a:rPr lang="en-US" altLang="ja-JP" sz="3200" b="0" i="0" kern="10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50 </m:t>
                      </m:r>
                      <m:r>
                        <m:rPr>
                          <m:sty m:val="p"/>
                        </m:rPr>
                        <a:rPr lang="en-US" altLang="ja-JP" sz="3200" b="0" i="0" kern="10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a:rPr lang="en-US" altLang="ja-JP" sz="3200" b="0" i="0" kern="10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=125 </m:t>
                      </m:r>
                      <m:r>
                        <m:rPr>
                          <m:sty m:val="p"/>
                        </m:rPr>
                        <a:rPr lang="en-US" altLang="ja-JP" sz="3200" b="0" i="0" kern="10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a:rPr lang="en-US" altLang="ja-JP" sz="3200" kern="10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≒</m:t>
                      </m:r>
                      <m:r>
                        <a:rPr lang="en-US" altLang="ja-JP" sz="3200" b="0" i="0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1.3</m:t>
                      </m:r>
                      <m:r>
                        <a:rPr lang="en-US" altLang="ja-JP" sz="3200" i="1" kern="10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altLang="ja-JP" sz="3200" b="0" i="1" kern="1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ja-JP" sz="3200" b="0" i="1" kern="1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ja-JP" sz="3200" b="0" i="1" kern="1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altLang="ja-JP" sz="3200" b="0" i="0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m</m:t>
                      </m:r>
                    </m:oMath>
                  </m:oMathPara>
                </a14:m>
                <a:endParaRPr lang="en-US" altLang="ja-JP" sz="3200" kern="1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7D179851-8490-EA4C-863F-44599D969A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0904" y="2506005"/>
                <a:ext cx="10312796" cy="3017814"/>
              </a:xfrm>
              <a:prstGeom prst="rect">
                <a:avLst/>
              </a:prstGeom>
              <a:blipFill>
                <a:blip r:embed="rId3"/>
                <a:stretch>
                  <a:fillRect l="-1537" t="-343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図 15">
            <a:extLst>
              <a:ext uri="{FF2B5EF4-FFF2-40B4-BE49-F238E27FC236}">
                <a16:creationId xmlns:a16="http://schemas.microsoft.com/office/drawing/2014/main" id="{2A4DAD44-2CF8-E244-879E-E6ABECA317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19" y="926297"/>
            <a:ext cx="1019307" cy="520271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89FF376C-6AE8-C44F-AF81-2A89F884BA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04" y="2506005"/>
            <a:ext cx="1072603" cy="547474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44BFC486-8352-B440-B6CA-6F7067A5E3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04" y="5744006"/>
            <a:ext cx="1072603" cy="5474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B2F262E4-0F11-4976-8908-2DF7A2D1FD64}"/>
                  </a:ext>
                </a:extLst>
              </p:cNvPr>
              <p:cNvSpPr txBox="1"/>
              <p:nvPr/>
            </p:nvSpPr>
            <p:spPr>
              <a:xfrm>
                <a:off x="1612504" y="5721411"/>
                <a:ext cx="10312796" cy="592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indent="-271463" algn="just">
                  <a:lnSpc>
                    <a:spcPts val="4000"/>
                  </a:lnSpc>
                  <a:tabLst>
                    <a:tab pos="271463" algn="l"/>
                  </a:tabLst>
                </a:pPr>
                <a:r>
                  <a:rPr lang="en-US" altLang="ja-JP" sz="3200" kern="100" dirty="0">
                    <a:solidFill>
                      <a:srgbClr val="FF0000"/>
                    </a:solidFill>
                    <a:latin typeface="Century Schoolbook" panose="02040604050505020304" pitchFamily="18" charset="0"/>
                    <a:cs typeface="Times New Roman" panose="02020603050405020304" pitchFamily="18" charset="0"/>
                  </a:rPr>
                  <a:t>2.5 m/s</a:t>
                </a:r>
                <a:r>
                  <a:rPr lang="ja-JP" altLang="en-US" sz="3200" kern="100" dirty="0" err="1">
                    <a:solidFill>
                      <a:srgbClr val="FF0000"/>
                    </a:solidFill>
                    <a:latin typeface="Century Schoolbook" panose="02040604050505020304" pitchFamily="18" charset="0"/>
                    <a:cs typeface="Times New Roman" panose="02020603050405020304" pitchFamily="18" charset="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ja-JP" sz="3200" i="1" kern="1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1.3×</m:t>
                    </m:r>
                    <m:sSup>
                      <m:sSupPr>
                        <m:ctrlPr>
                          <a:rPr lang="en-US" altLang="ja-JP" sz="3200" i="1" kern="10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3200" i="1" kern="10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ja-JP" sz="3200" i="1" kern="10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ja-JP" sz="3200" kern="100" dirty="0">
                    <a:solidFill>
                      <a:srgbClr val="FF0000"/>
                    </a:solidFill>
                    <a:latin typeface="Century Schoolbook" panose="02040604050505020304" pitchFamily="18" charset="0"/>
                    <a:cs typeface="Times New Roman" panose="02020603050405020304" pitchFamily="18" charset="0"/>
                  </a:rPr>
                  <a:t>m</a:t>
                </a:r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B2F262E4-0F11-4976-8908-2DF7A2D1FD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2504" y="5721411"/>
                <a:ext cx="10312796" cy="592663"/>
              </a:xfrm>
              <a:prstGeom prst="rect">
                <a:avLst/>
              </a:prstGeom>
              <a:blipFill>
                <a:blip r:embed="rId7"/>
                <a:stretch>
                  <a:fillRect l="-1538" t="-16495" b="-340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タイトル 1">
            <a:extLst>
              <a:ext uri="{FF2B5EF4-FFF2-40B4-BE49-F238E27FC236}">
                <a16:creationId xmlns:a16="http://schemas.microsoft.com/office/drawing/2014/main" id="{1BDEB3F4-4F2C-41C2-8879-8B256B953C06}"/>
              </a:ext>
            </a:extLst>
          </p:cNvPr>
          <p:cNvSpPr txBox="1">
            <a:spLocks/>
          </p:cNvSpPr>
          <p:nvPr/>
        </p:nvSpPr>
        <p:spPr>
          <a:xfrm>
            <a:off x="6350" y="19116"/>
            <a:ext cx="6089650" cy="56925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zh-TW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B </a:t>
            </a:r>
            <a:r>
              <a:rPr lang="zh-TW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等速直線運動</a:t>
            </a:r>
            <a:r>
              <a:rPr lang="en-US" altLang="zh-TW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(p.16-17)</a:t>
            </a:r>
            <a:endParaRPr lang="ja-JP" altLang="en-US" sz="24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64736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フッター プレースホルダー 2">
            <a:extLst>
              <a:ext uri="{FF2B5EF4-FFF2-40B4-BE49-F238E27FC236}">
                <a16:creationId xmlns:a16="http://schemas.microsoft.com/office/drawing/2014/main" id="{75B851B8-08C0-47CF-833A-2271D0524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/>
              <a:t>© 2026  KEIRINKAN  ALL Rights Reserved.</a:t>
            </a:r>
            <a:endParaRPr kumimoji="1" lang="ja-JP" altLang="en-US" dirty="0"/>
          </a:p>
        </p:txBody>
      </p:sp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D6540AD4-6C49-415F-9F4B-4D0E7C8639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75C2A70-30D0-4958-BD5F-ACCF7D005EE8}" type="slidenum">
              <a:rPr lang="ja-JP" altLang="en-US" smtClean="0"/>
              <a:pPr/>
              <a:t>12</a:t>
            </a:fld>
            <a:endParaRPr lang="ja-JP" altLang="en-US" dirty="0"/>
          </a:p>
        </p:txBody>
      </p:sp>
      <p:sp>
        <p:nvSpPr>
          <p:cNvPr id="24" name="1 つの角を丸めた四角形 23">
            <a:extLst>
              <a:ext uri="{FF2B5EF4-FFF2-40B4-BE49-F238E27FC236}">
                <a16:creationId xmlns:a16="http://schemas.microsoft.com/office/drawing/2014/main" id="{715D22A1-6A26-3E45-AEFA-2DD14D1E446A}"/>
              </a:ext>
            </a:extLst>
          </p:cNvPr>
          <p:cNvSpPr/>
          <p:nvPr/>
        </p:nvSpPr>
        <p:spPr>
          <a:xfrm flipV="1">
            <a:off x="-2" y="607517"/>
            <a:ext cx="7359652" cy="731989"/>
          </a:xfrm>
          <a:prstGeom prst="round1Rect">
            <a:avLst>
              <a:gd name="adj" fmla="val 36907"/>
            </a:avLst>
          </a:prstGeom>
          <a:solidFill>
            <a:srgbClr val="3497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63872AFB-95B1-2E43-B59E-0B00AB8331D7}"/>
              </a:ext>
            </a:extLst>
          </p:cNvPr>
          <p:cNvGrpSpPr/>
          <p:nvPr/>
        </p:nvGrpSpPr>
        <p:grpSpPr>
          <a:xfrm>
            <a:off x="-6" y="607523"/>
            <a:ext cx="12192006" cy="382291"/>
            <a:chOff x="-6" y="607523"/>
            <a:chExt cx="12192006" cy="382291"/>
          </a:xfrm>
        </p:grpSpPr>
        <p:cxnSp>
          <p:nvCxnSpPr>
            <p:cNvPr id="27" name="直線コネクタ 26">
              <a:extLst>
                <a:ext uri="{FF2B5EF4-FFF2-40B4-BE49-F238E27FC236}">
                  <a16:creationId xmlns:a16="http://schemas.microsoft.com/office/drawing/2014/main" id="{0A70CB8B-8077-1B42-AEC2-EB35C3780BD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45893"/>
              <a:ext cx="12192000" cy="0"/>
            </a:xfrm>
            <a:prstGeom prst="line">
              <a:avLst/>
            </a:prstGeom>
            <a:solidFill>
              <a:srgbClr val="0077C3"/>
            </a:solidFill>
            <a:ln w="92075">
              <a:solidFill>
                <a:srgbClr val="3497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直角三角形 27">
              <a:extLst>
                <a:ext uri="{FF2B5EF4-FFF2-40B4-BE49-F238E27FC236}">
                  <a16:creationId xmlns:a16="http://schemas.microsoft.com/office/drawing/2014/main" id="{E25B3EF4-2E9F-1A4F-979C-96E5D921C2AA}"/>
                </a:ext>
              </a:extLst>
            </p:cNvPr>
            <p:cNvSpPr/>
            <p:nvPr/>
          </p:nvSpPr>
          <p:spPr>
            <a:xfrm rot="5400000">
              <a:off x="-4075" y="611592"/>
              <a:ext cx="382291" cy="374153"/>
            </a:xfrm>
            <a:prstGeom prst="rtTriangle">
              <a:avLst/>
            </a:prstGeom>
            <a:solidFill>
              <a:srgbClr val="0077C3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9" name="直線コネクタ 28">
              <a:extLst>
                <a:ext uri="{FF2B5EF4-FFF2-40B4-BE49-F238E27FC236}">
                  <a16:creationId xmlns:a16="http://schemas.microsoft.com/office/drawing/2014/main" id="{39DC1102-62E5-CE4F-A424-FD8054367FC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12443"/>
              <a:ext cx="12192000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タイトル 1">
            <a:extLst>
              <a:ext uri="{FF2B5EF4-FFF2-40B4-BE49-F238E27FC236}">
                <a16:creationId xmlns:a16="http://schemas.microsoft.com/office/drawing/2014/main" id="{D055187C-3C00-854C-8B77-8CA95425D0CA}"/>
              </a:ext>
            </a:extLst>
          </p:cNvPr>
          <p:cNvSpPr txBox="1">
            <a:spLocks/>
          </p:cNvSpPr>
          <p:nvPr/>
        </p:nvSpPr>
        <p:spPr>
          <a:xfrm>
            <a:off x="285540" y="665045"/>
            <a:ext cx="7067760" cy="73398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600" b="1" dirty="0">
                <a:solidFill>
                  <a:schemeClr val="bg1"/>
                </a:solidFill>
                <a:latin typeface="+mn-ea"/>
                <a:ea typeface="+mn-ea"/>
              </a:rPr>
              <a:t> </a:t>
            </a:r>
            <a:r>
              <a:rPr lang="ja-JP" altLang="en-US" sz="4000" b="1" dirty="0">
                <a:solidFill>
                  <a:schemeClr val="bg1"/>
                </a:solidFill>
                <a:latin typeface="+mn-ea"/>
                <a:ea typeface="+mn-ea"/>
              </a:rPr>
              <a:t>２</a:t>
            </a:r>
            <a:r>
              <a:rPr lang="en-US" altLang="ja-JP" sz="4000" b="1" dirty="0">
                <a:solidFill>
                  <a:schemeClr val="bg1"/>
                </a:solidFill>
                <a:latin typeface="+mn-ea"/>
                <a:ea typeface="+mn-ea"/>
              </a:rPr>
              <a:t> </a:t>
            </a:r>
            <a:r>
              <a:rPr lang="ja-JP" altLang="en-US" sz="4000" b="1" dirty="0">
                <a:solidFill>
                  <a:schemeClr val="bg1"/>
                </a:solidFill>
                <a:latin typeface="+mn-ea"/>
                <a:ea typeface="+mn-ea"/>
              </a:rPr>
              <a:t>等速直線運動を表すグラフ</a:t>
            </a:r>
            <a:endParaRPr lang="ja-JP" altLang="en-US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67FB838-E81B-402A-A9BE-0296AF7F1087}"/>
              </a:ext>
            </a:extLst>
          </p:cNvPr>
          <p:cNvSpPr txBox="1"/>
          <p:nvPr/>
        </p:nvSpPr>
        <p:spPr>
          <a:xfrm>
            <a:off x="629744" y="1889203"/>
            <a:ext cx="638065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3525" indent="-263525">
              <a:spcBef>
                <a:spcPts val="1200"/>
              </a:spcBef>
            </a:pPr>
            <a:r>
              <a:rPr lang="ja-JP" altLang="ja-JP" sz="3200" kern="100" dirty="0">
                <a:effectLst/>
                <a:cs typeface="Times New Roman" panose="02020603050405020304" pitchFamily="18" charset="0"/>
              </a:rPr>
              <a:t>・</a:t>
            </a:r>
            <a:r>
              <a:rPr lang="ja-JP" altLang="en-US" sz="3600" kern="100" dirty="0">
                <a:cs typeface="Times New Roman" panose="02020603050405020304" pitchFamily="18" charset="0"/>
              </a:rPr>
              <a:t>物体が等速直線運動をする場合，</a:t>
            </a:r>
            <a:r>
              <a:rPr lang="en-US" altLang="ja-JP" sz="3600" i="1" kern="100" dirty="0">
                <a:cs typeface="Times New Roman" panose="02020603050405020304" pitchFamily="18" charset="0"/>
              </a:rPr>
              <a:t>x-t </a:t>
            </a:r>
            <a:r>
              <a:rPr lang="ja-JP" altLang="en-US" sz="3600" kern="100" dirty="0">
                <a:cs typeface="Times New Roman" panose="02020603050405020304" pitchFamily="18" charset="0"/>
              </a:rPr>
              <a:t>グラフは傾きが　</a:t>
            </a:r>
            <a:r>
              <a:rPr lang="en-US" altLang="ja-JP" sz="3600" kern="100" dirty="0">
                <a:cs typeface="Times New Roman" panose="02020603050405020304" pitchFamily="18" charset="0"/>
              </a:rPr>
              <a:t>〔</a:t>
            </a:r>
            <a:r>
              <a:rPr lang="ja-JP" altLang="en-US" sz="3600" b="1" kern="100" dirty="0">
                <a:solidFill>
                  <a:srgbClr val="FF0000"/>
                </a:solidFill>
                <a:cs typeface="Times New Roman" panose="02020603050405020304" pitchFamily="18" charset="0"/>
              </a:rPr>
              <a:t>一定</a:t>
            </a:r>
            <a:r>
              <a:rPr lang="en-US" altLang="ja-JP" sz="3600" kern="100" dirty="0">
                <a:cs typeface="Times New Roman" panose="02020603050405020304" pitchFamily="18" charset="0"/>
              </a:rPr>
              <a:t>〕</a:t>
            </a:r>
            <a:r>
              <a:rPr lang="ja-JP" altLang="en-US" sz="3600" kern="100" dirty="0">
                <a:cs typeface="Times New Roman" panose="02020603050405020304" pitchFamily="18" charset="0"/>
              </a:rPr>
              <a:t>の直線となる。</a:t>
            </a:r>
            <a:endParaRPr lang="en-US" altLang="ja-JP" sz="3600" kern="100" dirty="0">
              <a:cs typeface="Times New Roman" panose="02020603050405020304" pitchFamily="18" charset="0"/>
            </a:endParaRPr>
          </a:p>
          <a:p>
            <a:pPr marL="263525" indent="-263525">
              <a:spcBef>
                <a:spcPts val="1200"/>
              </a:spcBef>
            </a:pPr>
            <a:endParaRPr lang="en-US" altLang="ja-JP" sz="1000" kern="100" dirty="0">
              <a:cs typeface="Times New Roman" panose="02020603050405020304" pitchFamily="18" charset="0"/>
            </a:endParaRPr>
          </a:p>
          <a:p>
            <a:pPr marL="263525" indent="-263525">
              <a:spcBef>
                <a:spcPts val="1200"/>
              </a:spcBef>
            </a:pPr>
            <a:r>
              <a:rPr lang="ja-JP" altLang="en-US" sz="3600" kern="100" dirty="0">
                <a:cs typeface="Times New Roman" panose="02020603050405020304" pitchFamily="18" charset="0"/>
              </a:rPr>
              <a:t>・</a:t>
            </a:r>
            <a:r>
              <a:rPr lang="en-US" altLang="ja-JP" sz="3600" i="1" kern="100" dirty="0">
                <a:cs typeface="Times New Roman" panose="02020603050405020304" pitchFamily="18" charset="0"/>
              </a:rPr>
              <a:t>x-t </a:t>
            </a:r>
            <a:r>
              <a:rPr lang="ja-JP" altLang="en-US" sz="3600" kern="100" dirty="0">
                <a:cs typeface="Times New Roman" panose="02020603050405020304" pitchFamily="18" charset="0"/>
              </a:rPr>
              <a:t>グラフの傾きは，物体の</a:t>
            </a:r>
            <a:r>
              <a:rPr lang="en-US" altLang="ja-JP" sz="3600" kern="100" dirty="0">
                <a:cs typeface="Times New Roman" panose="02020603050405020304" pitchFamily="18" charset="0"/>
              </a:rPr>
              <a:t>〔</a:t>
            </a:r>
            <a:r>
              <a:rPr lang="ja-JP" altLang="en-US" sz="3600" b="1" kern="100" dirty="0">
                <a:solidFill>
                  <a:srgbClr val="FF0000"/>
                </a:solidFill>
                <a:cs typeface="Times New Roman" panose="02020603050405020304" pitchFamily="18" charset="0"/>
              </a:rPr>
              <a:t>速さ</a:t>
            </a:r>
            <a:r>
              <a:rPr lang="en-US" altLang="ja-JP" sz="3600" kern="100" dirty="0">
                <a:cs typeface="Times New Roman" panose="02020603050405020304" pitchFamily="18" charset="0"/>
              </a:rPr>
              <a:t>〕</a:t>
            </a:r>
            <a:r>
              <a:rPr lang="en-US" altLang="ja-JP" sz="3600" i="1" kern="100" dirty="0">
                <a:cs typeface="Times New Roman" panose="02020603050405020304" pitchFamily="18" charset="0"/>
              </a:rPr>
              <a:t>v </a:t>
            </a:r>
            <a:r>
              <a:rPr lang="ja-JP" altLang="en-US" sz="3600" kern="100" dirty="0">
                <a:cs typeface="Times New Roman" panose="02020603050405020304" pitchFamily="18" charset="0"/>
              </a:rPr>
              <a:t>を表している。</a:t>
            </a:r>
            <a:endParaRPr lang="en-US" altLang="ja-JP" sz="3600" kern="100" dirty="0">
              <a:cs typeface="Times New Roman" panose="02020603050405020304" pitchFamily="18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4580E3C-0DF6-40DA-8FEC-34B69B8977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9650" y="1372955"/>
            <a:ext cx="4009524" cy="3504762"/>
          </a:xfrm>
          <a:prstGeom prst="rect">
            <a:avLst/>
          </a:prstGeom>
        </p:spPr>
      </p:pic>
      <p:grpSp>
        <p:nvGrpSpPr>
          <p:cNvPr id="33" name="グループ化 32">
            <a:extLst>
              <a:ext uri="{FF2B5EF4-FFF2-40B4-BE49-F238E27FC236}">
                <a16:creationId xmlns:a16="http://schemas.microsoft.com/office/drawing/2014/main" id="{93707322-A4BC-45A1-98EF-8C99F0535A0A}"/>
              </a:ext>
            </a:extLst>
          </p:cNvPr>
          <p:cNvGrpSpPr/>
          <p:nvPr/>
        </p:nvGrpSpPr>
        <p:grpSpPr>
          <a:xfrm>
            <a:off x="7431643" y="4911166"/>
            <a:ext cx="3865538" cy="400110"/>
            <a:chOff x="6749685" y="5211549"/>
            <a:chExt cx="3865538" cy="400110"/>
          </a:xfrm>
        </p:grpSpPr>
        <p:pic>
          <p:nvPicPr>
            <p:cNvPr id="35" name="図 34">
              <a:extLst>
                <a:ext uri="{FF2B5EF4-FFF2-40B4-BE49-F238E27FC236}">
                  <a16:creationId xmlns:a16="http://schemas.microsoft.com/office/drawing/2014/main" id="{EA62F52E-0926-458E-94E2-3522AF92B2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9685" y="5211549"/>
              <a:ext cx="271048" cy="302024"/>
            </a:xfrm>
            <a:prstGeom prst="rect">
              <a:avLst/>
            </a:prstGeom>
          </p:spPr>
        </p:pic>
        <p:sp>
          <p:nvSpPr>
            <p:cNvPr id="36" name="テキスト ボックス 35">
              <a:extLst>
                <a:ext uri="{FF2B5EF4-FFF2-40B4-BE49-F238E27FC236}">
                  <a16:creationId xmlns:a16="http://schemas.microsoft.com/office/drawing/2014/main" id="{A34EE316-D8BD-4006-8D2C-70C8293EA81A}"/>
                </a:ext>
              </a:extLst>
            </p:cNvPr>
            <p:cNvSpPr txBox="1"/>
            <p:nvPr/>
          </p:nvSpPr>
          <p:spPr>
            <a:xfrm>
              <a:off x="7020733" y="5211549"/>
              <a:ext cx="359449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71463" indent="-271463" algn="just">
                <a:tabLst>
                  <a:tab pos="271463" algn="l"/>
                </a:tabLst>
              </a:pPr>
              <a:r>
                <a:rPr lang="ja-JP" altLang="en-US" sz="2000" kern="100" dirty="0">
                  <a:latin typeface="+mn-ea"/>
                  <a:cs typeface="Times New Roman" panose="02020603050405020304" pitchFamily="18" charset="0"/>
                </a:rPr>
                <a:t>図　</a:t>
              </a:r>
              <a:r>
                <a:rPr lang="ja-JP" altLang="en-US" sz="2000" b="1" kern="100" dirty="0">
                  <a:latin typeface="+mn-ea"/>
                  <a:cs typeface="Times New Roman" panose="02020603050405020304" pitchFamily="18" charset="0"/>
                </a:rPr>
                <a:t>等速直線運動の</a:t>
              </a:r>
              <a:r>
                <a:rPr lang="en-US" altLang="ja-JP" sz="2000" b="1" i="1" kern="100" dirty="0">
                  <a:latin typeface="+mn-ea"/>
                  <a:cs typeface="Times New Roman" panose="02020603050405020304" pitchFamily="18" charset="0"/>
                </a:rPr>
                <a:t>x-t</a:t>
              </a:r>
              <a:r>
                <a:rPr lang="ja-JP" altLang="en-US" sz="2000" b="1" kern="100" dirty="0">
                  <a:latin typeface="+mn-ea"/>
                  <a:cs typeface="Times New Roman" panose="02020603050405020304" pitchFamily="18" charset="0"/>
                </a:rPr>
                <a:t>グラフ</a:t>
              </a:r>
              <a:endParaRPr lang="ja-JP" altLang="en-US" sz="2000" kern="100" dirty="0">
                <a:latin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タイトル 1">
            <a:extLst>
              <a:ext uri="{FF2B5EF4-FFF2-40B4-BE49-F238E27FC236}">
                <a16:creationId xmlns:a16="http://schemas.microsoft.com/office/drawing/2014/main" id="{4ED48512-8FF4-4A66-A53E-D4A6068E319E}"/>
              </a:ext>
            </a:extLst>
          </p:cNvPr>
          <p:cNvSpPr txBox="1">
            <a:spLocks/>
          </p:cNvSpPr>
          <p:nvPr/>
        </p:nvSpPr>
        <p:spPr>
          <a:xfrm>
            <a:off x="6350" y="19116"/>
            <a:ext cx="6089650" cy="56925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zh-TW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B </a:t>
            </a:r>
            <a:r>
              <a:rPr lang="zh-TW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等速直線運動</a:t>
            </a:r>
            <a:r>
              <a:rPr lang="en-US" altLang="zh-TW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(p.16-17)</a:t>
            </a:r>
            <a:endParaRPr lang="ja-JP" altLang="en-US" sz="2400" dirty="0">
              <a:latin typeface="+mn-ea"/>
              <a:ea typeface="+mn-ea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EC2591B2-FCD3-4A15-9037-39E2957365AB}"/>
              </a:ext>
            </a:extLst>
          </p:cNvPr>
          <p:cNvSpPr/>
          <p:nvPr/>
        </p:nvSpPr>
        <p:spPr>
          <a:xfrm>
            <a:off x="1434798" y="3068487"/>
            <a:ext cx="937209" cy="4560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83B4703D-B540-456F-B5C1-58D4F78637FE}"/>
              </a:ext>
            </a:extLst>
          </p:cNvPr>
          <p:cNvSpPr/>
          <p:nvPr/>
        </p:nvSpPr>
        <p:spPr>
          <a:xfrm>
            <a:off x="1434798" y="4606134"/>
            <a:ext cx="937209" cy="4560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9320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フッター プレースホルダー 2">
            <a:extLst>
              <a:ext uri="{FF2B5EF4-FFF2-40B4-BE49-F238E27FC236}">
                <a16:creationId xmlns:a16="http://schemas.microsoft.com/office/drawing/2014/main" id="{75B851B8-08C0-47CF-833A-2271D0524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/>
              <a:t>© 2026  KEIRINKAN  ALL Rights Reserved.</a:t>
            </a:r>
            <a:endParaRPr kumimoji="1" lang="ja-JP" altLang="en-US" dirty="0"/>
          </a:p>
        </p:txBody>
      </p:sp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7EFF15CB-5F75-4D56-8483-D0487957F9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75C2A70-30D0-4958-BD5F-ACCF7D005EE8}" type="slidenum">
              <a:rPr lang="ja-JP" altLang="en-US" smtClean="0"/>
              <a:pPr/>
              <a:t>13</a:t>
            </a:fld>
            <a:endParaRPr lang="ja-JP" altLang="en-US" dirty="0"/>
          </a:p>
        </p:txBody>
      </p:sp>
      <p:sp>
        <p:nvSpPr>
          <p:cNvPr id="24" name="1 つの角を丸めた四角形 23">
            <a:extLst>
              <a:ext uri="{FF2B5EF4-FFF2-40B4-BE49-F238E27FC236}">
                <a16:creationId xmlns:a16="http://schemas.microsoft.com/office/drawing/2014/main" id="{715D22A1-6A26-3E45-AEFA-2DD14D1E446A}"/>
              </a:ext>
            </a:extLst>
          </p:cNvPr>
          <p:cNvSpPr/>
          <p:nvPr/>
        </p:nvSpPr>
        <p:spPr>
          <a:xfrm flipV="1">
            <a:off x="-2" y="607517"/>
            <a:ext cx="7359652" cy="731989"/>
          </a:xfrm>
          <a:prstGeom prst="round1Rect">
            <a:avLst>
              <a:gd name="adj" fmla="val 36907"/>
            </a:avLst>
          </a:prstGeom>
          <a:solidFill>
            <a:srgbClr val="3497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63872AFB-95B1-2E43-B59E-0B00AB8331D7}"/>
              </a:ext>
            </a:extLst>
          </p:cNvPr>
          <p:cNvGrpSpPr/>
          <p:nvPr/>
        </p:nvGrpSpPr>
        <p:grpSpPr>
          <a:xfrm>
            <a:off x="-6" y="607523"/>
            <a:ext cx="12192006" cy="382291"/>
            <a:chOff x="-6" y="607523"/>
            <a:chExt cx="12192006" cy="382291"/>
          </a:xfrm>
        </p:grpSpPr>
        <p:cxnSp>
          <p:nvCxnSpPr>
            <p:cNvPr id="27" name="直線コネクタ 26">
              <a:extLst>
                <a:ext uri="{FF2B5EF4-FFF2-40B4-BE49-F238E27FC236}">
                  <a16:creationId xmlns:a16="http://schemas.microsoft.com/office/drawing/2014/main" id="{0A70CB8B-8077-1B42-AEC2-EB35C3780BD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45893"/>
              <a:ext cx="12192000" cy="0"/>
            </a:xfrm>
            <a:prstGeom prst="line">
              <a:avLst/>
            </a:prstGeom>
            <a:solidFill>
              <a:srgbClr val="0077C3"/>
            </a:solidFill>
            <a:ln w="92075">
              <a:solidFill>
                <a:srgbClr val="3497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直角三角形 27">
              <a:extLst>
                <a:ext uri="{FF2B5EF4-FFF2-40B4-BE49-F238E27FC236}">
                  <a16:creationId xmlns:a16="http://schemas.microsoft.com/office/drawing/2014/main" id="{E25B3EF4-2E9F-1A4F-979C-96E5D921C2AA}"/>
                </a:ext>
              </a:extLst>
            </p:cNvPr>
            <p:cNvSpPr/>
            <p:nvPr/>
          </p:nvSpPr>
          <p:spPr>
            <a:xfrm rot="5400000">
              <a:off x="-4075" y="611592"/>
              <a:ext cx="382291" cy="374153"/>
            </a:xfrm>
            <a:prstGeom prst="rtTriangle">
              <a:avLst/>
            </a:prstGeom>
            <a:solidFill>
              <a:srgbClr val="0077C3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9" name="直線コネクタ 28">
              <a:extLst>
                <a:ext uri="{FF2B5EF4-FFF2-40B4-BE49-F238E27FC236}">
                  <a16:creationId xmlns:a16="http://schemas.microsoft.com/office/drawing/2014/main" id="{39DC1102-62E5-CE4F-A424-FD8054367FC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12443"/>
              <a:ext cx="12192000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67FB838-E81B-402A-A9BE-0296AF7F1087}"/>
              </a:ext>
            </a:extLst>
          </p:cNvPr>
          <p:cNvSpPr txBox="1"/>
          <p:nvPr/>
        </p:nvSpPr>
        <p:spPr>
          <a:xfrm>
            <a:off x="629744" y="1467781"/>
            <a:ext cx="6143015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3525" indent="-263525" algn="just">
              <a:spcBef>
                <a:spcPts val="1200"/>
              </a:spcBef>
            </a:pPr>
            <a:r>
              <a:rPr lang="ja-JP" altLang="en-US" sz="3600" kern="100" dirty="0">
                <a:cs typeface="Times New Roman" panose="02020603050405020304" pitchFamily="18" charset="0"/>
              </a:rPr>
              <a:t>・物体が等速直線運動をする場合，</a:t>
            </a:r>
            <a:r>
              <a:rPr lang="en-US" altLang="ja-JP" sz="3600" i="1" kern="100" dirty="0">
                <a:cs typeface="Times New Roman" panose="02020603050405020304" pitchFamily="18" charset="0"/>
              </a:rPr>
              <a:t>v-t </a:t>
            </a:r>
            <a:r>
              <a:rPr lang="ja-JP" altLang="en-US" sz="3600" kern="100" dirty="0">
                <a:cs typeface="Times New Roman" panose="02020603050405020304" pitchFamily="18" charset="0"/>
              </a:rPr>
              <a:t>グラフは</a:t>
            </a:r>
            <a:r>
              <a:rPr lang="en-US" altLang="ja-JP" sz="3600" i="1" kern="100" dirty="0">
                <a:cs typeface="Times New Roman" panose="02020603050405020304" pitchFamily="18" charset="0"/>
              </a:rPr>
              <a:t>t </a:t>
            </a:r>
            <a:r>
              <a:rPr lang="ja-JP" altLang="en-US" sz="3600" kern="100" dirty="0">
                <a:cs typeface="Times New Roman" panose="02020603050405020304" pitchFamily="18" charset="0"/>
              </a:rPr>
              <a:t>軸に</a:t>
            </a:r>
            <a:r>
              <a:rPr lang="en-US" altLang="ja-JP" sz="3600" kern="100" dirty="0">
                <a:cs typeface="Times New Roman" panose="02020603050405020304" pitchFamily="18" charset="0"/>
              </a:rPr>
              <a:t>〔</a:t>
            </a:r>
            <a:r>
              <a:rPr lang="ja-JP" altLang="en-US" sz="3600" b="1" kern="100" dirty="0">
                <a:solidFill>
                  <a:srgbClr val="FF0000"/>
                </a:solidFill>
                <a:cs typeface="Times New Roman" panose="02020603050405020304" pitchFamily="18" charset="0"/>
              </a:rPr>
              <a:t>平行</a:t>
            </a:r>
            <a:r>
              <a:rPr lang="en-US" altLang="ja-JP" sz="3600" kern="100" dirty="0">
                <a:cs typeface="Times New Roman" panose="02020603050405020304" pitchFamily="18" charset="0"/>
              </a:rPr>
              <a:t>〕</a:t>
            </a:r>
            <a:r>
              <a:rPr lang="ja-JP" altLang="en-US" sz="3600" kern="100" dirty="0">
                <a:cs typeface="Times New Roman" panose="02020603050405020304" pitchFamily="18" charset="0"/>
              </a:rPr>
              <a:t>な直線となる。</a:t>
            </a:r>
            <a:endParaRPr lang="en-US" altLang="ja-JP" sz="3600" kern="100" dirty="0">
              <a:cs typeface="Times New Roman" panose="02020603050405020304" pitchFamily="18" charset="0"/>
            </a:endParaRPr>
          </a:p>
          <a:p>
            <a:pPr marL="263525" indent="-263525" algn="just">
              <a:spcBef>
                <a:spcPts val="1200"/>
              </a:spcBef>
            </a:pPr>
            <a:r>
              <a:rPr lang="ja-JP" altLang="en-US" sz="3600" kern="100" dirty="0">
                <a:cs typeface="Times New Roman" panose="02020603050405020304" pitchFamily="18" charset="0"/>
              </a:rPr>
              <a:t>・</a:t>
            </a:r>
            <a:r>
              <a:rPr lang="en-US" altLang="ja-JP" sz="3600" i="1" kern="100" dirty="0" err="1">
                <a:cs typeface="Times New Roman" panose="02020603050405020304" pitchFamily="18" charset="0"/>
              </a:rPr>
              <a:t>t</a:t>
            </a:r>
            <a:r>
              <a:rPr lang="en-US" altLang="ja-JP" sz="3600" kern="100" dirty="0" err="1">
                <a:cs typeface="Times New Roman" panose="02020603050405020304" pitchFamily="18" charset="0"/>
              </a:rPr>
              <a:t>〔s</a:t>
            </a:r>
            <a:r>
              <a:rPr lang="en-US" altLang="ja-JP" sz="3600" kern="100" dirty="0">
                <a:cs typeface="Times New Roman" panose="02020603050405020304" pitchFamily="18" charset="0"/>
              </a:rPr>
              <a:t>〕</a:t>
            </a:r>
            <a:r>
              <a:rPr lang="ja-JP" altLang="en-US" sz="3600" kern="100" dirty="0">
                <a:cs typeface="Times New Roman" panose="02020603050405020304" pitchFamily="18" charset="0"/>
              </a:rPr>
              <a:t>間の移動距離は，その間の </a:t>
            </a:r>
            <a:r>
              <a:rPr lang="en-US" altLang="ja-JP" sz="3600" i="1" kern="100" dirty="0">
                <a:cs typeface="Times New Roman" panose="02020603050405020304" pitchFamily="18" charset="0"/>
              </a:rPr>
              <a:t>v-t </a:t>
            </a:r>
            <a:r>
              <a:rPr lang="ja-JP" altLang="en-US" sz="3600" kern="100" dirty="0">
                <a:cs typeface="Times New Roman" panose="02020603050405020304" pitchFamily="18" charset="0"/>
              </a:rPr>
              <a:t>グラフと</a:t>
            </a:r>
            <a:r>
              <a:rPr lang="en-US" altLang="ja-JP" sz="3600" i="1" kern="100" dirty="0">
                <a:cs typeface="Times New Roman" panose="02020603050405020304" pitchFamily="18" charset="0"/>
              </a:rPr>
              <a:t>t</a:t>
            </a:r>
            <a:r>
              <a:rPr lang="en-US" altLang="ja-JP" sz="3600" kern="100" dirty="0">
                <a:cs typeface="Times New Roman" panose="02020603050405020304" pitchFamily="18" charset="0"/>
              </a:rPr>
              <a:t> </a:t>
            </a:r>
            <a:r>
              <a:rPr lang="ja-JP" altLang="en-US" sz="3600" kern="100" dirty="0">
                <a:cs typeface="Times New Roman" panose="02020603050405020304" pitchFamily="18" charset="0"/>
              </a:rPr>
              <a:t>軸で囲まれた部分の</a:t>
            </a:r>
            <a:r>
              <a:rPr lang="en-US" altLang="ja-JP" sz="3600" kern="100" dirty="0">
                <a:cs typeface="Times New Roman" panose="02020603050405020304" pitchFamily="18" charset="0"/>
              </a:rPr>
              <a:t>〔</a:t>
            </a:r>
            <a:r>
              <a:rPr lang="ja-JP" altLang="en-US" sz="3600" b="1" kern="100" dirty="0">
                <a:solidFill>
                  <a:srgbClr val="FF0000"/>
                </a:solidFill>
                <a:cs typeface="Times New Roman" panose="02020603050405020304" pitchFamily="18" charset="0"/>
              </a:rPr>
              <a:t>面積</a:t>
            </a:r>
            <a:r>
              <a:rPr lang="en-US" altLang="ja-JP" sz="3600" kern="100" dirty="0">
                <a:cs typeface="Times New Roman" panose="02020603050405020304" pitchFamily="18" charset="0"/>
              </a:rPr>
              <a:t>〕</a:t>
            </a:r>
            <a:r>
              <a:rPr lang="ja-JP" altLang="en-US" sz="3600" kern="100" dirty="0">
                <a:cs typeface="Times New Roman" panose="02020603050405020304" pitchFamily="18" charset="0"/>
              </a:rPr>
              <a:t>で表される。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375DA4B6-750E-43C8-9F3B-4032968BD5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5148" y="1399032"/>
            <a:ext cx="3980952" cy="3742857"/>
          </a:xfrm>
          <a:prstGeom prst="rect">
            <a:avLst/>
          </a:prstGeom>
        </p:spPr>
      </p:pic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7A872CBB-3E14-4519-BF56-4DEF7BDFEED3}"/>
              </a:ext>
            </a:extLst>
          </p:cNvPr>
          <p:cNvGrpSpPr/>
          <p:nvPr/>
        </p:nvGrpSpPr>
        <p:grpSpPr>
          <a:xfrm>
            <a:off x="7432855" y="5258913"/>
            <a:ext cx="3865538" cy="400110"/>
            <a:chOff x="6749685" y="5211549"/>
            <a:chExt cx="3865538" cy="400110"/>
          </a:xfrm>
        </p:grpSpPr>
        <p:pic>
          <p:nvPicPr>
            <p:cNvPr id="14" name="図 13">
              <a:extLst>
                <a:ext uri="{FF2B5EF4-FFF2-40B4-BE49-F238E27FC236}">
                  <a16:creationId xmlns:a16="http://schemas.microsoft.com/office/drawing/2014/main" id="{08FC38FA-44E3-45C1-8402-253F76FECE5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9685" y="5211549"/>
              <a:ext cx="271048" cy="302024"/>
            </a:xfrm>
            <a:prstGeom prst="rect">
              <a:avLst/>
            </a:prstGeom>
          </p:spPr>
        </p:pic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A1C3A3CA-0FD8-4FA1-B90F-A6F8E064231C}"/>
                </a:ext>
              </a:extLst>
            </p:cNvPr>
            <p:cNvSpPr txBox="1"/>
            <p:nvPr/>
          </p:nvSpPr>
          <p:spPr>
            <a:xfrm>
              <a:off x="7020733" y="5211549"/>
              <a:ext cx="359449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71463" indent="-271463" algn="just">
                <a:tabLst>
                  <a:tab pos="271463" algn="l"/>
                </a:tabLst>
              </a:pPr>
              <a:r>
                <a:rPr lang="ja-JP" altLang="en-US" sz="2000" kern="100" dirty="0">
                  <a:latin typeface="+mn-ea"/>
                  <a:cs typeface="Times New Roman" panose="02020603050405020304" pitchFamily="18" charset="0"/>
                </a:rPr>
                <a:t>図　</a:t>
              </a:r>
              <a:r>
                <a:rPr lang="ja-JP" altLang="en-US" sz="2000" b="1" kern="100" dirty="0">
                  <a:latin typeface="+mn-ea"/>
                  <a:cs typeface="Times New Roman" panose="02020603050405020304" pitchFamily="18" charset="0"/>
                </a:rPr>
                <a:t>等速直線運動の</a:t>
              </a:r>
              <a:r>
                <a:rPr lang="en-US" altLang="ja-JP" sz="2000" b="1" i="1" kern="100" dirty="0">
                  <a:latin typeface="+mn-ea"/>
                  <a:cs typeface="Times New Roman" panose="02020603050405020304" pitchFamily="18" charset="0"/>
                </a:rPr>
                <a:t>v-t</a:t>
              </a:r>
              <a:r>
                <a:rPr lang="ja-JP" altLang="en-US" sz="2000" b="1" kern="100" dirty="0">
                  <a:latin typeface="+mn-ea"/>
                  <a:cs typeface="Times New Roman" panose="02020603050405020304" pitchFamily="18" charset="0"/>
                </a:rPr>
                <a:t>グラフ</a:t>
              </a:r>
              <a:endParaRPr lang="ja-JP" altLang="en-US" sz="2000" kern="100" dirty="0">
                <a:latin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タイトル 1">
            <a:extLst>
              <a:ext uri="{FF2B5EF4-FFF2-40B4-BE49-F238E27FC236}">
                <a16:creationId xmlns:a16="http://schemas.microsoft.com/office/drawing/2014/main" id="{36BE7B47-9308-4A0B-B80E-50CED8350D36}"/>
              </a:ext>
            </a:extLst>
          </p:cNvPr>
          <p:cNvSpPr txBox="1">
            <a:spLocks/>
          </p:cNvSpPr>
          <p:nvPr/>
        </p:nvSpPr>
        <p:spPr>
          <a:xfrm>
            <a:off x="285540" y="665045"/>
            <a:ext cx="7067760" cy="73398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600" b="1" dirty="0">
                <a:solidFill>
                  <a:schemeClr val="bg1"/>
                </a:solidFill>
                <a:latin typeface="+mn-ea"/>
                <a:ea typeface="+mn-ea"/>
              </a:rPr>
              <a:t> </a:t>
            </a:r>
            <a:r>
              <a:rPr lang="ja-JP" altLang="en-US" sz="4000" b="1" dirty="0">
                <a:solidFill>
                  <a:schemeClr val="bg1"/>
                </a:solidFill>
                <a:latin typeface="+mn-ea"/>
                <a:ea typeface="+mn-ea"/>
              </a:rPr>
              <a:t>２</a:t>
            </a:r>
            <a:r>
              <a:rPr lang="en-US" altLang="ja-JP" sz="4000" b="1" dirty="0">
                <a:solidFill>
                  <a:schemeClr val="bg1"/>
                </a:solidFill>
                <a:latin typeface="+mn-ea"/>
                <a:ea typeface="+mn-ea"/>
              </a:rPr>
              <a:t> </a:t>
            </a:r>
            <a:r>
              <a:rPr lang="ja-JP" altLang="en-US" sz="4000" b="1" dirty="0">
                <a:solidFill>
                  <a:schemeClr val="bg1"/>
                </a:solidFill>
                <a:latin typeface="+mn-ea"/>
                <a:ea typeface="+mn-ea"/>
              </a:rPr>
              <a:t>等速直線運動を表すグラフ</a:t>
            </a:r>
            <a:endParaRPr lang="ja-JP" altLang="en-US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18" name="タイトル 1">
            <a:extLst>
              <a:ext uri="{FF2B5EF4-FFF2-40B4-BE49-F238E27FC236}">
                <a16:creationId xmlns:a16="http://schemas.microsoft.com/office/drawing/2014/main" id="{853A681B-555D-4A1A-9A7B-CD6CBE251998}"/>
              </a:ext>
            </a:extLst>
          </p:cNvPr>
          <p:cNvSpPr txBox="1">
            <a:spLocks/>
          </p:cNvSpPr>
          <p:nvPr/>
        </p:nvSpPr>
        <p:spPr>
          <a:xfrm>
            <a:off x="6350" y="19116"/>
            <a:ext cx="6089650" cy="56925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zh-TW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B </a:t>
            </a:r>
            <a:r>
              <a:rPr lang="zh-TW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等速直線運動</a:t>
            </a:r>
            <a:r>
              <a:rPr lang="en-US" altLang="zh-TW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(p.16-17)</a:t>
            </a:r>
            <a:endParaRPr lang="ja-JP" altLang="en-US" sz="2400" dirty="0">
              <a:latin typeface="+mn-ea"/>
              <a:ea typeface="+mn-ea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CF91FE5E-B71E-43C2-8344-BBB89F31692E}"/>
              </a:ext>
            </a:extLst>
          </p:cNvPr>
          <p:cNvSpPr/>
          <p:nvPr/>
        </p:nvSpPr>
        <p:spPr>
          <a:xfrm>
            <a:off x="1434798" y="2633920"/>
            <a:ext cx="937209" cy="4560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E3E6FB6E-5BD5-43AD-BF8A-821A0C30499B}"/>
              </a:ext>
            </a:extLst>
          </p:cNvPr>
          <p:cNvSpPr/>
          <p:nvPr/>
        </p:nvSpPr>
        <p:spPr>
          <a:xfrm>
            <a:off x="4303237" y="4434051"/>
            <a:ext cx="937209" cy="4560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3724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D7C11F7-214E-4752-AFEF-5F4DDB2F00D9}"/>
              </a:ext>
            </a:extLst>
          </p:cNvPr>
          <p:cNvSpPr txBox="1"/>
          <p:nvPr/>
        </p:nvSpPr>
        <p:spPr>
          <a:xfrm>
            <a:off x="1510904" y="891568"/>
            <a:ext cx="67853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ja-JP" altLang="en-US" sz="3200" kern="1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ある物体が等速直線運動をしている。このとき，物体の移動距離 </a:t>
            </a:r>
            <a:r>
              <a:rPr lang="en-US" altLang="ja-JP" sz="3200" i="1" kern="1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3200" kern="1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と経過時間 </a:t>
            </a:r>
            <a:r>
              <a:rPr lang="en-US" altLang="ja-JP" sz="3200" i="1" kern="1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ja-JP" sz="3200" kern="1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 </a:t>
            </a:r>
            <a:r>
              <a:rPr lang="ja-JP" altLang="en-US" sz="3200" kern="1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の関係は右図の </a:t>
            </a:r>
            <a:r>
              <a:rPr lang="en-US" altLang="ja-JP" sz="3200" i="1" kern="1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x-t </a:t>
            </a:r>
            <a:r>
              <a:rPr lang="ja-JP" altLang="en-US" sz="3200" kern="1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グラフのように表された。この物体の速さは何 </a:t>
            </a:r>
            <a:r>
              <a:rPr lang="en-US" altLang="ja-JP" sz="3200" kern="1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m/s </a:t>
            </a:r>
            <a:r>
              <a:rPr lang="ja-JP" altLang="en-US" sz="3200" kern="1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か。</a:t>
            </a:r>
          </a:p>
        </p:txBody>
      </p:sp>
      <p:sp>
        <p:nvSpPr>
          <p:cNvPr id="12" name="フッター プレースホルダー 2">
            <a:extLst>
              <a:ext uri="{FF2B5EF4-FFF2-40B4-BE49-F238E27FC236}">
                <a16:creationId xmlns:a16="http://schemas.microsoft.com/office/drawing/2014/main" id="{1EA51EBF-1625-476F-9F24-96B28B2F9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/>
              <a:t>© 2026  KEIRINKAN  ALL Rights Reserved.</a:t>
            </a:r>
            <a:endParaRPr kumimoji="1" lang="ja-JP" altLang="en-US" dirty="0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86CF35CB-9E2D-4331-8EBF-4E657A78FF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75C2A70-30D0-4958-BD5F-ACCF7D005EE8}" type="slidenum">
              <a:rPr lang="ja-JP" altLang="en-US" smtClean="0"/>
              <a:pPr/>
              <a:t>14</a:t>
            </a:fld>
            <a:endParaRPr lang="ja-JP" altLang="en-US" dirty="0"/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60B68DBC-18C9-FB46-82AE-788026A54ED2}"/>
              </a:ext>
            </a:extLst>
          </p:cNvPr>
          <p:cNvGrpSpPr/>
          <p:nvPr/>
        </p:nvGrpSpPr>
        <p:grpSpPr>
          <a:xfrm>
            <a:off x="0" y="612443"/>
            <a:ext cx="12192000" cy="33450"/>
            <a:chOff x="0" y="612443"/>
            <a:chExt cx="12192000" cy="33450"/>
          </a:xfrm>
        </p:grpSpPr>
        <p:cxnSp>
          <p:nvCxnSpPr>
            <p:cNvPr id="22" name="直線コネクタ 21">
              <a:extLst>
                <a:ext uri="{FF2B5EF4-FFF2-40B4-BE49-F238E27FC236}">
                  <a16:creationId xmlns:a16="http://schemas.microsoft.com/office/drawing/2014/main" id="{ECCD83B1-2E4C-F249-B8DD-28B292569CB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45893"/>
              <a:ext cx="12192000" cy="0"/>
            </a:xfrm>
            <a:prstGeom prst="line">
              <a:avLst/>
            </a:prstGeom>
            <a:ln w="920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コネクタ 22">
              <a:extLst>
                <a:ext uri="{FF2B5EF4-FFF2-40B4-BE49-F238E27FC236}">
                  <a16:creationId xmlns:a16="http://schemas.microsoft.com/office/drawing/2014/main" id="{BB5620A5-A0C1-8843-AF96-4D279B5EFBB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12443"/>
              <a:ext cx="12192000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図 2">
            <a:extLst>
              <a:ext uri="{FF2B5EF4-FFF2-40B4-BE49-F238E27FC236}">
                <a16:creationId xmlns:a16="http://schemas.microsoft.com/office/drawing/2014/main" id="{A9A013F7-D61C-438C-9EA4-4913889587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9940" y="891568"/>
            <a:ext cx="2409524" cy="17238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5C073DDA-3AE1-4127-8796-898DCA7283CF}"/>
                  </a:ext>
                </a:extLst>
              </p:cNvPr>
              <p:cNvSpPr txBox="1"/>
              <p:nvPr/>
            </p:nvSpPr>
            <p:spPr>
              <a:xfrm>
                <a:off x="1612504" y="4046582"/>
                <a:ext cx="10312796" cy="1540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tabLst>
                    <a:tab pos="0" algn="l"/>
                  </a:tabLst>
                </a:pPr>
                <a:r>
                  <a:rPr lang="ja-JP" altLang="en-US" sz="3200" kern="100" dirty="0">
                    <a:cs typeface="Times New Roman" panose="02020603050405020304" pitchFamily="18" charset="0"/>
                  </a:rPr>
                  <a:t>物体の速さを</a:t>
                </a:r>
                <a:r>
                  <a:rPr lang="en-US" altLang="ja-JP" sz="3200" i="1" kern="100" dirty="0" err="1">
                    <a:cs typeface="Times New Roman" panose="02020603050405020304" pitchFamily="18" charset="0"/>
                  </a:rPr>
                  <a:t>v</a:t>
                </a:r>
                <a:r>
                  <a:rPr lang="en-US" altLang="ja-JP" sz="3200" kern="100" dirty="0" err="1">
                    <a:cs typeface="Times New Roman" panose="02020603050405020304" pitchFamily="18" charset="0"/>
                  </a:rPr>
                  <a:t>〔m</a:t>
                </a:r>
                <a:r>
                  <a:rPr lang="en-US" altLang="ja-JP" sz="3200" kern="100" dirty="0">
                    <a:cs typeface="Times New Roman" panose="02020603050405020304" pitchFamily="18" charset="0"/>
                  </a:rPr>
                  <a:t>/s〕</a:t>
                </a:r>
                <a:r>
                  <a:rPr lang="ja-JP" altLang="en-US" sz="3200" kern="100" dirty="0">
                    <a:cs typeface="Times New Roman" panose="02020603050405020304" pitchFamily="18" charset="0"/>
                  </a:rPr>
                  <a:t>とすると，</a:t>
                </a:r>
              </a:p>
              <a:p>
                <a:pPr marL="271463" indent="-271463" algn="just">
                  <a:tabLst>
                    <a:tab pos="271463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3200" i="1" kern="1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𝑣</m:t>
                      </m:r>
                      <m:r>
                        <a:rPr lang="en-US" altLang="ja-JP" sz="3200" i="1" kern="1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3200" i="1" kern="1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ja-JP" sz="3200" b="0" i="1" kern="10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24</m:t>
                          </m:r>
                          <m:r>
                            <a:rPr lang="en-US" altLang="ja-JP" sz="3200" kern="1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ja-JP" sz="3200" kern="1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m</m:t>
                          </m:r>
                        </m:num>
                        <m:den>
                          <m:r>
                            <a:rPr lang="en-US" altLang="ja-JP" sz="3200" b="0" i="0" kern="10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12</m:t>
                          </m:r>
                          <m:r>
                            <a:rPr lang="en-US" altLang="ja-JP" sz="3200" kern="1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ja-JP" sz="3200" kern="1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s</m:t>
                          </m:r>
                        </m:den>
                      </m:f>
                      <m:r>
                        <a:rPr lang="en-US" altLang="ja-JP" sz="3200" kern="1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=2.</m:t>
                      </m:r>
                      <m:r>
                        <a:rPr lang="en-US" altLang="ja-JP" sz="3200" b="0" i="0" kern="10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0 </m:t>
                      </m:r>
                      <m:r>
                        <m:rPr>
                          <m:sty m:val="p"/>
                        </m:rPr>
                        <a:rPr lang="en-US" altLang="ja-JP" sz="3200" kern="1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a:rPr lang="en-US" altLang="ja-JP" sz="3200" kern="1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en-US" altLang="ja-JP" sz="3200" kern="1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s</m:t>
                      </m:r>
                    </m:oMath>
                  </m:oMathPara>
                </a14:m>
                <a:endParaRPr lang="en-US" altLang="ja-JP" sz="3200" kern="1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5C073DDA-3AE1-4127-8796-898DCA7283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2504" y="4046582"/>
                <a:ext cx="10312796" cy="1540486"/>
              </a:xfrm>
              <a:prstGeom prst="rect">
                <a:avLst/>
              </a:prstGeom>
              <a:blipFill>
                <a:blip r:embed="rId4"/>
                <a:stretch>
                  <a:fillRect l="-1538" t="-671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図 23">
            <a:extLst>
              <a:ext uri="{FF2B5EF4-FFF2-40B4-BE49-F238E27FC236}">
                <a16:creationId xmlns:a16="http://schemas.microsoft.com/office/drawing/2014/main" id="{7FD297E8-0B18-495C-B558-1A5DB8A632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04" y="4046582"/>
            <a:ext cx="1072603" cy="547474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2D24BCFB-465C-439B-83B4-C76A0C90DC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04" y="5747121"/>
            <a:ext cx="1072603" cy="547474"/>
          </a:xfrm>
          <a:prstGeom prst="rect">
            <a:avLst/>
          </a:prstGeom>
        </p:spPr>
      </p:pic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9C2AC056-BF3A-4DCE-B536-FC3231E525C4}"/>
              </a:ext>
            </a:extLst>
          </p:cNvPr>
          <p:cNvSpPr txBox="1"/>
          <p:nvPr/>
        </p:nvSpPr>
        <p:spPr>
          <a:xfrm>
            <a:off x="1612504" y="5724526"/>
            <a:ext cx="10312796" cy="565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 algn="just">
              <a:lnSpc>
                <a:spcPts val="4000"/>
              </a:lnSpc>
              <a:tabLst>
                <a:tab pos="271463" algn="l"/>
              </a:tabLst>
            </a:pPr>
            <a:r>
              <a:rPr lang="en-US" altLang="ja-JP" sz="3200" kern="100" dirty="0">
                <a:solidFill>
                  <a:srgbClr val="FF0000"/>
                </a:solidFill>
                <a:cs typeface="Times New Roman" panose="02020603050405020304" pitchFamily="18" charset="0"/>
              </a:rPr>
              <a:t>2.0 m/s</a:t>
            </a:r>
          </a:p>
        </p:txBody>
      </p: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04CA1C1D-3B89-44A4-A9A0-B782AC731145}"/>
              </a:ext>
            </a:extLst>
          </p:cNvPr>
          <p:cNvGrpSpPr/>
          <p:nvPr/>
        </p:nvGrpSpPr>
        <p:grpSpPr>
          <a:xfrm>
            <a:off x="291704" y="842962"/>
            <a:ext cx="1019307" cy="796238"/>
            <a:chOff x="291704" y="842962"/>
            <a:chExt cx="1019307" cy="796238"/>
          </a:xfrm>
        </p:grpSpPr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DAB697CE-3B47-4375-8530-A43DE115D59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704" y="942665"/>
              <a:ext cx="1019307" cy="520271"/>
            </a:xfrm>
            <a:prstGeom prst="rect">
              <a:avLst/>
            </a:prstGeom>
          </p:spPr>
        </p:pic>
        <p:sp>
          <p:nvSpPr>
            <p:cNvPr id="27" name="正方形/長方形 26">
              <a:extLst>
                <a:ext uri="{FF2B5EF4-FFF2-40B4-BE49-F238E27FC236}">
                  <a16:creationId xmlns:a16="http://schemas.microsoft.com/office/drawing/2014/main" id="{B535494B-D075-453A-AC54-E669406E5E11}"/>
                </a:ext>
              </a:extLst>
            </p:cNvPr>
            <p:cNvSpPr/>
            <p:nvPr/>
          </p:nvSpPr>
          <p:spPr>
            <a:xfrm>
              <a:off x="747768" y="842962"/>
              <a:ext cx="473991" cy="79623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3200" b="1" dirty="0">
                  <a:solidFill>
                    <a:schemeClr val="bg1"/>
                  </a:solidFill>
                </a:rPr>
                <a:t>４</a:t>
              </a:r>
              <a:endParaRPr kumimoji="1" lang="ja-JP" altLang="en-US" sz="3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1" name="タイトル 1">
            <a:extLst>
              <a:ext uri="{FF2B5EF4-FFF2-40B4-BE49-F238E27FC236}">
                <a16:creationId xmlns:a16="http://schemas.microsoft.com/office/drawing/2014/main" id="{28F87F56-F2B1-41DD-B1EB-B81003D83E2E}"/>
              </a:ext>
            </a:extLst>
          </p:cNvPr>
          <p:cNvSpPr txBox="1">
            <a:spLocks/>
          </p:cNvSpPr>
          <p:nvPr/>
        </p:nvSpPr>
        <p:spPr>
          <a:xfrm>
            <a:off x="6350" y="19116"/>
            <a:ext cx="6089650" cy="56925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zh-TW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B </a:t>
            </a:r>
            <a:r>
              <a:rPr lang="zh-TW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等速直線運動</a:t>
            </a:r>
            <a:r>
              <a:rPr lang="en-US" altLang="zh-TW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(p.16-17)</a:t>
            </a:r>
            <a:endParaRPr lang="ja-JP" altLang="en-US" sz="24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08405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DFEB4FBE-215E-4113-ADC4-6E14AB2F90FC}"/>
              </a:ext>
            </a:extLst>
          </p:cNvPr>
          <p:cNvSpPr txBox="1"/>
          <p:nvPr/>
        </p:nvSpPr>
        <p:spPr>
          <a:xfrm>
            <a:off x="700967" y="1907389"/>
            <a:ext cx="7048186" cy="3157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>
              <a:tabLst>
                <a:tab pos="271463" algn="l"/>
              </a:tabLst>
            </a:pPr>
            <a:r>
              <a:rPr lang="ja-JP" altLang="en-US" sz="3200" kern="100" dirty="0">
                <a:cs typeface="Times New Roman" panose="02020603050405020304" pitchFamily="18" charset="0"/>
              </a:rPr>
              <a:t>①</a:t>
            </a:r>
            <a:r>
              <a:rPr lang="en-US" altLang="ja-JP" sz="3200" kern="100" dirty="0">
                <a:cs typeface="Times New Roman" panose="02020603050405020304" pitchFamily="18" charset="0"/>
              </a:rPr>
              <a:t>CD </a:t>
            </a:r>
            <a:r>
              <a:rPr lang="ja-JP" altLang="en-US" sz="3200" kern="100" dirty="0">
                <a:cs typeface="Times New Roman" panose="02020603050405020304" pitchFamily="18" charset="0"/>
              </a:rPr>
              <a:t>の穴をラベル面側からセロハンテープを貼って塞ぐ。</a:t>
            </a:r>
          </a:p>
          <a:p>
            <a:pPr marL="271463" indent="-271463">
              <a:tabLst>
                <a:tab pos="271463" algn="l"/>
              </a:tabLst>
            </a:pPr>
            <a:r>
              <a:rPr lang="ja-JP" altLang="en-US" sz="3200" kern="100" dirty="0">
                <a:cs typeface="Times New Roman" panose="02020603050405020304" pitchFamily="18" charset="0"/>
              </a:rPr>
              <a:t>②ラベル面を上にしてなめらかな机の上ですべらせる。</a:t>
            </a:r>
          </a:p>
          <a:p>
            <a:pPr marL="271463" indent="-271463">
              <a:tabLst>
                <a:tab pos="271463" algn="l"/>
              </a:tabLst>
            </a:pPr>
            <a:r>
              <a:rPr lang="ja-JP" altLang="en-US" sz="3200" kern="100" dirty="0">
                <a:cs typeface="Times New Roman" panose="02020603050405020304" pitchFamily="18" charset="0"/>
              </a:rPr>
              <a:t>③運動の様子を撮影し，物体の位置や速さの変化を調べる。</a:t>
            </a:r>
          </a:p>
        </p:txBody>
      </p:sp>
      <p:sp>
        <p:nvSpPr>
          <p:cNvPr id="14" name="タイトル 1">
            <a:extLst>
              <a:ext uri="{FF2B5EF4-FFF2-40B4-BE49-F238E27FC236}">
                <a16:creationId xmlns:a16="http://schemas.microsoft.com/office/drawing/2014/main" id="{FE37C1E3-E3C6-43EF-BC27-95B8BC4D6120}"/>
              </a:ext>
            </a:extLst>
          </p:cNvPr>
          <p:cNvSpPr txBox="1">
            <a:spLocks/>
          </p:cNvSpPr>
          <p:nvPr/>
        </p:nvSpPr>
        <p:spPr>
          <a:xfrm>
            <a:off x="3185898" y="722532"/>
            <a:ext cx="4102554" cy="68461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600" b="1" dirty="0">
                <a:solidFill>
                  <a:srgbClr val="00A8B1"/>
                </a:solidFill>
                <a:latin typeface="+mn-ea"/>
                <a:ea typeface="+mn-ea"/>
              </a:rPr>
              <a:t> </a:t>
            </a:r>
            <a:r>
              <a:rPr lang="ja-JP" altLang="en-US" sz="4000" b="1" dirty="0">
                <a:solidFill>
                  <a:srgbClr val="00A8B1"/>
                </a:solidFill>
                <a:latin typeface="+mn-ea"/>
                <a:ea typeface="+mn-ea"/>
              </a:rPr>
              <a:t>等速直線運動</a:t>
            </a:r>
            <a:endParaRPr lang="en-US" altLang="ja-JP" sz="4000" b="1" dirty="0">
              <a:solidFill>
                <a:srgbClr val="00A8B1"/>
              </a:solidFill>
              <a:latin typeface="+mn-ea"/>
              <a:ea typeface="+mn-ea"/>
            </a:endParaRPr>
          </a:p>
        </p:txBody>
      </p:sp>
      <p:sp>
        <p:nvSpPr>
          <p:cNvPr id="18" name="フッター プレースホルダー 2">
            <a:extLst>
              <a:ext uri="{FF2B5EF4-FFF2-40B4-BE49-F238E27FC236}">
                <a16:creationId xmlns:a16="http://schemas.microsoft.com/office/drawing/2014/main" id="{FB0E359E-7A46-41F9-BB15-2115D8513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/>
              <a:t>© 2026  KEIRINKAN  ALL Rights Reserved.</a:t>
            </a:r>
            <a:endParaRPr kumimoji="1" lang="ja-JP" altLang="en-US" dirty="0"/>
          </a:p>
        </p:txBody>
      </p:sp>
      <p:sp>
        <p:nvSpPr>
          <p:cNvPr id="11" name="スライド番号プレースホルダー 10">
            <a:extLst>
              <a:ext uri="{FF2B5EF4-FFF2-40B4-BE49-F238E27FC236}">
                <a16:creationId xmlns:a16="http://schemas.microsoft.com/office/drawing/2014/main" id="{E60CA201-A3AC-4543-A47F-F0D3056E9E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75C2A70-30D0-4958-BD5F-ACCF7D005EE8}" type="slidenum">
              <a:rPr lang="ja-JP" altLang="en-US" smtClean="0"/>
              <a:pPr/>
              <a:t>15</a:t>
            </a:fld>
            <a:endParaRPr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ABEC1700-5AC8-8140-8E12-899F7C5D8E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98" y="692715"/>
            <a:ext cx="2653448" cy="646954"/>
          </a:xfrm>
          <a:prstGeom prst="rect">
            <a:avLst/>
          </a:prstGeom>
        </p:spPr>
      </p:pic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C1D7FF17-D909-AE42-A190-3F0674B7C325}"/>
              </a:ext>
            </a:extLst>
          </p:cNvPr>
          <p:cNvCxnSpPr>
            <a:cxnSpLocks/>
          </p:cNvCxnSpPr>
          <p:nvPr/>
        </p:nvCxnSpPr>
        <p:spPr>
          <a:xfrm>
            <a:off x="555398" y="6055331"/>
            <a:ext cx="11083324" cy="0"/>
          </a:xfrm>
          <a:prstGeom prst="line">
            <a:avLst/>
          </a:prstGeom>
          <a:ln w="38100">
            <a:solidFill>
              <a:srgbClr val="1CBAC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26F2163E-FE0E-FA42-A7FA-C571DFDD07B1}"/>
              </a:ext>
            </a:extLst>
          </p:cNvPr>
          <p:cNvCxnSpPr>
            <a:cxnSpLocks/>
          </p:cNvCxnSpPr>
          <p:nvPr/>
        </p:nvCxnSpPr>
        <p:spPr>
          <a:xfrm>
            <a:off x="6586780" y="1016192"/>
            <a:ext cx="5051942" cy="0"/>
          </a:xfrm>
          <a:prstGeom prst="line">
            <a:avLst/>
          </a:prstGeom>
          <a:ln w="38100">
            <a:solidFill>
              <a:srgbClr val="1CBAC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437E1DF7-8138-4386-992B-156DF77D5DCE}"/>
              </a:ext>
            </a:extLst>
          </p:cNvPr>
          <p:cNvGrpSpPr/>
          <p:nvPr/>
        </p:nvGrpSpPr>
        <p:grpSpPr>
          <a:xfrm>
            <a:off x="8095865" y="2693427"/>
            <a:ext cx="3542857" cy="2371429"/>
            <a:chOff x="8095865" y="2693427"/>
            <a:chExt cx="3542857" cy="2371429"/>
          </a:xfrm>
        </p:grpSpPr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1BF1EC12-6816-4C84-802A-ECF606F184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095865" y="2693427"/>
              <a:ext cx="3542857" cy="2371429"/>
            </a:xfrm>
            <a:prstGeom prst="rect">
              <a:avLst/>
            </a:prstGeom>
          </p:spPr>
        </p:pic>
        <p:sp>
          <p:nvSpPr>
            <p:cNvPr id="2" name="正方形/長方形 1">
              <a:extLst>
                <a:ext uri="{FF2B5EF4-FFF2-40B4-BE49-F238E27FC236}">
                  <a16:creationId xmlns:a16="http://schemas.microsoft.com/office/drawing/2014/main" id="{AF306062-3479-4155-A85A-553F338A0314}"/>
                </a:ext>
              </a:extLst>
            </p:cNvPr>
            <p:cNvSpPr/>
            <p:nvPr/>
          </p:nvSpPr>
          <p:spPr>
            <a:xfrm>
              <a:off x="8095865" y="2806566"/>
              <a:ext cx="520700" cy="4087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6" name="タイトル 1">
            <a:extLst>
              <a:ext uri="{FF2B5EF4-FFF2-40B4-BE49-F238E27FC236}">
                <a16:creationId xmlns:a16="http://schemas.microsoft.com/office/drawing/2014/main" id="{A5944902-086B-47AA-B390-2F677A7A6F08}"/>
              </a:ext>
            </a:extLst>
          </p:cNvPr>
          <p:cNvSpPr txBox="1">
            <a:spLocks/>
          </p:cNvSpPr>
          <p:nvPr/>
        </p:nvSpPr>
        <p:spPr>
          <a:xfrm>
            <a:off x="6350" y="19116"/>
            <a:ext cx="6089650" cy="56925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zh-TW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B </a:t>
            </a:r>
            <a:r>
              <a:rPr lang="zh-TW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等速直線運動</a:t>
            </a:r>
            <a:r>
              <a:rPr lang="en-US" altLang="zh-TW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(p.16-17)</a:t>
            </a:r>
            <a:endParaRPr lang="ja-JP" altLang="en-US" sz="24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812579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フッター プレースホルダー 2">
            <a:extLst>
              <a:ext uri="{FF2B5EF4-FFF2-40B4-BE49-F238E27FC236}">
                <a16:creationId xmlns:a16="http://schemas.microsoft.com/office/drawing/2014/main" id="{75B851B8-08C0-47CF-833A-2271D0524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/>
              <a:t>© 2026  KEIRINKAN  ALL Rights Reserved.</a:t>
            </a:r>
            <a:endParaRPr kumimoji="1" lang="ja-JP" altLang="en-US" dirty="0"/>
          </a:p>
        </p:txBody>
      </p:sp>
      <p:sp>
        <p:nvSpPr>
          <p:cNvPr id="11" name="スライド番号プレースホルダー 10">
            <a:extLst>
              <a:ext uri="{FF2B5EF4-FFF2-40B4-BE49-F238E27FC236}">
                <a16:creationId xmlns:a16="http://schemas.microsoft.com/office/drawing/2014/main" id="{A417E311-C146-4BF1-82A9-44F097CC47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75C2A70-30D0-4958-BD5F-ACCF7D005EE8}" type="slidenum">
              <a:rPr lang="ja-JP" altLang="en-US" smtClean="0"/>
              <a:pPr/>
              <a:t>16</a:t>
            </a:fld>
            <a:endParaRPr lang="ja-JP" altLang="en-US" dirty="0"/>
          </a:p>
        </p:txBody>
      </p:sp>
      <p:sp>
        <p:nvSpPr>
          <p:cNvPr id="24" name="1 つの角を丸めた四角形 23">
            <a:extLst>
              <a:ext uri="{FF2B5EF4-FFF2-40B4-BE49-F238E27FC236}">
                <a16:creationId xmlns:a16="http://schemas.microsoft.com/office/drawing/2014/main" id="{715D22A1-6A26-3E45-AEFA-2DD14D1E446A}"/>
              </a:ext>
            </a:extLst>
          </p:cNvPr>
          <p:cNvSpPr/>
          <p:nvPr/>
        </p:nvSpPr>
        <p:spPr>
          <a:xfrm flipV="1">
            <a:off x="-2" y="607516"/>
            <a:ext cx="5703378" cy="731989"/>
          </a:xfrm>
          <a:prstGeom prst="round1Rect">
            <a:avLst>
              <a:gd name="adj" fmla="val 36907"/>
            </a:avLst>
          </a:prstGeom>
          <a:solidFill>
            <a:srgbClr val="3497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63872AFB-95B1-2E43-B59E-0B00AB8331D7}"/>
              </a:ext>
            </a:extLst>
          </p:cNvPr>
          <p:cNvGrpSpPr/>
          <p:nvPr/>
        </p:nvGrpSpPr>
        <p:grpSpPr>
          <a:xfrm>
            <a:off x="-6" y="607523"/>
            <a:ext cx="12192006" cy="382291"/>
            <a:chOff x="-6" y="607523"/>
            <a:chExt cx="12192006" cy="382291"/>
          </a:xfrm>
        </p:grpSpPr>
        <p:cxnSp>
          <p:nvCxnSpPr>
            <p:cNvPr id="27" name="直線コネクタ 26">
              <a:extLst>
                <a:ext uri="{FF2B5EF4-FFF2-40B4-BE49-F238E27FC236}">
                  <a16:creationId xmlns:a16="http://schemas.microsoft.com/office/drawing/2014/main" id="{0A70CB8B-8077-1B42-AEC2-EB35C3780BD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45893"/>
              <a:ext cx="12192000" cy="0"/>
            </a:xfrm>
            <a:prstGeom prst="line">
              <a:avLst/>
            </a:prstGeom>
            <a:solidFill>
              <a:srgbClr val="0077C3"/>
            </a:solidFill>
            <a:ln w="92075">
              <a:solidFill>
                <a:srgbClr val="3497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直角三角形 27">
              <a:extLst>
                <a:ext uri="{FF2B5EF4-FFF2-40B4-BE49-F238E27FC236}">
                  <a16:creationId xmlns:a16="http://schemas.microsoft.com/office/drawing/2014/main" id="{E25B3EF4-2E9F-1A4F-979C-96E5D921C2AA}"/>
                </a:ext>
              </a:extLst>
            </p:cNvPr>
            <p:cNvSpPr/>
            <p:nvPr/>
          </p:nvSpPr>
          <p:spPr>
            <a:xfrm rot="5400000">
              <a:off x="-4075" y="611592"/>
              <a:ext cx="382291" cy="374153"/>
            </a:xfrm>
            <a:prstGeom prst="rtTriangle">
              <a:avLst/>
            </a:prstGeom>
            <a:solidFill>
              <a:srgbClr val="0077C3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9" name="直線コネクタ 28">
              <a:extLst>
                <a:ext uri="{FF2B5EF4-FFF2-40B4-BE49-F238E27FC236}">
                  <a16:creationId xmlns:a16="http://schemas.microsoft.com/office/drawing/2014/main" id="{39DC1102-62E5-CE4F-A424-FD8054367FC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12443"/>
              <a:ext cx="12192000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タイトル 1">
            <a:extLst>
              <a:ext uri="{FF2B5EF4-FFF2-40B4-BE49-F238E27FC236}">
                <a16:creationId xmlns:a16="http://schemas.microsoft.com/office/drawing/2014/main" id="{D055187C-3C00-854C-8B77-8CA95425D0CA}"/>
              </a:ext>
            </a:extLst>
          </p:cNvPr>
          <p:cNvSpPr txBox="1">
            <a:spLocks/>
          </p:cNvSpPr>
          <p:nvPr/>
        </p:nvSpPr>
        <p:spPr>
          <a:xfrm>
            <a:off x="285540" y="665045"/>
            <a:ext cx="5960277" cy="73398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600" b="1" dirty="0">
                <a:solidFill>
                  <a:schemeClr val="bg1"/>
                </a:solidFill>
                <a:latin typeface="+mn-ea"/>
                <a:ea typeface="+mn-ea"/>
              </a:rPr>
              <a:t> </a:t>
            </a:r>
            <a:r>
              <a:rPr lang="ja-JP" altLang="en-US" sz="4000" b="1" dirty="0">
                <a:solidFill>
                  <a:schemeClr val="bg1"/>
                </a:solidFill>
                <a:latin typeface="+mn-ea"/>
                <a:ea typeface="+mn-ea"/>
              </a:rPr>
              <a:t>１ 速度</a:t>
            </a:r>
            <a:endParaRPr lang="ja-JP" altLang="en-US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67FB838-E81B-402A-A9BE-0296AF7F1087}"/>
              </a:ext>
            </a:extLst>
          </p:cNvPr>
          <p:cNvSpPr txBox="1"/>
          <p:nvPr/>
        </p:nvSpPr>
        <p:spPr>
          <a:xfrm>
            <a:off x="629746" y="1467781"/>
            <a:ext cx="581632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ja-JP" altLang="en-US" sz="3600" kern="100" dirty="0">
                <a:cs typeface="Times New Roman" panose="02020603050405020304" pitchFamily="18" charset="0"/>
              </a:rPr>
              <a:t>・速さと運動の向きを合わせた量を</a:t>
            </a:r>
            <a:r>
              <a:rPr lang="en-US" altLang="ja-JP" sz="3600" kern="100" dirty="0">
                <a:cs typeface="Times New Roman" panose="02020603050405020304" pitchFamily="18" charset="0"/>
              </a:rPr>
              <a:t>〔</a:t>
            </a:r>
            <a:r>
              <a:rPr lang="ja-JP" altLang="en-US" sz="3600" b="1" kern="100" dirty="0">
                <a:solidFill>
                  <a:srgbClr val="FF0000"/>
                </a:solidFill>
                <a:cs typeface="Times New Roman" panose="02020603050405020304" pitchFamily="18" charset="0"/>
              </a:rPr>
              <a:t>速度</a:t>
            </a:r>
            <a:r>
              <a:rPr lang="en-US" altLang="ja-JP" sz="3600" kern="100" dirty="0">
                <a:cs typeface="Times New Roman" panose="02020603050405020304" pitchFamily="18" charset="0"/>
              </a:rPr>
              <a:t>〕</a:t>
            </a:r>
            <a:r>
              <a:rPr lang="ja-JP" altLang="en-US" sz="3600" kern="100" dirty="0">
                <a:cs typeface="Times New Roman" panose="02020603050405020304" pitchFamily="18" charset="0"/>
              </a:rPr>
              <a:t>という。</a:t>
            </a:r>
            <a:endParaRPr lang="en-US" altLang="ja-JP" sz="3600" kern="100" dirty="0">
              <a:cs typeface="Times New Roman" panose="02020603050405020304" pitchFamily="18" charset="0"/>
            </a:endParaRPr>
          </a:p>
          <a:p>
            <a:pPr algn="just">
              <a:spcBef>
                <a:spcPts val="1200"/>
              </a:spcBef>
            </a:pPr>
            <a:r>
              <a:rPr lang="ja-JP" altLang="en-US" sz="3600" kern="100" dirty="0">
                <a:cs typeface="Times New Roman" panose="02020603050405020304" pitchFamily="18" charset="0"/>
              </a:rPr>
              <a:t>・直線の方向のどちらかの向きを正として座標軸をとり，速度の向きを正負の</a:t>
            </a:r>
            <a:r>
              <a:rPr lang="en-US" altLang="ja-JP" sz="3600" kern="100" dirty="0">
                <a:cs typeface="Times New Roman" panose="02020603050405020304" pitchFamily="18" charset="0"/>
              </a:rPr>
              <a:t>〔</a:t>
            </a:r>
            <a:r>
              <a:rPr lang="ja-JP" altLang="en-US" sz="3600" b="1" kern="100" dirty="0">
                <a:solidFill>
                  <a:srgbClr val="FF0000"/>
                </a:solidFill>
                <a:cs typeface="Times New Roman" panose="02020603050405020304" pitchFamily="18" charset="0"/>
              </a:rPr>
              <a:t>符号</a:t>
            </a:r>
            <a:r>
              <a:rPr lang="en-US" altLang="ja-JP" sz="3600" kern="100" dirty="0">
                <a:cs typeface="Times New Roman" panose="02020603050405020304" pitchFamily="18" charset="0"/>
              </a:rPr>
              <a:t>〕</a:t>
            </a:r>
            <a:r>
              <a:rPr lang="ja-JP" altLang="en-US" sz="3600" kern="100" dirty="0">
                <a:cs typeface="Times New Roman" panose="02020603050405020304" pitchFamily="18" charset="0"/>
              </a:rPr>
              <a:t>で表す。</a:t>
            </a:r>
            <a:endParaRPr lang="en-US" altLang="ja-JP" sz="3600" kern="100" dirty="0">
              <a:cs typeface="Times New Roman" panose="02020603050405020304" pitchFamily="18" charset="0"/>
            </a:endParaRPr>
          </a:p>
          <a:p>
            <a:pPr algn="just">
              <a:spcBef>
                <a:spcPts val="1200"/>
              </a:spcBef>
            </a:pPr>
            <a:r>
              <a:rPr lang="ja-JP" altLang="en-US" sz="3600" kern="100" dirty="0">
                <a:cs typeface="Times New Roman" panose="02020603050405020304" pitchFamily="18" charset="0"/>
              </a:rPr>
              <a:t>・大きさと向きをもつ量を</a:t>
            </a:r>
            <a:r>
              <a:rPr lang="en-US" altLang="ja-JP" sz="3600" kern="100" dirty="0">
                <a:cs typeface="Times New Roman" panose="02020603050405020304" pitchFamily="18" charset="0"/>
              </a:rPr>
              <a:t>〔</a:t>
            </a:r>
            <a:r>
              <a:rPr lang="ja-JP" altLang="en-US" sz="3600" b="1" kern="100" dirty="0">
                <a:solidFill>
                  <a:srgbClr val="FF0000"/>
                </a:solidFill>
                <a:cs typeface="Times New Roman" panose="02020603050405020304" pitchFamily="18" charset="0"/>
              </a:rPr>
              <a:t>ベクトル</a:t>
            </a:r>
            <a:r>
              <a:rPr lang="en-US" altLang="ja-JP" sz="3600" kern="100" dirty="0">
                <a:cs typeface="Times New Roman" panose="02020603050405020304" pitchFamily="18" charset="0"/>
              </a:rPr>
              <a:t>〕</a:t>
            </a:r>
            <a:r>
              <a:rPr lang="ja-JP" altLang="en-US" sz="3600" kern="100" dirty="0">
                <a:cs typeface="Times New Roman" panose="02020603050405020304" pitchFamily="18" charset="0"/>
              </a:rPr>
              <a:t>という。</a:t>
            </a:r>
            <a:endParaRPr lang="ja-JP" altLang="ja-JP" sz="3600" kern="100" dirty="0">
              <a:effectLst/>
              <a:cs typeface="Times New Roman" panose="02020603050405020304" pitchFamily="18" charset="0"/>
            </a:endParaRPr>
          </a:p>
        </p:txBody>
      </p:sp>
      <p:sp>
        <p:nvSpPr>
          <p:cNvPr id="33" name="タイトル 1">
            <a:extLst>
              <a:ext uri="{FF2B5EF4-FFF2-40B4-BE49-F238E27FC236}">
                <a16:creationId xmlns:a16="http://schemas.microsoft.com/office/drawing/2014/main" id="{F0426F16-B92F-4B7E-AEAE-9318418CD0F5}"/>
              </a:ext>
            </a:extLst>
          </p:cNvPr>
          <p:cNvSpPr txBox="1">
            <a:spLocks/>
          </p:cNvSpPr>
          <p:nvPr/>
        </p:nvSpPr>
        <p:spPr>
          <a:xfrm>
            <a:off x="6350" y="19116"/>
            <a:ext cx="6089650" cy="56925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C 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変位と速度</a:t>
            </a:r>
            <a:r>
              <a:rPr lang="en-US" altLang="zh-TW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(p.17-19)</a:t>
            </a:r>
            <a:endParaRPr lang="ja-JP" altLang="en-US" sz="2400" dirty="0">
              <a:latin typeface="+mn-ea"/>
              <a:ea typeface="+mn-ea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B2E58B6C-FD2C-451F-8F6D-53687E1A73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6882" y="1467781"/>
            <a:ext cx="4914286" cy="3428571"/>
          </a:xfrm>
          <a:prstGeom prst="rect">
            <a:avLst/>
          </a:prstGeom>
        </p:spPr>
      </p:pic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6052D9ED-6F76-4D5B-B397-9F5F7750325B}"/>
              </a:ext>
            </a:extLst>
          </p:cNvPr>
          <p:cNvGrpSpPr/>
          <p:nvPr/>
        </p:nvGrpSpPr>
        <p:grpSpPr>
          <a:xfrm>
            <a:off x="6962075" y="5079870"/>
            <a:ext cx="3865538" cy="400110"/>
            <a:chOff x="6749685" y="5211549"/>
            <a:chExt cx="3865538" cy="400110"/>
          </a:xfrm>
        </p:grpSpPr>
        <p:pic>
          <p:nvPicPr>
            <p:cNvPr id="25" name="図 24">
              <a:extLst>
                <a:ext uri="{FF2B5EF4-FFF2-40B4-BE49-F238E27FC236}">
                  <a16:creationId xmlns:a16="http://schemas.microsoft.com/office/drawing/2014/main" id="{4C924DE8-8DAB-490F-9666-A5F17F49B6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9685" y="5211549"/>
              <a:ext cx="271048" cy="302024"/>
            </a:xfrm>
            <a:prstGeom prst="rect">
              <a:avLst/>
            </a:prstGeom>
          </p:spPr>
        </p:pic>
        <p:sp>
          <p:nvSpPr>
            <p:cNvPr id="35" name="テキスト ボックス 34">
              <a:extLst>
                <a:ext uri="{FF2B5EF4-FFF2-40B4-BE49-F238E27FC236}">
                  <a16:creationId xmlns:a16="http://schemas.microsoft.com/office/drawing/2014/main" id="{A15D0F01-E1EA-41B2-9FBD-C41DCEBB719D}"/>
                </a:ext>
              </a:extLst>
            </p:cNvPr>
            <p:cNvSpPr txBox="1"/>
            <p:nvPr/>
          </p:nvSpPr>
          <p:spPr>
            <a:xfrm>
              <a:off x="7020733" y="5211549"/>
              <a:ext cx="359449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71463" indent="-271463" algn="just">
                <a:tabLst>
                  <a:tab pos="271463" algn="l"/>
                </a:tabLst>
              </a:pPr>
              <a:r>
                <a:rPr lang="ja-JP" altLang="en-US" sz="2000" kern="100" dirty="0">
                  <a:latin typeface="+mn-ea"/>
                  <a:cs typeface="Times New Roman" panose="02020603050405020304" pitchFamily="18" charset="0"/>
                </a:rPr>
                <a:t>図　</a:t>
              </a:r>
              <a:r>
                <a:rPr lang="ja-JP" altLang="en-US" sz="2000" b="1" kern="100" dirty="0">
                  <a:latin typeface="+mn-ea"/>
                  <a:cs typeface="Times New Roman" panose="02020603050405020304" pitchFamily="18" charset="0"/>
                </a:rPr>
                <a:t>速さと速度</a:t>
              </a:r>
              <a:endParaRPr lang="ja-JP" altLang="en-US" sz="2000" kern="100" dirty="0">
                <a:latin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92F3736E-AA3F-4B93-9061-88EDD30DF287}"/>
              </a:ext>
            </a:extLst>
          </p:cNvPr>
          <p:cNvSpPr/>
          <p:nvPr/>
        </p:nvSpPr>
        <p:spPr>
          <a:xfrm>
            <a:off x="1179791" y="4452158"/>
            <a:ext cx="937209" cy="4560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AF353E42-47B8-4CC7-8D0A-814511434952}"/>
              </a:ext>
            </a:extLst>
          </p:cNvPr>
          <p:cNvSpPr/>
          <p:nvPr/>
        </p:nvSpPr>
        <p:spPr>
          <a:xfrm>
            <a:off x="2988975" y="2087694"/>
            <a:ext cx="937209" cy="4560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14378B8A-46C9-4B5A-812B-071B6E969C14}"/>
              </a:ext>
            </a:extLst>
          </p:cNvPr>
          <p:cNvSpPr/>
          <p:nvPr/>
        </p:nvSpPr>
        <p:spPr>
          <a:xfrm>
            <a:off x="1196389" y="5681920"/>
            <a:ext cx="1792586" cy="4560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1507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D7C11F7-214E-4752-AFEF-5F4DDB2F00D9}"/>
              </a:ext>
            </a:extLst>
          </p:cNvPr>
          <p:cNvSpPr txBox="1"/>
          <p:nvPr/>
        </p:nvSpPr>
        <p:spPr>
          <a:xfrm>
            <a:off x="1510904" y="891568"/>
            <a:ext cx="99333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ja-JP" altLang="en-US" sz="3200" kern="100" dirty="0">
                <a:cs typeface="Times New Roman" panose="02020603050405020304" pitchFamily="18" charset="0"/>
              </a:rPr>
              <a:t>東西方向の高速道路を，自動車</a:t>
            </a:r>
            <a:r>
              <a:rPr lang="en-US" altLang="ja-JP" sz="3200" kern="100" dirty="0">
                <a:cs typeface="Times New Roman" panose="02020603050405020304" pitchFamily="18" charset="0"/>
              </a:rPr>
              <a:t>A</a:t>
            </a:r>
            <a:r>
              <a:rPr lang="ja-JP" altLang="en-US" sz="3200" kern="100" dirty="0">
                <a:cs typeface="Times New Roman" panose="02020603050405020304" pitchFamily="18" charset="0"/>
              </a:rPr>
              <a:t>は東向きに</a:t>
            </a:r>
            <a:r>
              <a:rPr lang="en-US" altLang="ja-JP" sz="3200" kern="100" dirty="0">
                <a:cs typeface="Times New Roman" panose="02020603050405020304" pitchFamily="18" charset="0"/>
              </a:rPr>
              <a:t>20 m/s</a:t>
            </a:r>
            <a:r>
              <a:rPr lang="ja-JP" altLang="en-US" sz="3200" kern="100" dirty="0" err="1">
                <a:cs typeface="Times New Roman" panose="02020603050405020304" pitchFamily="18" charset="0"/>
              </a:rPr>
              <a:t>，</a:t>
            </a:r>
            <a:r>
              <a:rPr lang="ja-JP" altLang="en-US" sz="3200" kern="100" dirty="0">
                <a:cs typeface="Times New Roman" panose="02020603050405020304" pitchFamily="18" charset="0"/>
              </a:rPr>
              <a:t>自動車</a:t>
            </a:r>
            <a:r>
              <a:rPr lang="en-US" altLang="ja-JP" sz="3200" kern="100" dirty="0">
                <a:cs typeface="Times New Roman" panose="02020603050405020304" pitchFamily="18" charset="0"/>
              </a:rPr>
              <a:t>B</a:t>
            </a:r>
            <a:r>
              <a:rPr lang="ja-JP" altLang="en-US" sz="3200" kern="100" dirty="0">
                <a:cs typeface="Times New Roman" panose="02020603050405020304" pitchFamily="18" charset="0"/>
              </a:rPr>
              <a:t>は西向きに </a:t>
            </a:r>
            <a:r>
              <a:rPr lang="en-US" altLang="ja-JP" sz="3200" kern="100" dirty="0">
                <a:cs typeface="Times New Roman" panose="02020603050405020304" pitchFamily="18" charset="0"/>
              </a:rPr>
              <a:t>25 m/s </a:t>
            </a:r>
            <a:r>
              <a:rPr lang="ja-JP" altLang="en-US" sz="3200" kern="100" dirty="0">
                <a:cs typeface="Times New Roman" panose="02020603050405020304" pitchFamily="18" charset="0"/>
              </a:rPr>
              <a:t>の速さで走っている。東向きを正の向きとして，それぞれの速度を答えよ。</a:t>
            </a:r>
          </a:p>
        </p:txBody>
      </p:sp>
      <p:sp>
        <p:nvSpPr>
          <p:cNvPr id="12" name="フッター プレースホルダー 2">
            <a:extLst>
              <a:ext uri="{FF2B5EF4-FFF2-40B4-BE49-F238E27FC236}">
                <a16:creationId xmlns:a16="http://schemas.microsoft.com/office/drawing/2014/main" id="{1EA51EBF-1625-476F-9F24-96B28B2F9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/>
              <a:t>© 2026  KEIRINKAN  ALL Rights Reserved.</a:t>
            </a:r>
            <a:endParaRPr kumimoji="1" lang="ja-JP" altLang="en-US" dirty="0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47FDBB4E-6EC2-4267-BC40-6782C5604D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75C2A70-30D0-4958-BD5F-ACCF7D005EE8}" type="slidenum">
              <a:rPr lang="ja-JP" altLang="en-US" smtClean="0"/>
              <a:pPr/>
              <a:t>17</a:t>
            </a:fld>
            <a:endParaRPr lang="ja-JP" altLang="en-US" dirty="0"/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60B68DBC-18C9-FB46-82AE-788026A54ED2}"/>
              </a:ext>
            </a:extLst>
          </p:cNvPr>
          <p:cNvGrpSpPr/>
          <p:nvPr/>
        </p:nvGrpSpPr>
        <p:grpSpPr>
          <a:xfrm>
            <a:off x="0" y="612443"/>
            <a:ext cx="12192000" cy="33450"/>
            <a:chOff x="0" y="612443"/>
            <a:chExt cx="12192000" cy="33450"/>
          </a:xfrm>
        </p:grpSpPr>
        <p:cxnSp>
          <p:nvCxnSpPr>
            <p:cNvPr id="22" name="直線コネクタ 21">
              <a:extLst>
                <a:ext uri="{FF2B5EF4-FFF2-40B4-BE49-F238E27FC236}">
                  <a16:creationId xmlns:a16="http://schemas.microsoft.com/office/drawing/2014/main" id="{ECCD83B1-2E4C-F249-B8DD-28B292569CB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45893"/>
              <a:ext cx="12192000" cy="0"/>
            </a:xfrm>
            <a:prstGeom prst="line">
              <a:avLst/>
            </a:prstGeom>
            <a:ln w="920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コネクタ 22">
              <a:extLst>
                <a:ext uri="{FF2B5EF4-FFF2-40B4-BE49-F238E27FC236}">
                  <a16:creationId xmlns:a16="http://schemas.microsoft.com/office/drawing/2014/main" id="{BB5620A5-A0C1-8843-AF96-4D279B5EFBB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12443"/>
              <a:ext cx="12192000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7D179851-8490-EA4C-863F-44599D969AEE}"/>
              </a:ext>
            </a:extLst>
          </p:cNvPr>
          <p:cNvSpPr txBox="1"/>
          <p:nvPr/>
        </p:nvSpPr>
        <p:spPr>
          <a:xfrm>
            <a:off x="1510904" y="2703320"/>
            <a:ext cx="98317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ja-JP" altLang="en-US" sz="3200" kern="100" dirty="0">
                <a:cs typeface="Times New Roman" panose="02020603050405020304" pitchFamily="18" charset="0"/>
              </a:rPr>
              <a:t>東向きを正とすると，自動車</a:t>
            </a:r>
            <a:r>
              <a:rPr lang="en-US" altLang="ja-JP" sz="3200" kern="100" dirty="0">
                <a:cs typeface="Times New Roman" panose="02020603050405020304" pitchFamily="18" charset="0"/>
              </a:rPr>
              <a:t>A</a:t>
            </a:r>
            <a:r>
              <a:rPr lang="ja-JP" altLang="en-US" sz="3200" kern="100" dirty="0">
                <a:cs typeface="Times New Roman" panose="02020603050405020304" pitchFamily="18" charset="0"/>
              </a:rPr>
              <a:t>の速度は東向きだから</a:t>
            </a:r>
            <a:r>
              <a:rPr lang="en-US" altLang="ja-JP" sz="3200" kern="100" dirty="0">
                <a:cs typeface="Times New Roman" panose="02020603050405020304" pitchFamily="18" charset="0"/>
              </a:rPr>
              <a:t>20</a:t>
            </a:r>
            <a:r>
              <a:rPr lang="ja-JP" altLang="en-US" sz="3200" kern="100" dirty="0">
                <a:cs typeface="Times New Roman" panose="02020603050405020304" pitchFamily="18" charset="0"/>
              </a:rPr>
              <a:t> </a:t>
            </a:r>
            <a:r>
              <a:rPr lang="en-US" altLang="ja-JP" sz="3200" kern="100" dirty="0">
                <a:cs typeface="Times New Roman" panose="02020603050405020304" pitchFamily="18" charset="0"/>
              </a:rPr>
              <a:t>m/s</a:t>
            </a:r>
            <a:r>
              <a:rPr lang="ja-JP" altLang="en-US" sz="3200" kern="100" dirty="0" err="1">
                <a:cs typeface="Times New Roman" panose="02020603050405020304" pitchFamily="18" charset="0"/>
              </a:rPr>
              <a:t>，</a:t>
            </a:r>
            <a:r>
              <a:rPr lang="ja-JP" altLang="en-US" sz="3200" kern="100" dirty="0">
                <a:cs typeface="Times New Roman" panose="02020603050405020304" pitchFamily="18" charset="0"/>
              </a:rPr>
              <a:t>自動車</a:t>
            </a:r>
            <a:r>
              <a:rPr lang="en-US" altLang="ja-JP" sz="3200" kern="100" dirty="0">
                <a:cs typeface="Times New Roman" panose="02020603050405020304" pitchFamily="18" charset="0"/>
              </a:rPr>
              <a:t>B</a:t>
            </a:r>
            <a:r>
              <a:rPr lang="ja-JP" altLang="en-US" sz="3200" kern="100" dirty="0">
                <a:cs typeface="Times New Roman" panose="02020603050405020304" pitchFamily="18" charset="0"/>
              </a:rPr>
              <a:t>の速度は西向きだから－</a:t>
            </a:r>
            <a:r>
              <a:rPr lang="en-US" altLang="ja-JP" sz="3200" kern="100" dirty="0">
                <a:cs typeface="Times New Roman" panose="02020603050405020304" pitchFamily="18" charset="0"/>
              </a:rPr>
              <a:t>25 m/s</a:t>
            </a:r>
            <a:r>
              <a:rPr lang="ja-JP" altLang="en-US" sz="3200" kern="100" dirty="0">
                <a:cs typeface="Times New Roman" panose="02020603050405020304" pitchFamily="18" charset="0"/>
              </a:rPr>
              <a:t>となる。</a:t>
            </a:r>
            <a:endParaRPr lang="en-US" altLang="ja-JP" sz="3200" kern="100" dirty="0">
              <a:cs typeface="Times New Roman" panose="02020603050405020304" pitchFamily="18" charset="0"/>
            </a:endParaRP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89FF376C-6AE8-C44F-AF81-2A89F884BA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04" y="2703320"/>
            <a:ext cx="1072603" cy="547474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44BFC486-8352-B440-B6CA-6F7067A5E3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04" y="5034483"/>
            <a:ext cx="1072603" cy="547474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B2F262E4-0F11-4976-8908-2DF7A2D1FD64}"/>
              </a:ext>
            </a:extLst>
          </p:cNvPr>
          <p:cNvSpPr txBox="1"/>
          <p:nvPr/>
        </p:nvSpPr>
        <p:spPr>
          <a:xfrm>
            <a:off x="1612504" y="5011888"/>
            <a:ext cx="10312796" cy="592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 algn="just">
              <a:lnSpc>
                <a:spcPts val="4000"/>
              </a:lnSpc>
              <a:tabLst>
                <a:tab pos="271463" algn="l"/>
              </a:tabLst>
            </a:pPr>
            <a:r>
              <a:rPr lang="en-US" altLang="ja-JP" sz="3200" kern="100" dirty="0">
                <a:solidFill>
                  <a:srgbClr val="FF0000"/>
                </a:solidFill>
                <a:cs typeface="Times New Roman" panose="02020603050405020304" pitchFamily="18" charset="0"/>
              </a:rPr>
              <a:t>A</a:t>
            </a:r>
            <a:r>
              <a:rPr lang="ja-JP" altLang="en-US" sz="3200" kern="100" dirty="0">
                <a:solidFill>
                  <a:srgbClr val="FF0000"/>
                </a:solidFill>
                <a:cs typeface="Times New Roman" panose="02020603050405020304" pitchFamily="18" charset="0"/>
              </a:rPr>
              <a:t>：</a:t>
            </a:r>
            <a:r>
              <a:rPr lang="en-US" altLang="ja-JP" sz="3200" kern="100" dirty="0">
                <a:solidFill>
                  <a:srgbClr val="FF0000"/>
                </a:solidFill>
                <a:cs typeface="Times New Roman" panose="02020603050405020304" pitchFamily="18" charset="0"/>
              </a:rPr>
              <a:t>20 m/s</a:t>
            </a:r>
            <a:r>
              <a:rPr lang="ja-JP" altLang="en-US" sz="3200" kern="1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，</a:t>
            </a:r>
            <a:r>
              <a:rPr lang="en-US" altLang="ja-JP" sz="3200" kern="100" dirty="0">
                <a:solidFill>
                  <a:srgbClr val="FF0000"/>
                </a:solidFill>
                <a:cs typeface="Times New Roman" panose="02020603050405020304" pitchFamily="18" charset="0"/>
              </a:rPr>
              <a:t>B</a:t>
            </a:r>
            <a:r>
              <a:rPr lang="ja-JP" altLang="en-US" sz="3200" kern="100" dirty="0">
                <a:solidFill>
                  <a:srgbClr val="FF0000"/>
                </a:solidFill>
                <a:cs typeface="Times New Roman" panose="02020603050405020304" pitchFamily="18" charset="0"/>
              </a:rPr>
              <a:t>：－</a:t>
            </a:r>
            <a:r>
              <a:rPr lang="en-US" altLang="ja-JP" sz="3200" kern="100" dirty="0">
                <a:solidFill>
                  <a:srgbClr val="FF0000"/>
                </a:solidFill>
                <a:cs typeface="Times New Roman" panose="02020603050405020304" pitchFamily="18" charset="0"/>
              </a:rPr>
              <a:t>25 m/s</a:t>
            </a: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6C9AF54C-D52B-471C-9E4D-43C8F51AD774}"/>
              </a:ext>
            </a:extLst>
          </p:cNvPr>
          <p:cNvGrpSpPr/>
          <p:nvPr/>
        </p:nvGrpSpPr>
        <p:grpSpPr>
          <a:xfrm>
            <a:off x="291704" y="842962"/>
            <a:ext cx="1019307" cy="796238"/>
            <a:chOff x="291704" y="842962"/>
            <a:chExt cx="1019307" cy="796238"/>
          </a:xfrm>
        </p:grpSpPr>
        <p:pic>
          <p:nvPicPr>
            <p:cNvPr id="24" name="図 23">
              <a:extLst>
                <a:ext uri="{FF2B5EF4-FFF2-40B4-BE49-F238E27FC236}">
                  <a16:creationId xmlns:a16="http://schemas.microsoft.com/office/drawing/2014/main" id="{91FAB342-9690-444F-8EAC-9202D574FF3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704" y="942665"/>
              <a:ext cx="1019307" cy="520271"/>
            </a:xfrm>
            <a:prstGeom prst="rect">
              <a:avLst/>
            </a:prstGeom>
          </p:spPr>
        </p:pic>
        <p:sp>
          <p:nvSpPr>
            <p:cNvPr id="17" name="正方形/長方形 16">
              <a:extLst>
                <a:ext uri="{FF2B5EF4-FFF2-40B4-BE49-F238E27FC236}">
                  <a16:creationId xmlns:a16="http://schemas.microsoft.com/office/drawing/2014/main" id="{6B370646-009E-4A05-89A0-2AF13254AF27}"/>
                </a:ext>
              </a:extLst>
            </p:cNvPr>
            <p:cNvSpPr/>
            <p:nvPr/>
          </p:nvSpPr>
          <p:spPr>
            <a:xfrm>
              <a:off x="747768" y="842962"/>
              <a:ext cx="473991" cy="79623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3200" b="1" dirty="0">
                  <a:solidFill>
                    <a:schemeClr val="bg1"/>
                  </a:solidFill>
                </a:rPr>
                <a:t>５</a:t>
              </a:r>
              <a:endParaRPr kumimoji="1" lang="ja-JP" altLang="en-US" sz="3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6" name="タイトル 1">
            <a:extLst>
              <a:ext uri="{FF2B5EF4-FFF2-40B4-BE49-F238E27FC236}">
                <a16:creationId xmlns:a16="http://schemas.microsoft.com/office/drawing/2014/main" id="{A1AF8652-0F8C-46AE-A45B-00FC6F5FD78A}"/>
              </a:ext>
            </a:extLst>
          </p:cNvPr>
          <p:cNvSpPr txBox="1">
            <a:spLocks/>
          </p:cNvSpPr>
          <p:nvPr/>
        </p:nvSpPr>
        <p:spPr>
          <a:xfrm>
            <a:off x="6350" y="19116"/>
            <a:ext cx="6089650" cy="56925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C 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変位と速度</a:t>
            </a:r>
            <a:r>
              <a:rPr lang="en-US" altLang="zh-TW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(p.17-19)</a:t>
            </a:r>
            <a:endParaRPr lang="ja-JP" altLang="en-US" sz="24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26847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フッター プレースホルダー 2">
            <a:extLst>
              <a:ext uri="{FF2B5EF4-FFF2-40B4-BE49-F238E27FC236}">
                <a16:creationId xmlns:a16="http://schemas.microsoft.com/office/drawing/2014/main" id="{75B851B8-08C0-47CF-833A-2271D0524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/>
              <a:t>© 2026  KEIRINKAN  ALL Rights Reserved.</a:t>
            </a:r>
            <a:endParaRPr kumimoji="1" lang="ja-JP" altLang="en-US" dirty="0"/>
          </a:p>
        </p:txBody>
      </p:sp>
      <p:sp>
        <p:nvSpPr>
          <p:cNvPr id="11" name="スライド番号プレースホルダー 10">
            <a:extLst>
              <a:ext uri="{FF2B5EF4-FFF2-40B4-BE49-F238E27FC236}">
                <a16:creationId xmlns:a16="http://schemas.microsoft.com/office/drawing/2014/main" id="{A417E311-C146-4BF1-82A9-44F097CC47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75C2A70-30D0-4958-BD5F-ACCF7D005EE8}" type="slidenum">
              <a:rPr lang="ja-JP" altLang="en-US" smtClean="0"/>
              <a:pPr/>
              <a:t>18</a:t>
            </a:fld>
            <a:endParaRPr lang="ja-JP" altLang="en-US" dirty="0"/>
          </a:p>
        </p:txBody>
      </p:sp>
      <p:sp>
        <p:nvSpPr>
          <p:cNvPr id="33" name="タイトル 1">
            <a:extLst>
              <a:ext uri="{FF2B5EF4-FFF2-40B4-BE49-F238E27FC236}">
                <a16:creationId xmlns:a16="http://schemas.microsoft.com/office/drawing/2014/main" id="{F0426F16-B92F-4B7E-AEAE-9318418CD0F5}"/>
              </a:ext>
            </a:extLst>
          </p:cNvPr>
          <p:cNvSpPr txBox="1">
            <a:spLocks/>
          </p:cNvSpPr>
          <p:nvPr/>
        </p:nvSpPr>
        <p:spPr>
          <a:xfrm>
            <a:off x="6350" y="19116"/>
            <a:ext cx="6089650" cy="56925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C 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変位と速度</a:t>
            </a:r>
            <a:r>
              <a:rPr lang="en-US" altLang="zh-TW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(p.17-19)</a:t>
            </a:r>
            <a:endParaRPr lang="ja-JP" altLang="en-US" sz="2400" dirty="0">
              <a:latin typeface="+mn-ea"/>
              <a:ea typeface="+mn-ea"/>
            </a:endParaRPr>
          </a:p>
        </p:txBody>
      </p: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469D9DB3-C31E-445D-A60D-4DE63A53D7A6}"/>
              </a:ext>
            </a:extLst>
          </p:cNvPr>
          <p:cNvGrpSpPr/>
          <p:nvPr/>
        </p:nvGrpSpPr>
        <p:grpSpPr>
          <a:xfrm>
            <a:off x="0" y="612443"/>
            <a:ext cx="12192000" cy="33450"/>
            <a:chOff x="0" y="612443"/>
            <a:chExt cx="12192000" cy="33450"/>
          </a:xfrm>
        </p:grpSpPr>
        <p:cxnSp>
          <p:nvCxnSpPr>
            <p:cNvPr id="17" name="直線コネクタ 16">
              <a:extLst>
                <a:ext uri="{FF2B5EF4-FFF2-40B4-BE49-F238E27FC236}">
                  <a16:creationId xmlns:a16="http://schemas.microsoft.com/office/drawing/2014/main" id="{3AEC5E27-BC09-4360-8BCE-6DA77E27EA0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45893"/>
              <a:ext cx="12192000" cy="0"/>
            </a:xfrm>
            <a:prstGeom prst="line">
              <a:avLst/>
            </a:prstGeom>
            <a:ln w="920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コネクタ 17">
              <a:extLst>
                <a:ext uri="{FF2B5EF4-FFF2-40B4-BE49-F238E27FC236}">
                  <a16:creationId xmlns:a16="http://schemas.microsoft.com/office/drawing/2014/main" id="{4236A4AB-D608-45D5-A39E-B132449314B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12443"/>
              <a:ext cx="12192000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図 18">
            <a:extLst>
              <a:ext uri="{FF2B5EF4-FFF2-40B4-BE49-F238E27FC236}">
                <a16:creationId xmlns:a16="http://schemas.microsoft.com/office/drawing/2014/main" id="{626BA0B5-3296-49F7-A65E-C3B99276B7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296" y="1035387"/>
            <a:ext cx="11342702" cy="2974001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3D948758-09BC-4C10-8E34-7E99632B36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456296" y="3068362"/>
            <a:ext cx="11342702" cy="2974001"/>
          </a:xfrm>
          <a:prstGeom prst="rect">
            <a:avLst/>
          </a:prstGeom>
        </p:spPr>
      </p:pic>
      <p:grpSp>
        <p:nvGrpSpPr>
          <p:cNvPr id="38" name="グループ化 37">
            <a:extLst>
              <a:ext uri="{FF2B5EF4-FFF2-40B4-BE49-F238E27FC236}">
                <a16:creationId xmlns:a16="http://schemas.microsoft.com/office/drawing/2014/main" id="{4F97A152-984A-492B-8EE0-1C2B99381928}"/>
              </a:ext>
            </a:extLst>
          </p:cNvPr>
          <p:cNvGrpSpPr/>
          <p:nvPr/>
        </p:nvGrpSpPr>
        <p:grpSpPr>
          <a:xfrm>
            <a:off x="871366" y="1339387"/>
            <a:ext cx="7282033" cy="4177362"/>
            <a:chOff x="871366" y="1339387"/>
            <a:chExt cx="7282033" cy="4177362"/>
          </a:xfrm>
        </p:grpSpPr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6F3FBC67-9F74-423D-BE68-D84C632A3152}"/>
                </a:ext>
              </a:extLst>
            </p:cNvPr>
            <p:cNvSpPr txBox="1"/>
            <p:nvPr/>
          </p:nvSpPr>
          <p:spPr>
            <a:xfrm>
              <a:off x="871366" y="1339387"/>
              <a:ext cx="7282033" cy="41773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271463" indent="-271463" algn="just">
                <a:lnSpc>
                  <a:spcPts val="4000"/>
                </a:lnSpc>
                <a:tabLst>
                  <a:tab pos="271463" algn="l"/>
                </a:tabLst>
              </a:pPr>
              <a:r>
                <a:rPr lang="ja-JP" altLang="en-US" sz="3200" b="1" u="sng" kern="100" dirty="0">
                  <a:solidFill>
                    <a:srgbClr val="1088CC"/>
                  </a:solidFill>
                  <a:cs typeface="Times New Roman" panose="02020603050405020304" pitchFamily="18" charset="0"/>
                </a:rPr>
                <a:t>速度ベクトル</a:t>
              </a:r>
            </a:p>
            <a:p>
              <a:pPr algn="just">
                <a:lnSpc>
                  <a:spcPts val="4000"/>
                </a:lnSpc>
              </a:pPr>
              <a:r>
                <a:rPr lang="ja-JP" altLang="en-US" sz="3200" kern="100" dirty="0">
                  <a:cs typeface="Times New Roman" panose="02020603050405020304" pitchFamily="18" charset="0"/>
                </a:rPr>
                <a:t>・速度をベクトルとして記号で表すときは</a:t>
              </a:r>
              <a:r>
                <a:rPr lang="en-US" altLang="ja-JP" sz="3200" kern="100" dirty="0">
                  <a:cs typeface="Times New Roman" panose="02020603050405020304" pitchFamily="18" charset="0"/>
                </a:rPr>
                <a:t>〔</a:t>
              </a:r>
              <a:r>
                <a:rPr lang="ja-JP" altLang="en-US" sz="3200" kern="100" dirty="0">
                  <a:cs typeface="Times New Roman" panose="02020603050405020304" pitchFamily="18" charset="0"/>
                </a:rPr>
                <a:t> </a:t>
              </a:r>
              <a:r>
                <a:rPr lang="en-US" altLang="ja-JP" sz="3200" b="1" i="1" kern="100" dirty="0">
                  <a:solidFill>
                    <a:srgbClr val="FF0000"/>
                  </a:solidFill>
                  <a:cs typeface="Times New Roman" panose="02020603050405020304" pitchFamily="18" charset="0"/>
                </a:rPr>
                <a:t>v </a:t>
              </a:r>
              <a:r>
                <a:rPr lang="en-US" altLang="ja-JP" sz="3200" kern="100" dirty="0">
                  <a:cs typeface="Times New Roman" panose="02020603050405020304" pitchFamily="18" charset="0"/>
                </a:rPr>
                <a:t>〕</a:t>
              </a:r>
              <a:r>
                <a:rPr lang="ja-JP" altLang="en-US" sz="3200" kern="100" dirty="0" err="1">
                  <a:cs typeface="Times New Roman" panose="02020603050405020304" pitchFamily="18" charset="0"/>
                </a:rPr>
                <a:t>のように</a:t>
              </a:r>
              <a:r>
                <a:rPr lang="ja-JP" altLang="en-US" sz="3200" kern="100" dirty="0">
                  <a:cs typeface="Times New Roman" panose="02020603050405020304" pitchFamily="18" charset="0"/>
                </a:rPr>
                <a:t>書き，図示するときは矢印で表す。</a:t>
              </a:r>
              <a:endParaRPr lang="en-US" altLang="ja-JP" sz="3200" kern="100" dirty="0">
                <a:cs typeface="Times New Roman" panose="02020603050405020304" pitchFamily="18" charset="0"/>
              </a:endParaRPr>
            </a:p>
            <a:p>
              <a:pPr algn="just">
                <a:lnSpc>
                  <a:spcPts val="4000"/>
                </a:lnSpc>
              </a:pPr>
              <a:r>
                <a:rPr lang="ja-JP" altLang="en-US" sz="3200" kern="100" dirty="0">
                  <a:cs typeface="Times New Roman" panose="02020603050405020304" pitchFamily="18" charset="0"/>
                </a:rPr>
                <a:t>・矢印の向きは速度の</a:t>
              </a:r>
              <a:r>
                <a:rPr lang="en-US" altLang="ja-JP" sz="3200" kern="100" dirty="0">
                  <a:cs typeface="Times New Roman" panose="02020603050405020304" pitchFamily="18" charset="0"/>
                </a:rPr>
                <a:t>〔</a:t>
              </a:r>
              <a:r>
                <a:rPr lang="ja-JP" altLang="en-US" sz="3200" b="1" kern="100" dirty="0">
                  <a:solidFill>
                    <a:srgbClr val="FF0000"/>
                  </a:solidFill>
                  <a:cs typeface="Times New Roman" panose="02020603050405020304" pitchFamily="18" charset="0"/>
                </a:rPr>
                <a:t>向き</a:t>
              </a:r>
              <a:r>
                <a:rPr lang="en-US" altLang="ja-JP" sz="3200" kern="100" dirty="0">
                  <a:cs typeface="Times New Roman" panose="02020603050405020304" pitchFamily="18" charset="0"/>
                </a:rPr>
                <a:t>〕</a:t>
              </a:r>
              <a:r>
                <a:rPr lang="ja-JP" altLang="en-US" sz="3200" kern="100" dirty="0">
                  <a:cs typeface="Times New Roman" panose="02020603050405020304" pitchFamily="18" charset="0"/>
                </a:rPr>
                <a:t>を表し，矢印の長さは速度の</a:t>
              </a:r>
              <a:r>
                <a:rPr lang="en-US" altLang="ja-JP" sz="3200" kern="100" dirty="0">
                  <a:cs typeface="Times New Roman" panose="02020603050405020304" pitchFamily="18" charset="0"/>
                </a:rPr>
                <a:t>〔</a:t>
              </a:r>
              <a:r>
                <a:rPr lang="ja-JP" altLang="en-US" sz="3200" b="1" kern="100" dirty="0">
                  <a:solidFill>
                    <a:srgbClr val="FF0000"/>
                  </a:solidFill>
                  <a:cs typeface="Times New Roman" panose="02020603050405020304" pitchFamily="18" charset="0"/>
                </a:rPr>
                <a:t>大きさ</a:t>
              </a:r>
              <a:r>
                <a:rPr lang="en-US" altLang="ja-JP" sz="3200" kern="100" dirty="0">
                  <a:cs typeface="Times New Roman" panose="02020603050405020304" pitchFamily="18" charset="0"/>
                </a:rPr>
                <a:t>〕</a:t>
              </a:r>
              <a:r>
                <a:rPr lang="ja-JP" altLang="en-US" sz="3200" kern="100" dirty="0">
                  <a:cs typeface="Times New Roman" panose="02020603050405020304" pitchFamily="18" charset="0"/>
                </a:rPr>
                <a:t> </a:t>
              </a:r>
              <a:r>
                <a:rPr lang="en-US" altLang="ja-JP" sz="3200" kern="100" dirty="0">
                  <a:cs typeface="Times New Roman" panose="02020603050405020304" pitchFamily="18" charset="0"/>
                </a:rPr>
                <a:t>(</a:t>
              </a:r>
              <a:r>
                <a:rPr lang="ja-JP" altLang="en-US" sz="3200" kern="100" dirty="0">
                  <a:cs typeface="Times New Roman" panose="02020603050405020304" pitchFamily="18" charset="0"/>
                </a:rPr>
                <a:t>速さ</a:t>
              </a:r>
              <a:r>
                <a:rPr lang="en-US" altLang="ja-JP" sz="3200" kern="100" dirty="0">
                  <a:cs typeface="Times New Roman" panose="02020603050405020304" pitchFamily="18" charset="0"/>
                </a:rPr>
                <a:t>)</a:t>
              </a:r>
              <a:r>
                <a:rPr lang="ja-JP" altLang="en-US" sz="3200" kern="100" dirty="0">
                  <a:cs typeface="Times New Roman" panose="02020603050405020304" pitchFamily="18" charset="0"/>
                </a:rPr>
                <a:t>に比例するように描く。</a:t>
              </a:r>
              <a:endParaRPr lang="en-US" altLang="ja-JP" sz="3200" kern="100" dirty="0">
                <a:cs typeface="Times New Roman" panose="02020603050405020304" pitchFamily="18" charset="0"/>
              </a:endParaRPr>
            </a:p>
            <a:p>
              <a:pPr algn="just">
                <a:lnSpc>
                  <a:spcPts val="4000"/>
                </a:lnSpc>
              </a:pPr>
              <a:r>
                <a:rPr lang="ja-JP" altLang="en-US" sz="3200" kern="100" dirty="0">
                  <a:cs typeface="Times New Roman" panose="02020603050405020304" pitchFamily="18" charset="0"/>
                </a:rPr>
                <a:t>・単に</a:t>
              </a:r>
              <a:r>
                <a:rPr lang="en-US" altLang="ja-JP" sz="3200" kern="100" dirty="0">
                  <a:cs typeface="Times New Roman" panose="02020603050405020304" pitchFamily="18" charset="0"/>
                </a:rPr>
                <a:t>〔 </a:t>
              </a:r>
              <a:r>
                <a:rPr lang="en-US" altLang="ja-JP" sz="3200" b="1" i="1" kern="100" dirty="0">
                  <a:solidFill>
                    <a:srgbClr val="FF0000"/>
                  </a:solidFill>
                  <a:cs typeface="Times New Roman" panose="02020603050405020304" pitchFamily="18" charset="0"/>
                </a:rPr>
                <a:t>v </a:t>
              </a:r>
              <a:r>
                <a:rPr lang="en-US" altLang="ja-JP" sz="3200" kern="100" dirty="0">
                  <a:cs typeface="Times New Roman" panose="02020603050405020304" pitchFamily="18" charset="0"/>
                </a:rPr>
                <a:t>〕</a:t>
              </a:r>
              <a:r>
                <a:rPr lang="ja-JP" altLang="en-US" sz="3200" kern="100" dirty="0">
                  <a:cs typeface="Times New Roman" panose="02020603050405020304" pitchFamily="18" charset="0"/>
                </a:rPr>
                <a:t>と表すこともある。</a:t>
              </a:r>
            </a:p>
          </p:txBody>
        </p:sp>
        <p:cxnSp>
          <p:nvCxnSpPr>
            <p:cNvPr id="36" name="直線矢印コネクタ 35">
              <a:extLst>
                <a:ext uri="{FF2B5EF4-FFF2-40B4-BE49-F238E27FC236}">
                  <a16:creationId xmlns:a16="http://schemas.microsoft.com/office/drawing/2014/main" id="{A1DCA7FC-130A-430A-86C7-6142FDBC23F3}"/>
                </a:ext>
              </a:extLst>
            </p:cNvPr>
            <p:cNvCxnSpPr/>
            <p:nvPr/>
          </p:nvCxnSpPr>
          <p:spPr>
            <a:xfrm>
              <a:off x="2291715" y="2451735"/>
              <a:ext cx="361950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7" name="図 36">
            <a:extLst>
              <a:ext uri="{FF2B5EF4-FFF2-40B4-BE49-F238E27FC236}">
                <a16:creationId xmlns:a16="http://schemas.microsoft.com/office/drawing/2014/main" id="{5A594476-B17F-4541-8518-8AB295B558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1418" y="1825938"/>
            <a:ext cx="3314286" cy="2057143"/>
          </a:xfrm>
          <a:prstGeom prst="rect">
            <a:avLst/>
          </a:prstGeom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EE6AA904-C8C1-43C8-BBED-24A9391026D8}"/>
              </a:ext>
            </a:extLst>
          </p:cNvPr>
          <p:cNvSpPr/>
          <p:nvPr/>
        </p:nvSpPr>
        <p:spPr>
          <a:xfrm>
            <a:off x="2185061" y="2374869"/>
            <a:ext cx="594354" cy="4560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ECC8DAD4-DFF0-4640-9657-52A210E139E0}"/>
              </a:ext>
            </a:extLst>
          </p:cNvPr>
          <p:cNvSpPr/>
          <p:nvPr/>
        </p:nvSpPr>
        <p:spPr>
          <a:xfrm>
            <a:off x="2572851" y="4951408"/>
            <a:ext cx="469113" cy="4560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7354BC6E-890C-4C4A-8EF0-D30248AB0460}"/>
              </a:ext>
            </a:extLst>
          </p:cNvPr>
          <p:cNvSpPr/>
          <p:nvPr/>
        </p:nvSpPr>
        <p:spPr>
          <a:xfrm>
            <a:off x="5097259" y="3917804"/>
            <a:ext cx="1231113" cy="4560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DE2767B2-342D-45FE-9984-02B9D234ACE1}"/>
              </a:ext>
            </a:extLst>
          </p:cNvPr>
          <p:cNvSpPr/>
          <p:nvPr/>
        </p:nvSpPr>
        <p:spPr>
          <a:xfrm>
            <a:off x="5530197" y="3427037"/>
            <a:ext cx="816282" cy="4560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5902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22" grpId="0" animBg="1"/>
      <p:bldP spid="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D6EABC92-104D-44DE-AEEF-6768093DC8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798668"/>
            <a:ext cx="4772495" cy="5183032"/>
          </a:xfrm>
          <a:prstGeom prst="rect">
            <a:avLst/>
          </a:prstGeom>
        </p:spPr>
      </p:pic>
      <p:sp>
        <p:nvSpPr>
          <p:cNvPr id="23" name="フッター プレースホルダー 2">
            <a:extLst>
              <a:ext uri="{FF2B5EF4-FFF2-40B4-BE49-F238E27FC236}">
                <a16:creationId xmlns:a16="http://schemas.microsoft.com/office/drawing/2014/main" id="{75B851B8-08C0-47CF-833A-2271D0524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/>
              <a:t>© 2026  KEIRINKAN  ALL Rights Reserved.</a:t>
            </a:r>
            <a:endParaRPr kumimoji="1" lang="ja-JP" altLang="en-US" dirty="0"/>
          </a:p>
        </p:txBody>
      </p:sp>
      <p:sp>
        <p:nvSpPr>
          <p:cNvPr id="11" name="スライド番号プレースホルダー 10">
            <a:extLst>
              <a:ext uri="{FF2B5EF4-FFF2-40B4-BE49-F238E27FC236}">
                <a16:creationId xmlns:a16="http://schemas.microsoft.com/office/drawing/2014/main" id="{A417E311-C146-4BF1-82A9-44F097CC47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75C2A70-30D0-4958-BD5F-ACCF7D005EE8}" type="slidenum">
              <a:rPr lang="ja-JP" altLang="en-US" smtClean="0"/>
              <a:pPr/>
              <a:t>19</a:t>
            </a:fld>
            <a:endParaRPr lang="ja-JP" altLang="en-US" dirty="0"/>
          </a:p>
        </p:txBody>
      </p:sp>
      <p:sp>
        <p:nvSpPr>
          <p:cNvPr id="24" name="1 つの角を丸めた四角形 23">
            <a:extLst>
              <a:ext uri="{FF2B5EF4-FFF2-40B4-BE49-F238E27FC236}">
                <a16:creationId xmlns:a16="http://schemas.microsoft.com/office/drawing/2014/main" id="{715D22A1-6A26-3E45-AEFA-2DD14D1E446A}"/>
              </a:ext>
            </a:extLst>
          </p:cNvPr>
          <p:cNvSpPr/>
          <p:nvPr/>
        </p:nvSpPr>
        <p:spPr>
          <a:xfrm flipV="1">
            <a:off x="-2" y="607516"/>
            <a:ext cx="5703378" cy="731989"/>
          </a:xfrm>
          <a:prstGeom prst="round1Rect">
            <a:avLst>
              <a:gd name="adj" fmla="val 36907"/>
            </a:avLst>
          </a:prstGeom>
          <a:solidFill>
            <a:srgbClr val="3497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63872AFB-95B1-2E43-B59E-0B00AB8331D7}"/>
              </a:ext>
            </a:extLst>
          </p:cNvPr>
          <p:cNvGrpSpPr/>
          <p:nvPr/>
        </p:nvGrpSpPr>
        <p:grpSpPr>
          <a:xfrm>
            <a:off x="-6" y="607523"/>
            <a:ext cx="12192006" cy="382291"/>
            <a:chOff x="-6" y="607523"/>
            <a:chExt cx="12192006" cy="382291"/>
          </a:xfrm>
        </p:grpSpPr>
        <p:cxnSp>
          <p:nvCxnSpPr>
            <p:cNvPr id="27" name="直線コネクタ 26">
              <a:extLst>
                <a:ext uri="{FF2B5EF4-FFF2-40B4-BE49-F238E27FC236}">
                  <a16:creationId xmlns:a16="http://schemas.microsoft.com/office/drawing/2014/main" id="{0A70CB8B-8077-1B42-AEC2-EB35C3780BD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45893"/>
              <a:ext cx="12192000" cy="0"/>
            </a:xfrm>
            <a:prstGeom prst="line">
              <a:avLst/>
            </a:prstGeom>
            <a:solidFill>
              <a:srgbClr val="0077C3"/>
            </a:solidFill>
            <a:ln w="92075">
              <a:solidFill>
                <a:srgbClr val="3497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直角三角形 27">
              <a:extLst>
                <a:ext uri="{FF2B5EF4-FFF2-40B4-BE49-F238E27FC236}">
                  <a16:creationId xmlns:a16="http://schemas.microsoft.com/office/drawing/2014/main" id="{E25B3EF4-2E9F-1A4F-979C-96E5D921C2AA}"/>
                </a:ext>
              </a:extLst>
            </p:cNvPr>
            <p:cNvSpPr/>
            <p:nvPr/>
          </p:nvSpPr>
          <p:spPr>
            <a:xfrm rot="5400000">
              <a:off x="-4075" y="611592"/>
              <a:ext cx="382291" cy="374153"/>
            </a:xfrm>
            <a:prstGeom prst="rtTriangle">
              <a:avLst/>
            </a:prstGeom>
            <a:solidFill>
              <a:srgbClr val="0077C3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9" name="直線コネクタ 28">
              <a:extLst>
                <a:ext uri="{FF2B5EF4-FFF2-40B4-BE49-F238E27FC236}">
                  <a16:creationId xmlns:a16="http://schemas.microsoft.com/office/drawing/2014/main" id="{39DC1102-62E5-CE4F-A424-FD8054367FC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12443"/>
              <a:ext cx="12192000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タイトル 1">
            <a:extLst>
              <a:ext uri="{FF2B5EF4-FFF2-40B4-BE49-F238E27FC236}">
                <a16:creationId xmlns:a16="http://schemas.microsoft.com/office/drawing/2014/main" id="{D055187C-3C00-854C-8B77-8CA95425D0CA}"/>
              </a:ext>
            </a:extLst>
          </p:cNvPr>
          <p:cNvSpPr txBox="1">
            <a:spLocks/>
          </p:cNvSpPr>
          <p:nvPr/>
        </p:nvSpPr>
        <p:spPr>
          <a:xfrm>
            <a:off x="285540" y="665045"/>
            <a:ext cx="5960277" cy="73398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600" b="1" dirty="0">
                <a:solidFill>
                  <a:schemeClr val="bg1"/>
                </a:solidFill>
                <a:latin typeface="+mn-ea"/>
                <a:ea typeface="+mn-ea"/>
              </a:rPr>
              <a:t> </a:t>
            </a:r>
            <a:r>
              <a:rPr lang="ja-JP" altLang="en-US" sz="4000" b="1" dirty="0">
                <a:solidFill>
                  <a:schemeClr val="bg1"/>
                </a:solidFill>
                <a:latin typeface="+mn-ea"/>
                <a:ea typeface="+mn-ea"/>
              </a:rPr>
              <a:t>２ 位置と変位</a:t>
            </a:r>
            <a:endParaRPr lang="ja-JP" altLang="en-US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67FB838-E81B-402A-A9BE-0296AF7F1087}"/>
              </a:ext>
            </a:extLst>
          </p:cNvPr>
          <p:cNvSpPr txBox="1"/>
          <p:nvPr/>
        </p:nvSpPr>
        <p:spPr>
          <a:xfrm>
            <a:off x="629746" y="1467781"/>
            <a:ext cx="4914286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ja-JP" altLang="en-US" sz="3600" kern="100" dirty="0">
                <a:cs typeface="Times New Roman" panose="02020603050405020304" pitchFamily="18" charset="0"/>
              </a:rPr>
              <a:t>・原点</a:t>
            </a:r>
            <a:r>
              <a:rPr lang="en-US" altLang="ja-JP" sz="3600" kern="100" dirty="0">
                <a:cs typeface="Times New Roman" panose="02020603050405020304" pitchFamily="18" charset="0"/>
              </a:rPr>
              <a:t>O</a:t>
            </a:r>
            <a:r>
              <a:rPr lang="ja-JP" altLang="en-US" sz="3600" kern="100" dirty="0">
                <a:cs typeface="Times New Roman" panose="02020603050405020304" pitchFamily="18" charset="0"/>
              </a:rPr>
              <a:t>と正の向きを決めると，物体の位置を</a:t>
            </a:r>
            <a:r>
              <a:rPr lang="en-US" altLang="ja-JP" sz="3600" kern="100" dirty="0">
                <a:cs typeface="Times New Roman" panose="02020603050405020304" pitchFamily="18" charset="0"/>
              </a:rPr>
              <a:t>〔</a:t>
            </a:r>
            <a:r>
              <a:rPr lang="ja-JP" altLang="en-US" sz="3600" b="1" kern="100" dirty="0">
                <a:solidFill>
                  <a:srgbClr val="FF0000"/>
                </a:solidFill>
                <a:cs typeface="Times New Roman" panose="02020603050405020304" pitchFamily="18" charset="0"/>
              </a:rPr>
              <a:t>座標</a:t>
            </a:r>
            <a:r>
              <a:rPr lang="en-US" altLang="ja-JP" sz="3600" kern="100" dirty="0">
                <a:cs typeface="Times New Roman" panose="02020603050405020304" pitchFamily="18" charset="0"/>
              </a:rPr>
              <a:t>〕</a:t>
            </a:r>
            <a:r>
              <a:rPr lang="ja-JP" altLang="en-US" sz="3600" kern="100" dirty="0">
                <a:cs typeface="Times New Roman" panose="02020603050405020304" pitchFamily="18" charset="0"/>
              </a:rPr>
              <a:t>で表すことができる。</a:t>
            </a:r>
            <a:endParaRPr lang="en-US" altLang="ja-JP" sz="3600" kern="100" dirty="0">
              <a:cs typeface="Times New Roman" panose="02020603050405020304" pitchFamily="18" charset="0"/>
            </a:endParaRPr>
          </a:p>
          <a:p>
            <a:pPr algn="just">
              <a:spcBef>
                <a:spcPts val="1200"/>
              </a:spcBef>
            </a:pPr>
            <a:r>
              <a:rPr lang="ja-JP" altLang="en-US" sz="3600" kern="100" dirty="0">
                <a:cs typeface="Times New Roman" panose="02020603050405020304" pitchFamily="18" charset="0"/>
              </a:rPr>
              <a:t>・物体の位置の変化を</a:t>
            </a:r>
            <a:r>
              <a:rPr lang="en-US" altLang="ja-JP" sz="3600" kern="100" dirty="0">
                <a:cs typeface="Times New Roman" panose="02020603050405020304" pitchFamily="18" charset="0"/>
              </a:rPr>
              <a:t>〔</a:t>
            </a:r>
            <a:r>
              <a:rPr lang="ja-JP" altLang="en-US" sz="3600" b="1" kern="100" dirty="0">
                <a:solidFill>
                  <a:srgbClr val="FF0000"/>
                </a:solidFill>
                <a:cs typeface="Times New Roman" panose="02020603050405020304" pitchFamily="18" charset="0"/>
              </a:rPr>
              <a:t>変位</a:t>
            </a:r>
            <a:r>
              <a:rPr lang="en-US" altLang="ja-JP" sz="3600" kern="100" dirty="0">
                <a:cs typeface="Times New Roman" panose="02020603050405020304" pitchFamily="18" charset="0"/>
              </a:rPr>
              <a:t>〕</a:t>
            </a:r>
            <a:r>
              <a:rPr lang="ja-JP" altLang="en-US" sz="3600" kern="100" dirty="0">
                <a:cs typeface="Times New Roman" panose="02020603050405020304" pitchFamily="18" charset="0"/>
              </a:rPr>
              <a:t>という。</a:t>
            </a:r>
            <a:endParaRPr lang="en-US" altLang="ja-JP" sz="3600" kern="100" dirty="0">
              <a:cs typeface="Times New Roman" panose="02020603050405020304" pitchFamily="18" charset="0"/>
            </a:endParaRPr>
          </a:p>
          <a:p>
            <a:pPr algn="just">
              <a:spcBef>
                <a:spcPts val="1200"/>
              </a:spcBef>
            </a:pPr>
            <a:r>
              <a:rPr lang="ja-JP" altLang="en-US" sz="3600" kern="100" dirty="0">
                <a:effectLst/>
                <a:cs typeface="Times New Roman" panose="02020603050405020304" pitchFamily="18" charset="0"/>
              </a:rPr>
              <a:t>　</a:t>
            </a:r>
            <a:r>
              <a:rPr lang="el-GR" altLang="ja-JP" sz="3600" i="1" kern="100" dirty="0">
                <a:cs typeface="Times New Roman" panose="02020603050405020304" pitchFamily="18" charset="0"/>
              </a:rPr>
              <a:t>Δ</a:t>
            </a:r>
            <a:r>
              <a:rPr lang="en-US" altLang="ja-JP" sz="3600" i="1" kern="100" dirty="0">
                <a:cs typeface="Times New Roman" panose="02020603050405020304" pitchFamily="18" charset="0"/>
              </a:rPr>
              <a:t>x </a:t>
            </a:r>
            <a:r>
              <a:rPr lang="en-US" altLang="ja-JP" sz="3600" kern="100" dirty="0">
                <a:cs typeface="Times New Roman" panose="02020603050405020304" pitchFamily="18" charset="0"/>
              </a:rPr>
              <a:t>= </a:t>
            </a:r>
            <a:r>
              <a:rPr lang="en-US" altLang="ja-JP" sz="3600" i="1" kern="100" dirty="0">
                <a:cs typeface="Times New Roman" panose="02020603050405020304" pitchFamily="18" charset="0"/>
              </a:rPr>
              <a:t>x</a:t>
            </a:r>
            <a:r>
              <a:rPr lang="en-US" altLang="ja-JP" sz="3600" kern="100" baseline="-25000" dirty="0">
                <a:cs typeface="Times New Roman" panose="02020603050405020304" pitchFamily="18" charset="0"/>
              </a:rPr>
              <a:t>2</a:t>
            </a:r>
            <a:r>
              <a:rPr lang="ja-JP" altLang="en-US" sz="3600" i="1" kern="100" dirty="0" err="1">
                <a:cs typeface="Times New Roman" panose="02020603050405020304" pitchFamily="18" charset="0"/>
              </a:rPr>
              <a:t>ー</a:t>
            </a:r>
            <a:r>
              <a:rPr lang="ja-JP" altLang="en-US" sz="3600" i="1" kern="100" dirty="0">
                <a:cs typeface="Times New Roman" panose="02020603050405020304" pitchFamily="18" charset="0"/>
              </a:rPr>
              <a:t> </a:t>
            </a:r>
            <a:r>
              <a:rPr lang="en-US" altLang="ja-JP" sz="3600" i="1" kern="100" dirty="0">
                <a:cs typeface="Times New Roman" panose="02020603050405020304" pitchFamily="18" charset="0"/>
              </a:rPr>
              <a:t>x</a:t>
            </a:r>
            <a:r>
              <a:rPr lang="en-US" altLang="ja-JP" sz="3600" kern="100" baseline="-25000" dirty="0">
                <a:cs typeface="Times New Roman" panose="02020603050405020304" pitchFamily="18" charset="0"/>
              </a:rPr>
              <a:t>1</a:t>
            </a:r>
            <a:r>
              <a:rPr lang="ja-JP" altLang="en-US" sz="3600" kern="100" dirty="0">
                <a:cs typeface="Times New Roman" panose="02020603050405020304" pitchFamily="18" charset="0"/>
              </a:rPr>
              <a:t>　⑶ </a:t>
            </a:r>
            <a:endParaRPr lang="ja-JP" altLang="ja-JP" sz="3600" kern="100" dirty="0">
              <a:effectLst/>
              <a:cs typeface="Times New Roman" panose="02020603050405020304" pitchFamily="18" charset="0"/>
            </a:endParaRPr>
          </a:p>
        </p:txBody>
      </p:sp>
      <p:sp>
        <p:nvSpPr>
          <p:cNvPr id="33" name="タイトル 1">
            <a:extLst>
              <a:ext uri="{FF2B5EF4-FFF2-40B4-BE49-F238E27FC236}">
                <a16:creationId xmlns:a16="http://schemas.microsoft.com/office/drawing/2014/main" id="{F0426F16-B92F-4B7E-AEAE-9318418CD0F5}"/>
              </a:ext>
            </a:extLst>
          </p:cNvPr>
          <p:cNvSpPr txBox="1">
            <a:spLocks/>
          </p:cNvSpPr>
          <p:nvPr/>
        </p:nvSpPr>
        <p:spPr>
          <a:xfrm>
            <a:off x="6350" y="19116"/>
            <a:ext cx="6089650" cy="56925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C 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変位と速度</a:t>
            </a:r>
            <a:r>
              <a:rPr lang="en-US" altLang="zh-TW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(p.17-19)</a:t>
            </a:r>
            <a:endParaRPr lang="ja-JP" altLang="en-US" sz="2400" dirty="0">
              <a:latin typeface="+mn-ea"/>
              <a:ea typeface="+mn-ea"/>
            </a:endParaRPr>
          </a:p>
        </p:txBody>
      </p: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6052D9ED-6F76-4D5B-B397-9F5F7750325B}"/>
              </a:ext>
            </a:extLst>
          </p:cNvPr>
          <p:cNvGrpSpPr/>
          <p:nvPr/>
        </p:nvGrpSpPr>
        <p:grpSpPr>
          <a:xfrm>
            <a:off x="6095999" y="6089025"/>
            <a:ext cx="6331988" cy="400110"/>
            <a:chOff x="6851896" y="5211549"/>
            <a:chExt cx="3763327" cy="400110"/>
          </a:xfrm>
        </p:grpSpPr>
        <p:pic>
          <p:nvPicPr>
            <p:cNvPr id="25" name="図 24">
              <a:extLst>
                <a:ext uri="{FF2B5EF4-FFF2-40B4-BE49-F238E27FC236}">
                  <a16:creationId xmlns:a16="http://schemas.microsoft.com/office/drawing/2014/main" id="{4C924DE8-8DAB-490F-9666-A5F17F49B6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1896" y="5211549"/>
              <a:ext cx="168837" cy="302024"/>
            </a:xfrm>
            <a:prstGeom prst="rect">
              <a:avLst/>
            </a:prstGeom>
          </p:spPr>
        </p:pic>
        <p:sp>
          <p:nvSpPr>
            <p:cNvPr id="35" name="テキスト ボックス 34">
              <a:extLst>
                <a:ext uri="{FF2B5EF4-FFF2-40B4-BE49-F238E27FC236}">
                  <a16:creationId xmlns:a16="http://schemas.microsoft.com/office/drawing/2014/main" id="{A15D0F01-E1EA-41B2-9FBD-C41DCEBB719D}"/>
                </a:ext>
              </a:extLst>
            </p:cNvPr>
            <p:cNvSpPr txBox="1"/>
            <p:nvPr/>
          </p:nvSpPr>
          <p:spPr>
            <a:xfrm>
              <a:off x="7020733" y="5211549"/>
              <a:ext cx="359449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71463" indent="-271463" algn="just">
                <a:tabLst>
                  <a:tab pos="271463" algn="l"/>
                </a:tabLst>
              </a:pPr>
              <a:r>
                <a:rPr lang="ja-JP" altLang="en-US" sz="2000" kern="100" dirty="0">
                  <a:latin typeface="+mn-ea"/>
                  <a:cs typeface="Times New Roman" panose="02020603050405020304" pitchFamily="18" charset="0"/>
                </a:rPr>
                <a:t>図　</a:t>
              </a:r>
              <a:r>
                <a:rPr lang="ja-JP" altLang="en-US" sz="2000" b="1" kern="100" dirty="0">
                  <a:latin typeface="+mn-ea"/>
                  <a:cs typeface="Times New Roman" panose="02020603050405020304" pitchFamily="18" charset="0"/>
                </a:rPr>
                <a:t>時刻</a:t>
              </a:r>
              <a:r>
                <a:rPr lang="en-US" altLang="ja-JP" sz="2000" b="1" i="1" kern="100" dirty="0">
                  <a:latin typeface="+mn-ea"/>
                  <a:cs typeface="Times New Roman" panose="02020603050405020304" pitchFamily="18" charset="0"/>
                </a:rPr>
                <a:t>t</a:t>
              </a:r>
              <a:r>
                <a:rPr lang="en-US" altLang="ja-JP" sz="2000" b="1" kern="100" baseline="-25000" dirty="0">
                  <a:latin typeface="+mn-ea"/>
                  <a:cs typeface="Times New Roman" panose="02020603050405020304" pitchFamily="18" charset="0"/>
                </a:rPr>
                <a:t>1</a:t>
              </a:r>
              <a:r>
                <a:rPr lang="ja-JP" altLang="en-US" sz="2000" b="1" kern="100" dirty="0">
                  <a:latin typeface="+mn-ea"/>
                  <a:cs typeface="Times New Roman" panose="02020603050405020304" pitchFamily="18" charset="0"/>
                </a:rPr>
                <a:t>から</a:t>
              </a:r>
              <a:r>
                <a:rPr lang="en-US" altLang="ja-JP" sz="2000" b="1" i="1" kern="100" dirty="0">
                  <a:latin typeface="+mn-ea"/>
                  <a:cs typeface="Times New Roman" panose="02020603050405020304" pitchFamily="18" charset="0"/>
                </a:rPr>
                <a:t>t</a:t>
              </a:r>
              <a:r>
                <a:rPr lang="en-US" altLang="ja-JP" sz="2000" b="1" kern="100" baseline="-25000" dirty="0">
                  <a:latin typeface="+mn-ea"/>
                  <a:cs typeface="Times New Roman" panose="02020603050405020304" pitchFamily="18" charset="0"/>
                </a:rPr>
                <a:t>2</a:t>
              </a:r>
              <a:r>
                <a:rPr lang="ja-JP" altLang="en-US" sz="2000" b="1" kern="100" dirty="0">
                  <a:latin typeface="+mn-ea"/>
                  <a:cs typeface="Times New Roman" panose="02020603050405020304" pitchFamily="18" charset="0"/>
                </a:rPr>
                <a:t>の間における物体の位置の変化</a:t>
              </a:r>
              <a:endParaRPr lang="ja-JP" altLang="en-US" sz="2000" kern="100" dirty="0">
                <a:latin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C6A1EE50-AC28-4745-BF30-38B274DFF289}"/>
              </a:ext>
            </a:extLst>
          </p:cNvPr>
          <p:cNvSpPr/>
          <p:nvPr/>
        </p:nvSpPr>
        <p:spPr>
          <a:xfrm>
            <a:off x="1620574" y="2625868"/>
            <a:ext cx="1004931" cy="4560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D247ECD8-0B0D-454E-A7EE-49C97E5B54FA}"/>
              </a:ext>
            </a:extLst>
          </p:cNvPr>
          <p:cNvSpPr/>
          <p:nvPr/>
        </p:nvSpPr>
        <p:spPr>
          <a:xfrm>
            <a:off x="1159003" y="4433852"/>
            <a:ext cx="932348" cy="4560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8293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タイトル 1"/>
          <p:cNvSpPr txBox="1">
            <a:spLocks/>
          </p:cNvSpPr>
          <p:nvPr/>
        </p:nvSpPr>
        <p:spPr>
          <a:xfrm>
            <a:off x="0" y="0"/>
            <a:ext cx="6026727" cy="5660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ja-JP" altLang="en-US" sz="2000" dirty="0">
              <a:latin typeface="+mn-ea"/>
              <a:ea typeface="+mn-ea"/>
            </a:endParaRPr>
          </a:p>
        </p:txBody>
      </p:sp>
      <p:sp>
        <p:nvSpPr>
          <p:cNvPr id="22" name="タイトル 1">
            <a:extLst>
              <a:ext uri="{FF2B5EF4-FFF2-40B4-BE49-F238E27FC236}">
                <a16:creationId xmlns:a16="http://schemas.microsoft.com/office/drawing/2014/main" id="{C0FA5EB3-3EF3-4D95-A310-51F2B49360EC}"/>
              </a:ext>
            </a:extLst>
          </p:cNvPr>
          <p:cNvSpPr txBox="1">
            <a:spLocks/>
          </p:cNvSpPr>
          <p:nvPr/>
        </p:nvSpPr>
        <p:spPr>
          <a:xfrm>
            <a:off x="1654434" y="566057"/>
            <a:ext cx="5240215" cy="70907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600" b="1" dirty="0">
                <a:latin typeface="+mn-ea"/>
                <a:ea typeface="+mn-ea"/>
              </a:rPr>
              <a:t> 運動の表し方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A48BF949-513F-42DC-A2A0-11AA10A5E8C9}"/>
              </a:ext>
            </a:extLst>
          </p:cNvPr>
          <p:cNvSpPr txBox="1"/>
          <p:nvPr/>
        </p:nvSpPr>
        <p:spPr>
          <a:xfrm>
            <a:off x="989574" y="2321783"/>
            <a:ext cx="102128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ja-JP" altLang="en-US" sz="3200" kern="100" dirty="0">
                <a:latin typeface="+mn-ea"/>
                <a:cs typeface="Times New Roman" panose="02020603050405020304" pitchFamily="18" charset="0"/>
              </a:rPr>
              <a:t>　歩く人や電車など，運動する物体の「速い」</a:t>
            </a:r>
            <a:r>
              <a:rPr lang="en-US" altLang="ja-JP" sz="3200" kern="100" dirty="0">
                <a:latin typeface="+mn-ea"/>
                <a:cs typeface="Times New Roman" panose="02020603050405020304" pitchFamily="18" charset="0"/>
              </a:rPr>
              <a:t>｢</a:t>
            </a:r>
            <a:r>
              <a:rPr lang="ja-JP" altLang="en-US" sz="3200" kern="100" dirty="0">
                <a:latin typeface="+mn-ea"/>
                <a:cs typeface="Times New Roman" panose="02020603050405020304" pitchFamily="18" charset="0"/>
              </a:rPr>
              <a:t>遅い」はどのようにして比べるとよいだろうか。また，</a:t>
            </a:r>
            <a:r>
              <a:rPr lang="en-US" altLang="ja-JP" sz="3200" kern="100" dirty="0">
                <a:latin typeface="+mn-ea"/>
                <a:cs typeface="Times New Roman" panose="02020603050405020304" pitchFamily="18" charset="0"/>
              </a:rPr>
              <a:t>｢</a:t>
            </a:r>
            <a:r>
              <a:rPr lang="ja-JP" altLang="en-US" sz="3200" kern="100" dirty="0">
                <a:latin typeface="+mn-ea"/>
                <a:cs typeface="Times New Roman" panose="02020603050405020304" pitchFamily="18" charset="0"/>
              </a:rPr>
              <a:t>速さ」や「速度」といった言葉は日常生活でもよく使われるが，どういう意味だろうか。これらの量を定義し，物体の運動を正確に表す方法を考えよう。　</a:t>
            </a:r>
            <a:endParaRPr lang="ja-JP" altLang="ja-JP" sz="3200" kern="100" dirty="0">
              <a:effectLst/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10" name="フッター プレースホルダー 2">
            <a:extLst>
              <a:ext uri="{FF2B5EF4-FFF2-40B4-BE49-F238E27FC236}">
                <a16:creationId xmlns:a16="http://schemas.microsoft.com/office/drawing/2014/main" id="{321F6377-52F9-46C6-8EF7-94B2B941E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/>
              <a:t>© 2026  KEIRINKAN  ALL Rights Reserved.</a:t>
            </a:r>
            <a:endParaRPr kumimoji="1" lang="ja-JP" altLang="en-US" dirty="0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8C639FB-8A2B-4B7F-9979-F470F104D7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75C2A70-30D0-4958-BD5F-ACCF7D005EE8}" type="slidenum">
              <a:rPr lang="ja-JP" altLang="en-US" smtClean="0"/>
              <a:pPr/>
              <a:t>2</a:t>
            </a:fld>
            <a:endParaRPr lang="ja-JP" altLang="en-US" dirty="0"/>
          </a:p>
        </p:txBody>
      </p: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272D4623-591F-44E2-BAEB-F966F29797E9}"/>
              </a:ext>
            </a:extLst>
          </p:cNvPr>
          <p:cNvCxnSpPr>
            <a:cxnSpLocks/>
          </p:cNvCxnSpPr>
          <p:nvPr/>
        </p:nvCxnSpPr>
        <p:spPr>
          <a:xfrm>
            <a:off x="491099" y="6000817"/>
            <a:ext cx="11209801" cy="0"/>
          </a:xfrm>
          <a:prstGeom prst="line">
            <a:avLst/>
          </a:prstGeom>
          <a:ln w="28575">
            <a:solidFill>
              <a:srgbClr val="3497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C1C88F3E-7135-46A3-AA87-3C0851035347}"/>
              </a:ext>
            </a:extLst>
          </p:cNvPr>
          <p:cNvCxnSpPr>
            <a:cxnSpLocks/>
          </p:cNvCxnSpPr>
          <p:nvPr/>
        </p:nvCxnSpPr>
        <p:spPr>
          <a:xfrm flipV="1">
            <a:off x="516531" y="5520267"/>
            <a:ext cx="0" cy="480550"/>
          </a:xfrm>
          <a:prstGeom prst="line">
            <a:avLst/>
          </a:prstGeom>
          <a:ln w="28575">
            <a:solidFill>
              <a:srgbClr val="3497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E1575AA3-D9DD-4368-9D14-8DD64DE0989A}"/>
              </a:ext>
            </a:extLst>
          </p:cNvPr>
          <p:cNvCxnSpPr>
            <a:cxnSpLocks/>
          </p:cNvCxnSpPr>
          <p:nvPr/>
        </p:nvCxnSpPr>
        <p:spPr>
          <a:xfrm flipV="1">
            <a:off x="11684031" y="5520267"/>
            <a:ext cx="0" cy="480550"/>
          </a:xfrm>
          <a:prstGeom prst="line">
            <a:avLst/>
          </a:prstGeom>
          <a:ln w="28575">
            <a:solidFill>
              <a:srgbClr val="3497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BA5418FA-34AB-427E-82F8-E67975F217EB}"/>
              </a:ext>
            </a:extLst>
          </p:cNvPr>
          <p:cNvCxnSpPr>
            <a:cxnSpLocks/>
          </p:cNvCxnSpPr>
          <p:nvPr/>
        </p:nvCxnSpPr>
        <p:spPr>
          <a:xfrm>
            <a:off x="516531" y="569407"/>
            <a:ext cx="11054147" cy="0"/>
          </a:xfrm>
          <a:prstGeom prst="line">
            <a:avLst/>
          </a:prstGeom>
          <a:ln w="28575">
            <a:solidFill>
              <a:srgbClr val="3497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A737B794-26EB-4348-AF47-9C02E30B5890}"/>
              </a:ext>
            </a:extLst>
          </p:cNvPr>
          <p:cNvCxnSpPr>
            <a:cxnSpLocks/>
          </p:cNvCxnSpPr>
          <p:nvPr/>
        </p:nvCxnSpPr>
        <p:spPr>
          <a:xfrm>
            <a:off x="516531" y="1197293"/>
            <a:ext cx="11105069" cy="0"/>
          </a:xfrm>
          <a:prstGeom prst="line">
            <a:avLst/>
          </a:prstGeom>
          <a:ln w="28575">
            <a:solidFill>
              <a:srgbClr val="0077C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図 24">
            <a:extLst>
              <a:ext uri="{FF2B5EF4-FFF2-40B4-BE49-F238E27FC236}">
                <a16:creationId xmlns:a16="http://schemas.microsoft.com/office/drawing/2014/main" id="{345926F7-E64F-7D42-9CA2-F14D3822CB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31" y="307784"/>
            <a:ext cx="1170678" cy="1120862"/>
          </a:xfrm>
          <a:prstGeom prst="rect">
            <a:avLst/>
          </a:prstGeom>
        </p:spPr>
      </p:pic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896EFA5D-4CED-45A1-9F4E-52E047396FC2}"/>
              </a:ext>
            </a:extLst>
          </p:cNvPr>
          <p:cNvGrpSpPr/>
          <p:nvPr/>
        </p:nvGrpSpPr>
        <p:grpSpPr>
          <a:xfrm>
            <a:off x="516984" y="307783"/>
            <a:ext cx="1170678" cy="1120862"/>
            <a:chOff x="4898387" y="932318"/>
            <a:chExt cx="1170678" cy="1120862"/>
          </a:xfrm>
        </p:grpSpPr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E8AD3D08-E397-844C-9F7A-78ABD81A0D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8387" y="932318"/>
              <a:ext cx="1170678" cy="1120862"/>
            </a:xfrm>
            <a:prstGeom prst="rect">
              <a:avLst/>
            </a:prstGeom>
          </p:spPr>
        </p:pic>
        <p:sp>
          <p:nvSpPr>
            <p:cNvPr id="24" name="正方形/長方形 23">
              <a:extLst>
                <a:ext uri="{FF2B5EF4-FFF2-40B4-BE49-F238E27FC236}">
                  <a16:creationId xmlns:a16="http://schemas.microsoft.com/office/drawing/2014/main" id="{26050EEF-08FC-4A45-AEFC-3697FC753610}"/>
                </a:ext>
              </a:extLst>
            </p:cNvPr>
            <p:cNvSpPr/>
            <p:nvPr/>
          </p:nvSpPr>
          <p:spPr>
            <a:xfrm>
              <a:off x="5246730" y="1096623"/>
              <a:ext cx="473991" cy="79623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3600" b="1" dirty="0">
                  <a:solidFill>
                    <a:schemeClr val="bg1"/>
                  </a:solidFill>
                </a:rPr>
                <a:t>１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929252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D6EABC92-104D-44DE-AEEF-6768093DC8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798668"/>
            <a:ext cx="4772495" cy="5183032"/>
          </a:xfrm>
          <a:prstGeom prst="rect">
            <a:avLst/>
          </a:prstGeom>
        </p:spPr>
      </p:pic>
      <p:sp>
        <p:nvSpPr>
          <p:cNvPr id="23" name="フッター プレースホルダー 2">
            <a:extLst>
              <a:ext uri="{FF2B5EF4-FFF2-40B4-BE49-F238E27FC236}">
                <a16:creationId xmlns:a16="http://schemas.microsoft.com/office/drawing/2014/main" id="{75B851B8-08C0-47CF-833A-2271D0524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/>
              <a:t>© 2026  KEIRINKAN  ALL Rights Reserved.</a:t>
            </a:r>
            <a:endParaRPr kumimoji="1" lang="ja-JP" altLang="en-US" dirty="0"/>
          </a:p>
        </p:txBody>
      </p:sp>
      <p:sp>
        <p:nvSpPr>
          <p:cNvPr id="11" name="スライド番号プレースホルダー 10">
            <a:extLst>
              <a:ext uri="{FF2B5EF4-FFF2-40B4-BE49-F238E27FC236}">
                <a16:creationId xmlns:a16="http://schemas.microsoft.com/office/drawing/2014/main" id="{A417E311-C146-4BF1-82A9-44F097CC47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75C2A70-30D0-4958-BD5F-ACCF7D005EE8}" type="slidenum">
              <a:rPr lang="ja-JP" altLang="en-US" smtClean="0"/>
              <a:pPr/>
              <a:t>20</a:t>
            </a:fld>
            <a:endParaRPr lang="ja-JP" altLang="en-US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67FB838-E81B-402A-A9BE-0296AF7F1087}"/>
              </a:ext>
            </a:extLst>
          </p:cNvPr>
          <p:cNvSpPr txBox="1"/>
          <p:nvPr/>
        </p:nvSpPr>
        <p:spPr>
          <a:xfrm>
            <a:off x="366220" y="1629706"/>
            <a:ext cx="5369909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ja-JP" altLang="en-US" sz="3600" kern="100" dirty="0">
                <a:cs typeface="Times New Roman" panose="02020603050405020304" pitchFamily="18" charset="0"/>
              </a:rPr>
              <a:t>・変位の大きさは </a:t>
            </a:r>
            <a:r>
              <a:rPr lang="en-US" altLang="ja-JP" sz="3600" kern="100" dirty="0">
                <a:cs typeface="Times New Roman" panose="02020603050405020304" pitchFamily="18" charset="0"/>
              </a:rPr>
              <a:t>2 </a:t>
            </a:r>
            <a:r>
              <a:rPr lang="ja-JP" altLang="en-US" sz="3600" kern="100" dirty="0">
                <a:cs typeface="Times New Roman" panose="02020603050405020304" pitchFamily="18" charset="0"/>
              </a:rPr>
              <a:t>点間の</a:t>
            </a:r>
            <a:r>
              <a:rPr lang="en-US" altLang="ja-JP" sz="3600" kern="100" dirty="0">
                <a:cs typeface="Times New Roman" panose="02020603050405020304" pitchFamily="18" charset="0"/>
              </a:rPr>
              <a:t>〔</a:t>
            </a:r>
            <a:r>
              <a:rPr lang="ja-JP" altLang="en-US" sz="3600" b="1" kern="100" dirty="0">
                <a:solidFill>
                  <a:srgbClr val="FF0000"/>
                </a:solidFill>
                <a:cs typeface="Times New Roman" panose="02020603050405020304" pitchFamily="18" charset="0"/>
              </a:rPr>
              <a:t>距離</a:t>
            </a:r>
            <a:r>
              <a:rPr lang="en-US" altLang="ja-JP" sz="3600" kern="100" dirty="0">
                <a:cs typeface="Times New Roman" panose="02020603050405020304" pitchFamily="18" charset="0"/>
              </a:rPr>
              <a:t>〕</a:t>
            </a:r>
            <a:r>
              <a:rPr lang="ja-JP" altLang="en-US" sz="3600" kern="100" dirty="0">
                <a:cs typeface="Times New Roman" panose="02020603050405020304" pitchFamily="18" charset="0"/>
              </a:rPr>
              <a:t>を表す。</a:t>
            </a:r>
            <a:endParaRPr lang="en-US" altLang="ja-JP" sz="3600" kern="100" dirty="0">
              <a:cs typeface="Times New Roman" panose="02020603050405020304" pitchFamily="18" charset="0"/>
            </a:endParaRPr>
          </a:p>
          <a:p>
            <a:pPr algn="just">
              <a:spcBef>
                <a:spcPts val="1200"/>
              </a:spcBef>
            </a:pPr>
            <a:r>
              <a:rPr lang="ja-JP" altLang="en-US" sz="3600" kern="100" dirty="0">
                <a:cs typeface="Times New Roman" panose="02020603050405020304" pitchFamily="18" charset="0"/>
              </a:rPr>
              <a:t>・正負の符号は移動の</a:t>
            </a:r>
            <a:r>
              <a:rPr lang="en-US" altLang="ja-JP" sz="3600" kern="100" dirty="0">
                <a:cs typeface="Times New Roman" panose="02020603050405020304" pitchFamily="18" charset="0"/>
              </a:rPr>
              <a:t>〔</a:t>
            </a:r>
            <a:r>
              <a:rPr lang="ja-JP" altLang="en-US" sz="3600" b="1" kern="100" dirty="0">
                <a:solidFill>
                  <a:srgbClr val="FF0000"/>
                </a:solidFill>
                <a:cs typeface="Times New Roman" panose="02020603050405020304" pitchFamily="18" charset="0"/>
              </a:rPr>
              <a:t>向き</a:t>
            </a:r>
            <a:r>
              <a:rPr lang="en-US" altLang="ja-JP" sz="3600" kern="100" dirty="0">
                <a:cs typeface="Times New Roman" panose="02020603050405020304" pitchFamily="18" charset="0"/>
              </a:rPr>
              <a:t>〕</a:t>
            </a:r>
            <a:r>
              <a:rPr lang="ja-JP" altLang="en-US" sz="3600" kern="100" dirty="0">
                <a:cs typeface="Times New Roman" panose="02020603050405020304" pitchFamily="18" charset="0"/>
              </a:rPr>
              <a:t>を表す。</a:t>
            </a:r>
            <a:endParaRPr lang="ja-JP" altLang="ja-JP" sz="3600" kern="100" dirty="0">
              <a:effectLst/>
              <a:cs typeface="Times New Roman" panose="02020603050405020304" pitchFamily="18" charset="0"/>
            </a:endParaRPr>
          </a:p>
        </p:txBody>
      </p:sp>
      <p:sp>
        <p:nvSpPr>
          <p:cNvPr id="33" name="タイトル 1">
            <a:extLst>
              <a:ext uri="{FF2B5EF4-FFF2-40B4-BE49-F238E27FC236}">
                <a16:creationId xmlns:a16="http://schemas.microsoft.com/office/drawing/2014/main" id="{F0426F16-B92F-4B7E-AEAE-9318418CD0F5}"/>
              </a:ext>
            </a:extLst>
          </p:cNvPr>
          <p:cNvSpPr txBox="1">
            <a:spLocks/>
          </p:cNvSpPr>
          <p:nvPr/>
        </p:nvSpPr>
        <p:spPr>
          <a:xfrm>
            <a:off x="6350" y="19116"/>
            <a:ext cx="6089650" cy="56925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C 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変位と速度</a:t>
            </a:r>
            <a:r>
              <a:rPr lang="en-US" altLang="zh-TW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(p.17-19)</a:t>
            </a:r>
            <a:endParaRPr lang="ja-JP" altLang="en-US" sz="2400" dirty="0">
              <a:latin typeface="+mn-ea"/>
              <a:ea typeface="+mn-ea"/>
            </a:endParaRPr>
          </a:p>
        </p:txBody>
      </p: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6052D9ED-6F76-4D5B-B397-9F5F7750325B}"/>
              </a:ext>
            </a:extLst>
          </p:cNvPr>
          <p:cNvGrpSpPr/>
          <p:nvPr/>
        </p:nvGrpSpPr>
        <p:grpSpPr>
          <a:xfrm>
            <a:off x="6095999" y="6089025"/>
            <a:ext cx="6331988" cy="400110"/>
            <a:chOff x="6851896" y="5211549"/>
            <a:chExt cx="3763327" cy="400110"/>
          </a:xfrm>
        </p:grpSpPr>
        <p:pic>
          <p:nvPicPr>
            <p:cNvPr id="25" name="図 24">
              <a:extLst>
                <a:ext uri="{FF2B5EF4-FFF2-40B4-BE49-F238E27FC236}">
                  <a16:creationId xmlns:a16="http://schemas.microsoft.com/office/drawing/2014/main" id="{4C924DE8-8DAB-490F-9666-A5F17F49B6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1896" y="5211549"/>
              <a:ext cx="168837" cy="302024"/>
            </a:xfrm>
            <a:prstGeom prst="rect">
              <a:avLst/>
            </a:prstGeom>
          </p:spPr>
        </p:pic>
        <p:sp>
          <p:nvSpPr>
            <p:cNvPr id="35" name="テキスト ボックス 34">
              <a:extLst>
                <a:ext uri="{FF2B5EF4-FFF2-40B4-BE49-F238E27FC236}">
                  <a16:creationId xmlns:a16="http://schemas.microsoft.com/office/drawing/2014/main" id="{A15D0F01-E1EA-41B2-9FBD-C41DCEBB719D}"/>
                </a:ext>
              </a:extLst>
            </p:cNvPr>
            <p:cNvSpPr txBox="1"/>
            <p:nvPr/>
          </p:nvSpPr>
          <p:spPr>
            <a:xfrm>
              <a:off x="7020733" y="5211549"/>
              <a:ext cx="359449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71463" indent="-271463" algn="just">
                <a:tabLst>
                  <a:tab pos="271463" algn="l"/>
                </a:tabLst>
              </a:pPr>
              <a:r>
                <a:rPr lang="ja-JP" altLang="en-US" sz="2000" kern="100" dirty="0">
                  <a:latin typeface="+mn-ea"/>
                  <a:cs typeface="Times New Roman" panose="02020603050405020304" pitchFamily="18" charset="0"/>
                </a:rPr>
                <a:t>図　</a:t>
              </a:r>
              <a:r>
                <a:rPr lang="ja-JP" altLang="en-US" sz="2000" b="1" kern="100" dirty="0">
                  <a:latin typeface="+mn-ea"/>
                  <a:cs typeface="Times New Roman" panose="02020603050405020304" pitchFamily="18" charset="0"/>
                </a:rPr>
                <a:t>時刻</a:t>
              </a:r>
              <a:r>
                <a:rPr lang="en-US" altLang="ja-JP" sz="2000" b="1" i="1" kern="100" dirty="0">
                  <a:latin typeface="+mn-ea"/>
                  <a:cs typeface="Times New Roman" panose="02020603050405020304" pitchFamily="18" charset="0"/>
                </a:rPr>
                <a:t>t</a:t>
              </a:r>
              <a:r>
                <a:rPr lang="en-US" altLang="ja-JP" sz="2000" b="1" kern="100" baseline="-25000" dirty="0">
                  <a:latin typeface="+mn-ea"/>
                  <a:cs typeface="Times New Roman" panose="02020603050405020304" pitchFamily="18" charset="0"/>
                </a:rPr>
                <a:t>1</a:t>
              </a:r>
              <a:r>
                <a:rPr lang="ja-JP" altLang="en-US" sz="2000" b="1" kern="100" dirty="0">
                  <a:latin typeface="+mn-ea"/>
                  <a:cs typeface="Times New Roman" panose="02020603050405020304" pitchFamily="18" charset="0"/>
                </a:rPr>
                <a:t>から</a:t>
              </a:r>
              <a:r>
                <a:rPr lang="en-US" altLang="ja-JP" sz="2000" b="1" i="1" kern="100" dirty="0">
                  <a:latin typeface="+mn-ea"/>
                  <a:cs typeface="Times New Roman" panose="02020603050405020304" pitchFamily="18" charset="0"/>
                </a:rPr>
                <a:t>t</a:t>
              </a:r>
              <a:r>
                <a:rPr lang="en-US" altLang="ja-JP" sz="2000" b="1" kern="100" baseline="-25000" dirty="0">
                  <a:latin typeface="+mn-ea"/>
                  <a:cs typeface="Times New Roman" panose="02020603050405020304" pitchFamily="18" charset="0"/>
                </a:rPr>
                <a:t>2</a:t>
              </a:r>
              <a:r>
                <a:rPr lang="ja-JP" altLang="en-US" sz="2000" b="1" kern="100" dirty="0">
                  <a:latin typeface="+mn-ea"/>
                  <a:cs typeface="Times New Roman" panose="02020603050405020304" pitchFamily="18" charset="0"/>
                </a:rPr>
                <a:t>の間における物体の位置の変化</a:t>
              </a:r>
              <a:endParaRPr lang="ja-JP" altLang="en-US" sz="2000" kern="100" dirty="0">
                <a:latin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89357FFF-6B97-4921-8208-35E9BD508710}"/>
              </a:ext>
            </a:extLst>
          </p:cNvPr>
          <p:cNvGrpSpPr/>
          <p:nvPr/>
        </p:nvGrpSpPr>
        <p:grpSpPr>
          <a:xfrm>
            <a:off x="0" y="612443"/>
            <a:ext cx="12192000" cy="33450"/>
            <a:chOff x="0" y="612443"/>
            <a:chExt cx="12192000" cy="33450"/>
          </a:xfrm>
        </p:grpSpPr>
        <p:cxnSp>
          <p:nvCxnSpPr>
            <p:cNvPr id="17" name="直線コネクタ 16">
              <a:extLst>
                <a:ext uri="{FF2B5EF4-FFF2-40B4-BE49-F238E27FC236}">
                  <a16:creationId xmlns:a16="http://schemas.microsoft.com/office/drawing/2014/main" id="{B6DB6DC1-CA85-40C0-8C10-DA88E447F64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45893"/>
              <a:ext cx="12192000" cy="0"/>
            </a:xfrm>
            <a:prstGeom prst="line">
              <a:avLst/>
            </a:prstGeom>
            <a:ln w="920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コネクタ 17">
              <a:extLst>
                <a:ext uri="{FF2B5EF4-FFF2-40B4-BE49-F238E27FC236}">
                  <a16:creationId xmlns:a16="http://schemas.microsoft.com/office/drawing/2014/main" id="{82395C2D-23AE-4EA2-BED3-AB68C832EB3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12443"/>
              <a:ext cx="12192000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CCE535A1-32C4-4B1E-A4C8-29E6B91C5180}"/>
              </a:ext>
            </a:extLst>
          </p:cNvPr>
          <p:cNvSpPr/>
          <p:nvPr/>
        </p:nvSpPr>
        <p:spPr>
          <a:xfrm>
            <a:off x="1367232" y="2251966"/>
            <a:ext cx="914241" cy="4560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EA7BE6EF-A8A4-4515-AD45-F3D92452CC8A}"/>
              </a:ext>
            </a:extLst>
          </p:cNvPr>
          <p:cNvSpPr/>
          <p:nvPr/>
        </p:nvSpPr>
        <p:spPr>
          <a:xfrm>
            <a:off x="913049" y="3499835"/>
            <a:ext cx="914241" cy="4560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89117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D7C11F7-214E-4752-AFEF-5F4DDB2F00D9}"/>
              </a:ext>
            </a:extLst>
          </p:cNvPr>
          <p:cNvSpPr txBox="1"/>
          <p:nvPr/>
        </p:nvSpPr>
        <p:spPr>
          <a:xfrm>
            <a:off x="1510904" y="891568"/>
            <a:ext cx="993332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ja-JP" sz="3200" i="1" kern="100" dirty="0">
                <a:cs typeface="Times New Roman" panose="02020603050405020304" pitchFamily="18" charset="0"/>
              </a:rPr>
              <a:t>x</a:t>
            </a:r>
            <a:r>
              <a:rPr lang="ja-JP" altLang="en-US" sz="3200" i="1" kern="100" dirty="0">
                <a:cs typeface="Times New Roman" panose="02020603050405020304" pitchFamily="18" charset="0"/>
              </a:rPr>
              <a:t> </a:t>
            </a:r>
            <a:r>
              <a:rPr lang="ja-JP" altLang="en-US" sz="3200" kern="100" dirty="0">
                <a:cs typeface="Times New Roman" panose="02020603050405020304" pitchFamily="18" charset="0"/>
              </a:rPr>
              <a:t>軸上の </a:t>
            </a:r>
            <a:r>
              <a:rPr lang="en-US" altLang="ja-JP" sz="3200" i="1" kern="100" dirty="0">
                <a:cs typeface="Times New Roman" panose="02020603050405020304" pitchFamily="18" charset="0"/>
              </a:rPr>
              <a:t>x </a:t>
            </a:r>
            <a:r>
              <a:rPr lang="en-US" altLang="ja-JP" sz="3200" kern="100" dirty="0">
                <a:cs typeface="Times New Roman" panose="02020603050405020304" pitchFamily="18" charset="0"/>
              </a:rPr>
              <a:t>= 2.0 m </a:t>
            </a:r>
            <a:r>
              <a:rPr lang="ja-JP" altLang="en-US" sz="3200" kern="100" dirty="0">
                <a:cs typeface="Times New Roman" panose="02020603050405020304" pitchFamily="18" charset="0"/>
              </a:rPr>
              <a:t>の位置にあった物体が </a:t>
            </a:r>
            <a:r>
              <a:rPr lang="en-US" altLang="ja-JP" sz="3200" i="1" kern="100" dirty="0">
                <a:cs typeface="Times New Roman" panose="02020603050405020304" pitchFamily="18" charset="0"/>
              </a:rPr>
              <a:t>x </a:t>
            </a:r>
            <a:r>
              <a:rPr lang="ja-JP" altLang="en-US" sz="3200" kern="100" dirty="0">
                <a:cs typeface="Times New Roman" panose="02020603050405020304" pitchFamily="18" charset="0"/>
              </a:rPr>
              <a:t>軸上を運動し，</a:t>
            </a:r>
            <a:r>
              <a:rPr lang="en-US" altLang="ja-JP" sz="3200" i="1" kern="100" dirty="0">
                <a:cs typeface="Times New Roman" panose="02020603050405020304" pitchFamily="18" charset="0"/>
              </a:rPr>
              <a:t>x </a:t>
            </a:r>
            <a:r>
              <a:rPr lang="en-US" altLang="ja-JP" sz="3200" kern="100" dirty="0">
                <a:cs typeface="Times New Roman" panose="02020603050405020304" pitchFamily="18" charset="0"/>
              </a:rPr>
              <a:t>= 5.0 m </a:t>
            </a:r>
            <a:r>
              <a:rPr lang="ja-JP" altLang="en-US" sz="3200" kern="100" dirty="0">
                <a:cs typeface="Times New Roman" panose="02020603050405020304" pitchFamily="18" charset="0"/>
              </a:rPr>
              <a:t>の位置に移動した。この間の物体の変位の大きさは何 </a:t>
            </a:r>
            <a:r>
              <a:rPr lang="en-US" altLang="ja-JP" sz="3200" kern="100" dirty="0">
                <a:cs typeface="Times New Roman" panose="02020603050405020304" pitchFamily="18" charset="0"/>
              </a:rPr>
              <a:t>m </a:t>
            </a:r>
            <a:r>
              <a:rPr lang="ja-JP" altLang="en-US" sz="3200" kern="100" dirty="0">
                <a:cs typeface="Times New Roman" panose="02020603050405020304" pitchFamily="18" charset="0"/>
              </a:rPr>
              <a:t>か。また，変位の向きはどちら向きか。</a:t>
            </a:r>
          </a:p>
        </p:txBody>
      </p:sp>
      <p:sp>
        <p:nvSpPr>
          <p:cNvPr id="12" name="フッター プレースホルダー 2">
            <a:extLst>
              <a:ext uri="{FF2B5EF4-FFF2-40B4-BE49-F238E27FC236}">
                <a16:creationId xmlns:a16="http://schemas.microsoft.com/office/drawing/2014/main" id="{1EA51EBF-1625-476F-9F24-96B28B2F9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/>
              <a:t>© 2026  KEIRINKAN  ALL Rights Reserved.</a:t>
            </a:r>
            <a:endParaRPr kumimoji="1" lang="ja-JP" altLang="en-US" dirty="0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47FDBB4E-6EC2-4267-BC40-6782C5604D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75C2A70-30D0-4958-BD5F-ACCF7D005EE8}" type="slidenum">
              <a:rPr lang="ja-JP" altLang="en-US" smtClean="0"/>
              <a:pPr/>
              <a:t>21</a:t>
            </a:fld>
            <a:endParaRPr lang="ja-JP" altLang="en-US" dirty="0"/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60B68DBC-18C9-FB46-82AE-788026A54ED2}"/>
              </a:ext>
            </a:extLst>
          </p:cNvPr>
          <p:cNvGrpSpPr/>
          <p:nvPr/>
        </p:nvGrpSpPr>
        <p:grpSpPr>
          <a:xfrm>
            <a:off x="0" y="612443"/>
            <a:ext cx="12192000" cy="33450"/>
            <a:chOff x="0" y="612443"/>
            <a:chExt cx="12192000" cy="33450"/>
          </a:xfrm>
        </p:grpSpPr>
        <p:cxnSp>
          <p:nvCxnSpPr>
            <p:cNvPr id="22" name="直線コネクタ 21">
              <a:extLst>
                <a:ext uri="{FF2B5EF4-FFF2-40B4-BE49-F238E27FC236}">
                  <a16:creationId xmlns:a16="http://schemas.microsoft.com/office/drawing/2014/main" id="{ECCD83B1-2E4C-F249-B8DD-28B292569CB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45893"/>
              <a:ext cx="12192000" cy="0"/>
            </a:xfrm>
            <a:prstGeom prst="line">
              <a:avLst/>
            </a:prstGeom>
            <a:ln w="920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コネクタ 22">
              <a:extLst>
                <a:ext uri="{FF2B5EF4-FFF2-40B4-BE49-F238E27FC236}">
                  <a16:creationId xmlns:a16="http://schemas.microsoft.com/office/drawing/2014/main" id="{BB5620A5-A0C1-8843-AF96-4D279B5EFBB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12443"/>
              <a:ext cx="12192000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7D179851-8490-EA4C-863F-44599D969AEE}"/>
              </a:ext>
            </a:extLst>
          </p:cNvPr>
          <p:cNvSpPr txBox="1"/>
          <p:nvPr/>
        </p:nvSpPr>
        <p:spPr>
          <a:xfrm>
            <a:off x="1510904" y="3019372"/>
            <a:ext cx="98317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ja-JP" altLang="en-US" sz="3200" kern="100" dirty="0">
                <a:cs typeface="Times New Roman" panose="02020603050405020304" pitchFamily="18" charset="0"/>
              </a:rPr>
              <a:t>求める変位を</a:t>
            </a:r>
            <a:r>
              <a:rPr lang="el-GR" altLang="ja-JP" sz="3200" i="1" kern="100" dirty="0">
                <a:cs typeface="Times New Roman" panose="02020603050405020304" pitchFamily="18" charset="0"/>
              </a:rPr>
              <a:t>Δ</a:t>
            </a:r>
            <a:r>
              <a:rPr lang="en-US" altLang="ja-JP" sz="3200" i="1" kern="100" dirty="0">
                <a:cs typeface="Times New Roman" panose="02020603050405020304" pitchFamily="18" charset="0"/>
              </a:rPr>
              <a:t>x </a:t>
            </a:r>
            <a:r>
              <a:rPr lang="en-US" altLang="ja-JP" sz="3200" kern="100" dirty="0">
                <a:cs typeface="Times New Roman" panose="02020603050405020304" pitchFamily="18" charset="0"/>
              </a:rPr>
              <a:t>〔m〕</a:t>
            </a:r>
            <a:r>
              <a:rPr lang="ja-JP" altLang="en-US" sz="3200" kern="100" dirty="0">
                <a:cs typeface="Times New Roman" panose="02020603050405020304" pitchFamily="18" charset="0"/>
              </a:rPr>
              <a:t>とすると，</a:t>
            </a:r>
          </a:p>
          <a:p>
            <a:pPr algn="just"/>
            <a:r>
              <a:rPr lang="ja-JP" altLang="en-US" sz="3200" kern="100" dirty="0">
                <a:cs typeface="Times New Roman" panose="02020603050405020304" pitchFamily="18" charset="0"/>
              </a:rPr>
              <a:t>　</a:t>
            </a:r>
            <a:r>
              <a:rPr lang="el-GR" altLang="ja-JP" sz="3200" i="1" kern="100" dirty="0">
                <a:cs typeface="Times New Roman" panose="02020603050405020304" pitchFamily="18" charset="0"/>
              </a:rPr>
              <a:t> Δ</a:t>
            </a:r>
            <a:r>
              <a:rPr lang="en-US" altLang="ja-JP" sz="3200" i="1" kern="100" dirty="0">
                <a:cs typeface="Times New Roman" panose="02020603050405020304" pitchFamily="18" charset="0"/>
              </a:rPr>
              <a:t>x </a:t>
            </a:r>
            <a:r>
              <a:rPr lang="en-US" altLang="ja-JP" sz="3200" kern="100" dirty="0">
                <a:cs typeface="Times New Roman" panose="02020603050405020304" pitchFamily="18" charset="0"/>
              </a:rPr>
              <a:t>= 5.0 m</a:t>
            </a:r>
            <a:r>
              <a:rPr lang="ja-JP" altLang="en-US" sz="3200" kern="100" dirty="0">
                <a:cs typeface="Times New Roman" panose="02020603050405020304" pitchFamily="18" charset="0"/>
              </a:rPr>
              <a:t>－</a:t>
            </a:r>
            <a:r>
              <a:rPr lang="en-US" altLang="ja-JP" sz="3200" kern="100" dirty="0">
                <a:cs typeface="Times New Roman" panose="02020603050405020304" pitchFamily="18" charset="0"/>
              </a:rPr>
              <a:t>2.0 m =3.0 m</a:t>
            </a: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89FF376C-6AE8-C44F-AF81-2A89F884BA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04" y="3010507"/>
            <a:ext cx="1072603" cy="547474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44BFC486-8352-B440-B6CA-6F7067A5E3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04" y="5034483"/>
            <a:ext cx="1072603" cy="547474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B2F262E4-0F11-4976-8908-2DF7A2D1FD64}"/>
              </a:ext>
            </a:extLst>
          </p:cNvPr>
          <p:cNvSpPr txBox="1"/>
          <p:nvPr/>
        </p:nvSpPr>
        <p:spPr>
          <a:xfrm>
            <a:off x="1612504" y="5011888"/>
            <a:ext cx="10312796" cy="586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 algn="just">
              <a:lnSpc>
                <a:spcPts val="4000"/>
              </a:lnSpc>
              <a:tabLst>
                <a:tab pos="271463" algn="l"/>
              </a:tabLst>
            </a:pPr>
            <a:r>
              <a:rPr lang="en-US" altLang="ja-JP" sz="3200" kern="100" dirty="0">
                <a:solidFill>
                  <a:srgbClr val="FF0000"/>
                </a:solidFill>
                <a:cs typeface="Times New Roman" panose="02020603050405020304" pitchFamily="18" charset="0"/>
              </a:rPr>
              <a:t>3.0 m</a:t>
            </a:r>
            <a:r>
              <a:rPr lang="ja-JP" altLang="en-US" sz="3200" kern="1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，</a:t>
            </a:r>
            <a:r>
              <a:rPr lang="en-US" altLang="ja-JP" sz="3200" i="1" kern="100" dirty="0">
                <a:solidFill>
                  <a:srgbClr val="FF0000"/>
                </a:solidFill>
                <a:cs typeface="Times New Roman" panose="02020603050405020304" pitchFamily="18" charset="0"/>
              </a:rPr>
              <a:t>x </a:t>
            </a:r>
            <a:r>
              <a:rPr lang="ja-JP" altLang="en-US" sz="3200" kern="100" dirty="0">
                <a:solidFill>
                  <a:srgbClr val="FF0000"/>
                </a:solidFill>
                <a:cs typeface="Times New Roman" panose="02020603050405020304" pitchFamily="18" charset="0"/>
              </a:rPr>
              <a:t>軸の正の向き</a:t>
            </a:r>
            <a:endParaRPr lang="en-US" altLang="ja-JP" sz="3200" kern="1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6C9AF54C-D52B-471C-9E4D-43C8F51AD774}"/>
              </a:ext>
            </a:extLst>
          </p:cNvPr>
          <p:cNvGrpSpPr/>
          <p:nvPr/>
        </p:nvGrpSpPr>
        <p:grpSpPr>
          <a:xfrm>
            <a:off x="291704" y="842962"/>
            <a:ext cx="1019307" cy="796238"/>
            <a:chOff x="291704" y="842962"/>
            <a:chExt cx="1019307" cy="796238"/>
          </a:xfrm>
        </p:grpSpPr>
        <p:pic>
          <p:nvPicPr>
            <p:cNvPr id="24" name="図 23">
              <a:extLst>
                <a:ext uri="{FF2B5EF4-FFF2-40B4-BE49-F238E27FC236}">
                  <a16:creationId xmlns:a16="http://schemas.microsoft.com/office/drawing/2014/main" id="{91FAB342-9690-444F-8EAC-9202D574FF3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704" y="942665"/>
              <a:ext cx="1019307" cy="520271"/>
            </a:xfrm>
            <a:prstGeom prst="rect">
              <a:avLst/>
            </a:prstGeom>
          </p:spPr>
        </p:pic>
        <p:sp>
          <p:nvSpPr>
            <p:cNvPr id="17" name="正方形/長方形 16">
              <a:extLst>
                <a:ext uri="{FF2B5EF4-FFF2-40B4-BE49-F238E27FC236}">
                  <a16:creationId xmlns:a16="http://schemas.microsoft.com/office/drawing/2014/main" id="{6B370646-009E-4A05-89A0-2AF13254AF27}"/>
                </a:ext>
              </a:extLst>
            </p:cNvPr>
            <p:cNvSpPr/>
            <p:nvPr/>
          </p:nvSpPr>
          <p:spPr>
            <a:xfrm>
              <a:off x="747768" y="842962"/>
              <a:ext cx="473991" cy="79623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3200" b="1" dirty="0">
                  <a:solidFill>
                    <a:schemeClr val="bg1"/>
                  </a:solidFill>
                </a:rPr>
                <a:t>６</a:t>
              </a:r>
            </a:p>
          </p:txBody>
        </p:sp>
      </p:grpSp>
      <p:sp>
        <p:nvSpPr>
          <p:cNvPr id="16" name="タイトル 1">
            <a:extLst>
              <a:ext uri="{FF2B5EF4-FFF2-40B4-BE49-F238E27FC236}">
                <a16:creationId xmlns:a16="http://schemas.microsoft.com/office/drawing/2014/main" id="{A1AF8652-0F8C-46AE-A45B-00FC6F5FD78A}"/>
              </a:ext>
            </a:extLst>
          </p:cNvPr>
          <p:cNvSpPr txBox="1">
            <a:spLocks/>
          </p:cNvSpPr>
          <p:nvPr/>
        </p:nvSpPr>
        <p:spPr>
          <a:xfrm>
            <a:off x="6350" y="19116"/>
            <a:ext cx="6089650" cy="56925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C 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変位と速度</a:t>
            </a:r>
            <a:r>
              <a:rPr lang="en-US" altLang="zh-TW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(p.17-19)</a:t>
            </a:r>
            <a:endParaRPr lang="ja-JP" altLang="en-US" sz="24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05146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フッター プレースホルダー 2">
            <a:extLst>
              <a:ext uri="{FF2B5EF4-FFF2-40B4-BE49-F238E27FC236}">
                <a16:creationId xmlns:a16="http://schemas.microsoft.com/office/drawing/2014/main" id="{75B851B8-08C0-47CF-833A-2271D0524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/>
              <a:t>© 2026  KEIRINKAN  ALL Rights Reserved.</a:t>
            </a:r>
            <a:endParaRPr kumimoji="1" lang="ja-JP" altLang="en-US" dirty="0"/>
          </a:p>
        </p:txBody>
      </p:sp>
      <p:sp>
        <p:nvSpPr>
          <p:cNvPr id="11" name="スライド番号プレースホルダー 10">
            <a:extLst>
              <a:ext uri="{FF2B5EF4-FFF2-40B4-BE49-F238E27FC236}">
                <a16:creationId xmlns:a16="http://schemas.microsoft.com/office/drawing/2014/main" id="{A417E311-C146-4BF1-82A9-44F097CC47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75C2A70-30D0-4958-BD5F-ACCF7D005EE8}" type="slidenum">
              <a:rPr lang="ja-JP" altLang="en-US" smtClean="0"/>
              <a:pPr/>
              <a:t>22</a:t>
            </a:fld>
            <a:endParaRPr lang="ja-JP" altLang="en-US" dirty="0"/>
          </a:p>
        </p:txBody>
      </p:sp>
      <p:sp>
        <p:nvSpPr>
          <p:cNvPr id="24" name="1 つの角を丸めた四角形 23">
            <a:extLst>
              <a:ext uri="{FF2B5EF4-FFF2-40B4-BE49-F238E27FC236}">
                <a16:creationId xmlns:a16="http://schemas.microsoft.com/office/drawing/2014/main" id="{715D22A1-6A26-3E45-AEFA-2DD14D1E446A}"/>
              </a:ext>
            </a:extLst>
          </p:cNvPr>
          <p:cNvSpPr/>
          <p:nvPr/>
        </p:nvSpPr>
        <p:spPr>
          <a:xfrm flipV="1">
            <a:off x="-3" y="607514"/>
            <a:ext cx="7038977" cy="731989"/>
          </a:xfrm>
          <a:prstGeom prst="round1Rect">
            <a:avLst>
              <a:gd name="adj" fmla="val 36907"/>
            </a:avLst>
          </a:prstGeom>
          <a:solidFill>
            <a:srgbClr val="3497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63872AFB-95B1-2E43-B59E-0B00AB8331D7}"/>
              </a:ext>
            </a:extLst>
          </p:cNvPr>
          <p:cNvGrpSpPr/>
          <p:nvPr/>
        </p:nvGrpSpPr>
        <p:grpSpPr>
          <a:xfrm>
            <a:off x="-6" y="607523"/>
            <a:ext cx="12192006" cy="382291"/>
            <a:chOff x="-6" y="607523"/>
            <a:chExt cx="12192006" cy="382291"/>
          </a:xfrm>
        </p:grpSpPr>
        <p:cxnSp>
          <p:nvCxnSpPr>
            <p:cNvPr id="27" name="直線コネクタ 26">
              <a:extLst>
                <a:ext uri="{FF2B5EF4-FFF2-40B4-BE49-F238E27FC236}">
                  <a16:creationId xmlns:a16="http://schemas.microsoft.com/office/drawing/2014/main" id="{0A70CB8B-8077-1B42-AEC2-EB35C3780BD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45893"/>
              <a:ext cx="12192000" cy="0"/>
            </a:xfrm>
            <a:prstGeom prst="line">
              <a:avLst/>
            </a:prstGeom>
            <a:solidFill>
              <a:srgbClr val="0077C3"/>
            </a:solidFill>
            <a:ln w="92075">
              <a:solidFill>
                <a:srgbClr val="3497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直角三角形 27">
              <a:extLst>
                <a:ext uri="{FF2B5EF4-FFF2-40B4-BE49-F238E27FC236}">
                  <a16:creationId xmlns:a16="http://schemas.microsoft.com/office/drawing/2014/main" id="{E25B3EF4-2E9F-1A4F-979C-96E5D921C2AA}"/>
                </a:ext>
              </a:extLst>
            </p:cNvPr>
            <p:cNvSpPr/>
            <p:nvPr/>
          </p:nvSpPr>
          <p:spPr>
            <a:xfrm rot="5400000">
              <a:off x="-4075" y="611592"/>
              <a:ext cx="382291" cy="374153"/>
            </a:xfrm>
            <a:prstGeom prst="rtTriangle">
              <a:avLst/>
            </a:prstGeom>
            <a:solidFill>
              <a:srgbClr val="0077C3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9" name="直線コネクタ 28">
              <a:extLst>
                <a:ext uri="{FF2B5EF4-FFF2-40B4-BE49-F238E27FC236}">
                  <a16:creationId xmlns:a16="http://schemas.microsoft.com/office/drawing/2014/main" id="{39DC1102-62E5-CE4F-A424-FD8054367FC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12443"/>
              <a:ext cx="12192000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タイトル 1">
            <a:extLst>
              <a:ext uri="{FF2B5EF4-FFF2-40B4-BE49-F238E27FC236}">
                <a16:creationId xmlns:a16="http://schemas.microsoft.com/office/drawing/2014/main" id="{D055187C-3C00-854C-8B77-8CA95425D0CA}"/>
              </a:ext>
            </a:extLst>
          </p:cNvPr>
          <p:cNvSpPr txBox="1">
            <a:spLocks/>
          </p:cNvSpPr>
          <p:nvPr/>
        </p:nvSpPr>
        <p:spPr>
          <a:xfrm>
            <a:off x="285540" y="665045"/>
            <a:ext cx="6753435" cy="73398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600" b="1" dirty="0">
                <a:solidFill>
                  <a:schemeClr val="bg1"/>
                </a:solidFill>
                <a:latin typeface="+mn-ea"/>
                <a:ea typeface="+mn-ea"/>
              </a:rPr>
              <a:t> </a:t>
            </a:r>
            <a:r>
              <a:rPr lang="ja-JP" altLang="en-US" sz="4000" b="1" dirty="0">
                <a:solidFill>
                  <a:schemeClr val="bg1"/>
                </a:solidFill>
                <a:latin typeface="+mn-ea"/>
                <a:ea typeface="+mn-ea"/>
              </a:rPr>
              <a:t>３ 平均の速度と瞬間の速度</a:t>
            </a:r>
            <a:endParaRPr lang="ja-JP" altLang="en-US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67FB838-E81B-402A-A9BE-0296AF7F1087}"/>
              </a:ext>
            </a:extLst>
          </p:cNvPr>
          <p:cNvSpPr txBox="1"/>
          <p:nvPr/>
        </p:nvSpPr>
        <p:spPr>
          <a:xfrm>
            <a:off x="374147" y="1560641"/>
            <a:ext cx="10436728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ja-JP" altLang="en-US" sz="3600" kern="100" dirty="0">
                <a:cs typeface="Times New Roman" panose="02020603050405020304" pitchFamily="18" charset="0"/>
              </a:rPr>
              <a:t>・変位を経過時間で割った量は</a:t>
            </a:r>
            <a:endParaRPr lang="en-US" altLang="ja-JP" sz="3600" kern="100" dirty="0">
              <a:cs typeface="Times New Roman" panose="02020603050405020304" pitchFamily="18" charset="0"/>
            </a:endParaRPr>
          </a:p>
          <a:p>
            <a:pPr algn="just">
              <a:spcBef>
                <a:spcPts val="1200"/>
              </a:spcBef>
            </a:pPr>
            <a:r>
              <a:rPr lang="en-US" altLang="ja-JP" sz="3600" kern="100" dirty="0">
                <a:cs typeface="Times New Roman" panose="02020603050405020304" pitchFamily="18" charset="0"/>
              </a:rPr>
              <a:t>〔</a:t>
            </a:r>
            <a:r>
              <a:rPr lang="ja-JP" altLang="en-US" sz="3600" b="1" kern="100" dirty="0">
                <a:solidFill>
                  <a:srgbClr val="FF0000"/>
                </a:solidFill>
                <a:cs typeface="Times New Roman" panose="02020603050405020304" pitchFamily="18" charset="0"/>
              </a:rPr>
              <a:t>単位時間あたりの変位</a:t>
            </a:r>
            <a:r>
              <a:rPr lang="en-US" altLang="ja-JP" sz="3600" kern="100" dirty="0">
                <a:cs typeface="Times New Roman" panose="02020603050405020304" pitchFamily="18" charset="0"/>
              </a:rPr>
              <a:t>〕</a:t>
            </a:r>
            <a:r>
              <a:rPr lang="ja-JP" altLang="en-US" sz="3600" kern="100" dirty="0">
                <a:cs typeface="Times New Roman" panose="02020603050405020304" pitchFamily="18" charset="0"/>
              </a:rPr>
              <a:t>を表す。</a:t>
            </a:r>
            <a:endParaRPr lang="en-US" altLang="ja-JP" sz="3600" kern="100" dirty="0">
              <a:cs typeface="Times New Roman" panose="02020603050405020304" pitchFamily="18" charset="0"/>
            </a:endParaRPr>
          </a:p>
          <a:p>
            <a:pPr algn="just">
              <a:spcBef>
                <a:spcPts val="1200"/>
              </a:spcBef>
            </a:pPr>
            <a:r>
              <a:rPr lang="ja-JP" altLang="en-US" sz="3600" kern="100" dirty="0">
                <a:cs typeface="Times New Roman" panose="02020603050405020304" pitchFamily="18" charset="0"/>
              </a:rPr>
              <a:t>・単位時間あたりの変位を</a:t>
            </a:r>
            <a:r>
              <a:rPr lang="en-US" altLang="ja-JP" sz="3600" kern="100" dirty="0">
                <a:cs typeface="Times New Roman" panose="02020603050405020304" pitchFamily="18" charset="0"/>
              </a:rPr>
              <a:t>〔</a:t>
            </a:r>
            <a:r>
              <a:rPr lang="ja-JP" altLang="en-US" sz="3600" b="1" kern="100" dirty="0">
                <a:solidFill>
                  <a:srgbClr val="FF0000"/>
                </a:solidFill>
                <a:cs typeface="Times New Roman" panose="02020603050405020304" pitchFamily="18" charset="0"/>
              </a:rPr>
              <a:t>平均の速度</a:t>
            </a:r>
            <a:r>
              <a:rPr lang="en-US" altLang="ja-JP" sz="3600" kern="100" dirty="0">
                <a:cs typeface="Times New Roman" panose="02020603050405020304" pitchFamily="18" charset="0"/>
              </a:rPr>
              <a:t>〕</a:t>
            </a:r>
            <a:r>
              <a:rPr lang="ja-JP" altLang="en-US" sz="3600" kern="100" dirty="0">
                <a:cs typeface="Times New Roman" panose="02020603050405020304" pitchFamily="18" charset="0"/>
              </a:rPr>
              <a:t>という。</a:t>
            </a:r>
            <a:endParaRPr lang="en-US" altLang="ja-JP" sz="3600" kern="100" dirty="0">
              <a:cs typeface="Times New Roman" panose="02020603050405020304" pitchFamily="18" charset="0"/>
            </a:endParaRPr>
          </a:p>
          <a:p>
            <a:pPr algn="just">
              <a:spcBef>
                <a:spcPts val="1200"/>
              </a:spcBef>
            </a:pPr>
            <a:r>
              <a:rPr lang="ja-JP" altLang="en-US" sz="3600" kern="100" dirty="0">
                <a:cs typeface="Times New Roman" panose="02020603050405020304" pitchFamily="18" charset="0"/>
              </a:rPr>
              <a:t>・変位が負のとき，平均の速度は</a:t>
            </a:r>
            <a:r>
              <a:rPr lang="en-US" altLang="ja-JP" sz="3600" kern="100" dirty="0">
                <a:cs typeface="Times New Roman" panose="02020603050405020304" pitchFamily="18" charset="0"/>
              </a:rPr>
              <a:t>〔</a:t>
            </a:r>
            <a:r>
              <a:rPr lang="ja-JP" altLang="en-US" sz="3600" b="1" kern="100" dirty="0">
                <a:solidFill>
                  <a:srgbClr val="FF0000"/>
                </a:solidFill>
                <a:cs typeface="Times New Roman" panose="02020603050405020304" pitchFamily="18" charset="0"/>
              </a:rPr>
              <a:t>負</a:t>
            </a:r>
            <a:r>
              <a:rPr lang="en-US" altLang="ja-JP" sz="3600" kern="100" dirty="0">
                <a:cs typeface="Times New Roman" panose="02020603050405020304" pitchFamily="18" charset="0"/>
              </a:rPr>
              <a:t>〕</a:t>
            </a:r>
            <a:r>
              <a:rPr lang="ja-JP" altLang="en-US" sz="3600" kern="100" dirty="0">
                <a:cs typeface="Times New Roman" panose="02020603050405020304" pitchFamily="18" charset="0"/>
              </a:rPr>
              <a:t>となる。</a:t>
            </a:r>
            <a:endParaRPr lang="ja-JP" altLang="ja-JP" sz="3600" kern="100" dirty="0">
              <a:effectLst/>
              <a:cs typeface="Times New Roman" panose="02020603050405020304" pitchFamily="18" charset="0"/>
            </a:endParaRPr>
          </a:p>
        </p:txBody>
      </p:sp>
      <p:sp>
        <p:nvSpPr>
          <p:cNvPr id="33" name="タイトル 1">
            <a:extLst>
              <a:ext uri="{FF2B5EF4-FFF2-40B4-BE49-F238E27FC236}">
                <a16:creationId xmlns:a16="http://schemas.microsoft.com/office/drawing/2014/main" id="{F0426F16-B92F-4B7E-AEAE-9318418CD0F5}"/>
              </a:ext>
            </a:extLst>
          </p:cNvPr>
          <p:cNvSpPr txBox="1">
            <a:spLocks/>
          </p:cNvSpPr>
          <p:nvPr/>
        </p:nvSpPr>
        <p:spPr>
          <a:xfrm>
            <a:off x="6350" y="19116"/>
            <a:ext cx="6089650" cy="56925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C 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変位と速度</a:t>
            </a:r>
            <a:r>
              <a:rPr lang="en-US" altLang="zh-TW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(p.17-19)</a:t>
            </a:r>
            <a:endParaRPr lang="ja-JP" altLang="en-US" sz="2400" dirty="0">
              <a:latin typeface="+mn-ea"/>
              <a:ea typeface="+mn-ea"/>
            </a:endParaRPr>
          </a:p>
        </p:txBody>
      </p: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06CDBC4D-0292-4DFA-AD11-88385DCAC6BC}"/>
              </a:ext>
            </a:extLst>
          </p:cNvPr>
          <p:cNvGrpSpPr/>
          <p:nvPr/>
        </p:nvGrpSpPr>
        <p:grpSpPr>
          <a:xfrm>
            <a:off x="865762" y="4397879"/>
            <a:ext cx="8162124" cy="1731524"/>
            <a:chOff x="865762" y="2315046"/>
            <a:chExt cx="8162124" cy="173152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テキスト ボックス 16">
                  <a:extLst>
                    <a:ext uri="{FF2B5EF4-FFF2-40B4-BE49-F238E27FC236}">
                      <a16:creationId xmlns:a16="http://schemas.microsoft.com/office/drawing/2014/main" id="{438A5103-9738-432B-B81C-1D9B07A70F16}"/>
                    </a:ext>
                  </a:extLst>
                </p:cNvPr>
                <p:cNvSpPr txBox="1"/>
                <p:nvPr/>
              </p:nvSpPr>
              <p:spPr>
                <a:xfrm>
                  <a:off x="1143397" y="2610555"/>
                  <a:ext cx="7884489" cy="118917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lvl="1"/>
                  <a:r>
                    <a:rPr lang="en-US" altLang="ja-JP" sz="3600" b="1" i="1" dirty="0"/>
                    <a:t>v</a:t>
                  </a:r>
                  <a:r>
                    <a:rPr kumimoji="1" lang="ja-JP" altLang="en-US" sz="3600" b="1" dirty="0"/>
                    <a:t>＝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kumimoji="1" lang="en-US" altLang="ja-JP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3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kumimoji="1" lang="en-US" altLang="ja-JP" sz="3600" b="1" i="1" baseline="-2500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kumimoji="1" lang="en-US" altLang="ja-JP" sz="36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kumimoji="1" lang="en-US" altLang="ja-JP" sz="3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kumimoji="1" lang="en-US" altLang="ja-JP" sz="3600" b="1" i="1" baseline="-2500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kumimoji="1" lang="en-US" altLang="ja-JP" sz="36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  <m:r>
                            <a:rPr kumimoji="1" lang="en-US" altLang="ja-JP" sz="3600" b="1" i="1" baseline="-2500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kumimoji="1" lang="en-US" altLang="ja-JP" sz="36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kumimoji="1" lang="en-US" altLang="ja-JP" sz="36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  <m:r>
                            <a:rPr kumimoji="1" lang="en-US" altLang="ja-JP" sz="3600" b="1" i="1" baseline="-2500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  <m:r>
                        <a:rPr kumimoji="1" lang="en-US" altLang="ja-JP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kumimoji="1" lang="en-US" altLang="ja-JP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ja-JP" sz="3600" kern="100" dirty="0">
                              <a:cs typeface="Times New Roman" panose="02020603050405020304" pitchFamily="18" charset="0"/>
                            </a:rPr>
                            <m:t>〔</m:t>
                          </m:r>
                          <m:r>
                            <m:rPr>
                              <m:nor/>
                            </m:rPr>
                            <a:rPr lang="en-US" altLang="ja-JP" sz="3600" b="1" i="1" kern="100" dirty="0" smtClean="0"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l-GR" altLang="ja-JP" sz="3600" b="1" i="1">
                              <a:solidFill>
                                <a:srgbClr val="FF0000"/>
                              </a:solidFill>
                            </a:rPr>
                            <m:t>Δ</m:t>
                          </m:r>
                          <m:r>
                            <m:rPr>
                              <m:nor/>
                            </m:rPr>
                            <a:rPr lang="en-US" altLang="ja-JP" sz="3600" b="1" i="1">
                              <a:solidFill>
                                <a:srgbClr val="FF0000"/>
                              </a:solidFill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altLang="ja-JP" sz="3600" b="0" i="0" smtClean="0">
                              <a:solidFill>
                                <a:srgbClr val="FF0000"/>
                              </a:solidFill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altLang="ja-JP" sz="3600" kern="100" dirty="0">
                              <a:cs typeface="Times New Roman" panose="02020603050405020304" pitchFamily="18" charset="0"/>
                            </a:rPr>
                            <m:t>〕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ja-JP" sz="3600" kern="100" dirty="0">
                              <a:cs typeface="Times New Roman" panose="02020603050405020304" pitchFamily="18" charset="0"/>
                            </a:rPr>
                            <m:t>〔</m:t>
                          </m:r>
                          <m:r>
                            <m:rPr>
                              <m:nor/>
                            </m:rPr>
                            <a:rPr lang="en-US" altLang="ja-JP" sz="3600" b="1" i="1" kern="100" dirty="0" smtClean="0"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l-GR" altLang="ja-JP" sz="3600" b="1" i="1">
                              <a:solidFill>
                                <a:srgbClr val="FF0000"/>
                              </a:solidFill>
                            </a:rPr>
                            <m:t>Δ</m:t>
                          </m:r>
                          <m:r>
                            <m:rPr>
                              <m:nor/>
                            </m:rPr>
                            <a:rPr lang="en-US" altLang="ja-JP" sz="3600" b="1" i="1" smtClean="0">
                              <a:solidFill>
                                <a:srgbClr val="FF0000"/>
                              </a:solidFill>
                            </a:rPr>
                            <m:t>t</m:t>
                          </m:r>
                          <m:r>
                            <m:rPr>
                              <m:nor/>
                            </m:rPr>
                            <a:rPr lang="en-US" altLang="ja-JP" sz="3600" b="0" i="0" smtClean="0">
                              <a:solidFill>
                                <a:srgbClr val="FF0000"/>
                              </a:solidFill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altLang="ja-JP" sz="3600" kern="100" dirty="0">
                              <a:cs typeface="Times New Roman" panose="02020603050405020304" pitchFamily="18" charset="0"/>
                            </a:rPr>
                            <m:t>〕</m:t>
                          </m:r>
                        </m:den>
                      </m:f>
                      <m:r>
                        <a:rPr lang="ja-JP" altLang="en-US" sz="3600" b="1" i="1">
                          <a:latin typeface="Cambria Math" panose="02040503050406030204" pitchFamily="18" charset="0"/>
                        </a:rPr>
                        <m:t>　⑷</m:t>
                      </m:r>
                    </m:oMath>
                  </a14:m>
                  <a:endParaRPr kumimoji="1" lang="ja-JP" altLang="en-US" sz="3600" b="1" dirty="0"/>
                </a:p>
              </p:txBody>
            </p:sp>
          </mc:Choice>
          <mc:Fallback xmlns="">
            <p:sp>
              <p:nvSpPr>
                <p:cNvPr id="17" name="テキスト ボックス 16">
                  <a:extLst>
                    <a:ext uri="{FF2B5EF4-FFF2-40B4-BE49-F238E27FC236}">
                      <a16:creationId xmlns:a16="http://schemas.microsoft.com/office/drawing/2014/main" id="{438A5103-9738-432B-B81C-1D9B07A70F1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3397" y="2610555"/>
                  <a:ext cx="7884489" cy="118917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角丸四角形 1">
              <a:extLst>
                <a:ext uri="{FF2B5EF4-FFF2-40B4-BE49-F238E27FC236}">
                  <a16:creationId xmlns:a16="http://schemas.microsoft.com/office/drawing/2014/main" id="{5835722F-795E-4E54-8938-48ACDC27A3BA}"/>
                </a:ext>
              </a:extLst>
            </p:cNvPr>
            <p:cNvSpPr/>
            <p:nvPr/>
          </p:nvSpPr>
          <p:spPr>
            <a:xfrm>
              <a:off x="865762" y="2315046"/>
              <a:ext cx="6728407" cy="1731524"/>
            </a:xfrm>
            <a:prstGeom prst="roundRect">
              <a:avLst>
                <a:gd name="adj" fmla="val 9364"/>
              </a:avLst>
            </a:prstGeom>
            <a:noFill/>
            <a:ln w="28575"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B593F564-944E-4862-AC13-5D0AAB0737AC}"/>
              </a:ext>
            </a:extLst>
          </p:cNvPr>
          <p:cNvSpPr/>
          <p:nvPr/>
        </p:nvSpPr>
        <p:spPr>
          <a:xfrm>
            <a:off x="924004" y="2313779"/>
            <a:ext cx="4580503" cy="4560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4FF178B1-2E7A-402B-B4FF-E64CABBDBD14}"/>
              </a:ext>
            </a:extLst>
          </p:cNvPr>
          <p:cNvSpPr/>
          <p:nvPr/>
        </p:nvSpPr>
        <p:spPr>
          <a:xfrm>
            <a:off x="6526591" y="3026739"/>
            <a:ext cx="2318646" cy="4560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37DC4361-8080-43A1-B9B9-3BE821B7331A}"/>
              </a:ext>
            </a:extLst>
          </p:cNvPr>
          <p:cNvSpPr/>
          <p:nvPr/>
        </p:nvSpPr>
        <p:spPr>
          <a:xfrm>
            <a:off x="7774460" y="3712393"/>
            <a:ext cx="464193" cy="4560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296995AD-A847-41E4-9BA4-6A5C0CD6FD23}"/>
              </a:ext>
            </a:extLst>
          </p:cNvPr>
          <p:cNvSpPr/>
          <p:nvPr/>
        </p:nvSpPr>
        <p:spPr>
          <a:xfrm>
            <a:off x="4305474" y="4789333"/>
            <a:ext cx="818787" cy="4560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ADEA6734-741A-4CFF-9FCD-B159C547A360}"/>
              </a:ext>
            </a:extLst>
          </p:cNvPr>
          <p:cNvSpPr/>
          <p:nvPr/>
        </p:nvSpPr>
        <p:spPr>
          <a:xfrm>
            <a:off x="4305474" y="5372002"/>
            <a:ext cx="818787" cy="4560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2166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フッター プレースホルダー 2">
            <a:extLst>
              <a:ext uri="{FF2B5EF4-FFF2-40B4-BE49-F238E27FC236}">
                <a16:creationId xmlns:a16="http://schemas.microsoft.com/office/drawing/2014/main" id="{75B851B8-08C0-47CF-833A-2271D0524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/>
              <a:t>© 2026  KEIRINKAN  ALL Rights Reserved.</a:t>
            </a:r>
            <a:endParaRPr kumimoji="1" lang="ja-JP" altLang="en-US" dirty="0"/>
          </a:p>
        </p:txBody>
      </p:sp>
      <p:sp>
        <p:nvSpPr>
          <p:cNvPr id="11" name="スライド番号プレースホルダー 10">
            <a:extLst>
              <a:ext uri="{FF2B5EF4-FFF2-40B4-BE49-F238E27FC236}">
                <a16:creationId xmlns:a16="http://schemas.microsoft.com/office/drawing/2014/main" id="{A417E311-C146-4BF1-82A9-44F097CC47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75C2A70-30D0-4958-BD5F-ACCF7D005EE8}" type="slidenum">
              <a:rPr lang="ja-JP" altLang="en-US" smtClean="0"/>
              <a:pPr/>
              <a:t>23</a:t>
            </a:fld>
            <a:endParaRPr lang="ja-JP" altLang="en-US" dirty="0"/>
          </a:p>
        </p:txBody>
      </p:sp>
      <p:sp>
        <p:nvSpPr>
          <p:cNvPr id="30" name="タイトル 1">
            <a:extLst>
              <a:ext uri="{FF2B5EF4-FFF2-40B4-BE49-F238E27FC236}">
                <a16:creationId xmlns:a16="http://schemas.microsoft.com/office/drawing/2014/main" id="{D055187C-3C00-854C-8B77-8CA95425D0CA}"/>
              </a:ext>
            </a:extLst>
          </p:cNvPr>
          <p:cNvSpPr txBox="1">
            <a:spLocks/>
          </p:cNvSpPr>
          <p:nvPr/>
        </p:nvSpPr>
        <p:spPr>
          <a:xfrm>
            <a:off x="285540" y="665045"/>
            <a:ext cx="6505785" cy="73398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600" b="1" dirty="0">
                <a:solidFill>
                  <a:schemeClr val="bg1"/>
                </a:solidFill>
                <a:latin typeface="+mn-ea"/>
                <a:ea typeface="+mn-ea"/>
              </a:rPr>
              <a:t> </a:t>
            </a:r>
            <a:r>
              <a:rPr lang="ja-JP" altLang="en-US" sz="4000" b="1" dirty="0">
                <a:solidFill>
                  <a:schemeClr val="bg1"/>
                </a:solidFill>
                <a:latin typeface="+mn-ea"/>
                <a:ea typeface="+mn-ea"/>
              </a:rPr>
              <a:t>３平均の速度と瞬間の速度</a:t>
            </a:r>
            <a:endParaRPr lang="ja-JP" altLang="en-US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33" name="タイトル 1">
            <a:extLst>
              <a:ext uri="{FF2B5EF4-FFF2-40B4-BE49-F238E27FC236}">
                <a16:creationId xmlns:a16="http://schemas.microsoft.com/office/drawing/2014/main" id="{F0426F16-B92F-4B7E-AEAE-9318418CD0F5}"/>
              </a:ext>
            </a:extLst>
          </p:cNvPr>
          <p:cNvSpPr txBox="1">
            <a:spLocks/>
          </p:cNvSpPr>
          <p:nvPr/>
        </p:nvSpPr>
        <p:spPr>
          <a:xfrm>
            <a:off x="6350" y="19116"/>
            <a:ext cx="6089650" cy="56925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C 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変位と速度</a:t>
            </a:r>
            <a:r>
              <a:rPr lang="en-US" altLang="zh-TW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(p.17-19)</a:t>
            </a:r>
            <a:endParaRPr lang="ja-JP" altLang="en-US" sz="2400" dirty="0">
              <a:latin typeface="+mn-ea"/>
              <a:ea typeface="+mn-ea"/>
            </a:endParaRPr>
          </a:p>
        </p:txBody>
      </p: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06CDBC4D-0292-4DFA-AD11-88385DCAC6BC}"/>
              </a:ext>
            </a:extLst>
          </p:cNvPr>
          <p:cNvGrpSpPr/>
          <p:nvPr/>
        </p:nvGrpSpPr>
        <p:grpSpPr>
          <a:xfrm>
            <a:off x="865762" y="1033845"/>
            <a:ext cx="8162124" cy="1731524"/>
            <a:chOff x="865762" y="2315046"/>
            <a:chExt cx="8162124" cy="173152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テキスト ボックス 16">
                  <a:extLst>
                    <a:ext uri="{FF2B5EF4-FFF2-40B4-BE49-F238E27FC236}">
                      <a16:creationId xmlns:a16="http://schemas.microsoft.com/office/drawing/2014/main" id="{438A5103-9738-432B-B81C-1D9B07A70F16}"/>
                    </a:ext>
                  </a:extLst>
                </p:cNvPr>
                <p:cNvSpPr txBox="1"/>
                <p:nvPr/>
              </p:nvSpPr>
              <p:spPr>
                <a:xfrm>
                  <a:off x="1143397" y="2610555"/>
                  <a:ext cx="7884489" cy="101701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lvl="1"/>
                  <a:r>
                    <a:rPr lang="en-US" altLang="ja-JP" sz="3600" b="1" i="1" dirty="0"/>
                    <a:t>v</a:t>
                  </a:r>
                  <a:r>
                    <a:rPr kumimoji="1" lang="ja-JP" altLang="en-US" sz="3600" b="1" dirty="0"/>
                    <a:t>＝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kumimoji="1" lang="en-US" altLang="ja-JP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3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kumimoji="1" lang="en-US" altLang="ja-JP" sz="3600" b="1" i="1" baseline="-2500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kumimoji="1" lang="en-US" altLang="ja-JP" sz="36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kumimoji="1" lang="en-US" altLang="ja-JP" sz="3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kumimoji="1" lang="en-US" altLang="ja-JP" sz="3600" b="1" i="1" baseline="-2500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kumimoji="1" lang="en-US" altLang="ja-JP" sz="36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  <m:r>
                            <a:rPr kumimoji="1" lang="en-US" altLang="ja-JP" sz="3600" b="1" i="1" baseline="-2500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kumimoji="1" lang="en-US" altLang="ja-JP" sz="36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kumimoji="1" lang="en-US" altLang="ja-JP" sz="36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  <m:r>
                            <a:rPr kumimoji="1" lang="en-US" altLang="ja-JP" sz="3600" b="1" i="1" baseline="-2500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  <m:r>
                        <a:rPr kumimoji="1" lang="en-US" altLang="ja-JP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kumimoji="1" lang="en-US" altLang="ja-JP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l-GR" altLang="ja-JP" sz="3600" b="1" i="1">
                              <a:solidFill>
                                <a:schemeClr val="tx1"/>
                              </a:solidFill>
                            </a:rPr>
                            <m:t>Δ</m:t>
                          </m:r>
                          <m:r>
                            <m:rPr>
                              <m:nor/>
                            </m:rPr>
                            <a:rPr lang="en-US" altLang="ja-JP" sz="3600" b="1" i="1">
                              <a:solidFill>
                                <a:schemeClr val="tx1"/>
                              </a:solidFill>
                            </a:rPr>
                            <m:t>x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l-GR" altLang="ja-JP" sz="3600" b="1" i="1">
                              <a:solidFill>
                                <a:schemeClr val="tx1"/>
                              </a:solidFill>
                            </a:rPr>
                            <m:t>Δ</m:t>
                          </m:r>
                          <m:r>
                            <m:rPr>
                              <m:nor/>
                            </m:rPr>
                            <a:rPr lang="en-US" altLang="ja-JP" sz="3600" b="1" i="1" smtClean="0">
                              <a:solidFill>
                                <a:schemeClr val="tx1"/>
                              </a:solidFill>
                            </a:rPr>
                            <m:t>t</m:t>
                          </m:r>
                          <m:r>
                            <m:rPr>
                              <m:nor/>
                            </m:rPr>
                            <a:rPr lang="en-US" altLang="ja-JP" sz="3600" b="0" i="0" smtClean="0">
                              <a:solidFill>
                                <a:schemeClr val="tx1"/>
                              </a:solidFill>
                            </a:rPr>
                            <m:t> </m:t>
                          </m:r>
                        </m:den>
                      </m:f>
                      <m:r>
                        <a:rPr lang="ja-JP" altLang="en-US" sz="3600" b="1" i="1">
                          <a:latin typeface="Cambria Math" panose="02040503050406030204" pitchFamily="18" charset="0"/>
                        </a:rPr>
                        <m:t>　⑷</m:t>
                      </m:r>
                    </m:oMath>
                  </a14:m>
                  <a:endParaRPr kumimoji="1" lang="ja-JP" altLang="en-US" sz="3600" b="1" dirty="0"/>
                </a:p>
              </p:txBody>
            </p:sp>
          </mc:Choice>
          <mc:Fallback xmlns="">
            <p:sp>
              <p:nvSpPr>
                <p:cNvPr id="17" name="テキスト ボックス 16">
                  <a:extLst>
                    <a:ext uri="{FF2B5EF4-FFF2-40B4-BE49-F238E27FC236}">
                      <a16:creationId xmlns:a16="http://schemas.microsoft.com/office/drawing/2014/main" id="{438A5103-9738-432B-B81C-1D9B07A70F1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3397" y="2610555"/>
                  <a:ext cx="7884489" cy="1017010"/>
                </a:xfrm>
                <a:prstGeom prst="rect">
                  <a:avLst/>
                </a:prstGeom>
                <a:blipFill>
                  <a:blip r:embed="rId3"/>
                  <a:stretch>
                    <a:fillRect b="-9581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角丸四角形 1">
              <a:extLst>
                <a:ext uri="{FF2B5EF4-FFF2-40B4-BE49-F238E27FC236}">
                  <a16:creationId xmlns:a16="http://schemas.microsoft.com/office/drawing/2014/main" id="{5835722F-795E-4E54-8938-48ACDC27A3BA}"/>
                </a:ext>
              </a:extLst>
            </p:cNvPr>
            <p:cNvSpPr/>
            <p:nvPr/>
          </p:nvSpPr>
          <p:spPr>
            <a:xfrm>
              <a:off x="865762" y="2315046"/>
              <a:ext cx="6728407" cy="1731524"/>
            </a:xfrm>
            <a:prstGeom prst="roundRect">
              <a:avLst>
                <a:gd name="adj" fmla="val 9364"/>
              </a:avLst>
            </a:prstGeom>
            <a:noFill/>
            <a:ln w="28575"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425737EB-1C0D-4372-97C3-DD9CFDAA3D31}"/>
              </a:ext>
            </a:extLst>
          </p:cNvPr>
          <p:cNvGrpSpPr/>
          <p:nvPr/>
        </p:nvGrpSpPr>
        <p:grpSpPr>
          <a:xfrm>
            <a:off x="0" y="612443"/>
            <a:ext cx="12192000" cy="33450"/>
            <a:chOff x="0" y="612443"/>
            <a:chExt cx="12192000" cy="33450"/>
          </a:xfrm>
        </p:grpSpPr>
        <p:cxnSp>
          <p:nvCxnSpPr>
            <p:cNvPr id="19" name="直線コネクタ 18">
              <a:extLst>
                <a:ext uri="{FF2B5EF4-FFF2-40B4-BE49-F238E27FC236}">
                  <a16:creationId xmlns:a16="http://schemas.microsoft.com/office/drawing/2014/main" id="{ACDC1BD1-0F6E-454D-8B2E-BACE1E09BEE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45893"/>
              <a:ext cx="12192000" cy="0"/>
            </a:xfrm>
            <a:prstGeom prst="line">
              <a:avLst/>
            </a:prstGeom>
            <a:ln w="920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コネクタ 19">
              <a:extLst>
                <a:ext uri="{FF2B5EF4-FFF2-40B4-BE49-F238E27FC236}">
                  <a16:creationId xmlns:a16="http://schemas.microsoft.com/office/drawing/2014/main" id="{D9482D62-C105-4113-8D72-B4ADD4C614B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12443"/>
              <a:ext cx="12192000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19F9F5DB-0DAA-434D-8C99-B33EB8863FCC}"/>
              </a:ext>
            </a:extLst>
          </p:cNvPr>
          <p:cNvSpPr txBox="1"/>
          <p:nvPr/>
        </p:nvSpPr>
        <p:spPr>
          <a:xfrm>
            <a:off x="450346" y="3262285"/>
            <a:ext cx="11398753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ja-JP" altLang="en-US" sz="3600" kern="100" dirty="0">
                <a:cs typeface="Times New Roman" panose="02020603050405020304" pitchFamily="18" charset="0"/>
              </a:rPr>
              <a:t>・</a:t>
            </a:r>
            <a:r>
              <a:rPr lang="en-US" altLang="ja-JP" sz="3600" kern="100" dirty="0" err="1">
                <a:cs typeface="Times New Roman" panose="02020603050405020304" pitchFamily="18" charset="0"/>
              </a:rPr>
              <a:t>Δt</a:t>
            </a:r>
            <a:r>
              <a:rPr lang="en-US" altLang="ja-JP" sz="3600" kern="100" dirty="0">
                <a:cs typeface="Times New Roman" panose="02020603050405020304" pitchFamily="18" charset="0"/>
              </a:rPr>
              <a:t> </a:t>
            </a:r>
            <a:r>
              <a:rPr lang="ja-JP" altLang="en-US" sz="3600" kern="100" dirty="0">
                <a:cs typeface="Times New Roman" panose="02020603050405020304" pitchFamily="18" charset="0"/>
              </a:rPr>
              <a:t>を非常に小さくした場合の速度を</a:t>
            </a:r>
            <a:r>
              <a:rPr lang="en-US" altLang="ja-JP" sz="3600" kern="100" dirty="0">
                <a:cs typeface="Times New Roman" panose="02020603050405020304" pitchFamily="18" charset="0"/>
              </a:rPr>
              <a:t>〔</a:t>
            </a:r>
            <a:r>
              <a:rPr lang="ja-JP" altLang="en-US" sz="3600" b="1" kern="100" dirty="0">
                <a:solidFill>
                  <a:srgbClr val="FF0000"/>
                </a:solidFill>
                <a:cs typeface="Times New Roman" panose="02020603050405020304" pitchFamily="18" charset="0"/>
              </a:rPr>
              <a:t>瞬間の速度</a:t>
            </a:r>
            <a:r>
              <a:rPr lang="en-US" altLang="ja-JP" sz="3600" kern="100" dirty="0">
                <a:cs typeface="Times New Roman" panose="02020603050405020304" pitchFamily="18" charset="0"/>
              </a:rPr>
              <a:t>〕</a:t>
            </a:r>
            <a:r>
              <a:rPr lang="ja-JP" altLang="en-US" sz="3600" kern="100" dirty="0">
                <a:cs typeface="Times New Roman" panose="02020603050405020304" pitchFamily="18" charset="0"/>
              </a:rPr>
              <a:t>という。</a:t>
            </a:r>
            <a:endParaRPr lang="en-US" altLang="ja-JP" sz="3600" kern="100" dirty="0">
              <a:cs typeface="Times New Roman" panose="02020603050405020304" pitchFamily="18" charset="0"/>
            </a:endParaRPr>
          </a:p>
          <a:p>
            <a:pPr algn="just">
              <a:spcBef>
                <a:spcPts val="1200"/>
              </a:spcBef>
            </a:pPr>
            <a:r>
              <a:rPr lang="ja-JP" altLang="en-US" sz="3600" kern="100" dirty="0">
                <a:cs typeface="Times New Roman" panose="02020603050405020304" pitchFamily="18" charset="0"/>
              </a:rPr>
              <a:t>・瞬間の速度の大きさが</a:t>
            </a:r>
            <a:r>
              <a:rPr lang="en-US" altLang="ja-JP" sz="3600" kern="100" dirty="0">
                <a:cs typeface="Times New Roman" panose="02020603050405020304" pitchFamily="18" charset="0"/>
              </a:rPr>
              <a:t>〔</a:t>
            </a:r>
            <a:r>
              <a:rPr lang="ja-JP" altLang="en-US" sz="3600" b="1" kern="100" dirty="0">
                <a:solidFill>
                  <a:srgbClr val="FF0000"/>
                </a:solidFill>
                <a:cs typeface="Times New Roman" panose="02020603050405020304" pitchFamily="18" charset="0"/>
              </a:rPr>
              <a:t>瞬間の速さ</a:t>
            </a:r>
            <a:r>
              <a:rPr lang="en-US" altLang="ja-JP" sz="3600" kern="100" dirty="0">
                <a:cs typeface="Times New Roman" panose="02020603050405020304" pitchFamily="18" charset="0"/>
              </a:rPr>
              <a:t>〕</a:t>
            </a:r>
            <a:r>
              <a:rPr lang="ja-JP" altLang="en-US" sz="3600" kern="100" dirty="0">
                <a:cs typeface="Times New Roman" panose="02020603050405020304" pitchFamily="18" charset="0"/>
              </a:rPr>
              <a:t>である。</a:t>
            </a:r>
            <a:endParaRPr lang="en-US" altLang="ja-JP" sz="3600" kern="100" dirty="0">
              <a:cs typeface="Times New Roman" panose="02020603050405020304" pitchFamily="18" charset="0"/>
            </a:endParaRPr>
          </a:p>
          <a:p>
            <a:pPr algn="just">
              <a:spcBef>
                <a:spcPts val="1200"/>
              </a:spcBef>
            </a:pPr>
            <a:r>
              <a:rPr lang="ja-JP" altLang="en-US" sz="3600" kern="100" dirty="0">
                <a:cs typeface="Times New Roman" panose="02020603050405020304" pitchFamily="18" charset="0"/>
              </a:rPr>
              <a:t>・一般に，速度といえば</a:t>
            </a:r>
            <a:r>
              <a:rPr lang="en-US" altLang="ja-JP" sz="3600" kern="100" dirty="0">
                <a:cs typeface="Times New Roman" panose="02020603050405020304" pitchFamily="18" charset="0"/>
              </a:rPr>
              <a:t>〔</a:t>
            </a:r>
            <a:r>
              <a:rPr lang="ja-JP" altLang="en-US" sz="3600" b="1" kern="100" dirty="0">
                <a:solidFill>
                  <a:srgbClr val="FF0000"/>
                </a:solidFill>
                <a:cs typeface="Times New Roman" panose="02020603050405020304" pitchFamily="18" charset="0"/>
              </a:rPr>
              <a:t>瞬間の速度</a:t>
            </a:r>
            <a:r>
              <a:rPr lang="en-US" altLang="ja-JP" sz="3600" kern="100" dirty="0">
                <a:cs typeface="Times New Roman" panose="02020603050405020304" pitchFamily="18" charset="0"/>
              </a:rPr>
              <a:t>〕</a:t>
            </a:r>
            <a:r>
              <a:rPr lang="ja-JP" altLang="en-US" sz="3600" kern="100" dirty="0">
                <a:cs typeface="Times New Roman" panose="02020603050405020304" pitchFamily="18" charset="0"/>
              </a:rPr>
              <a:t>をさす。</a:t>
            </a:r>
            <a:endParaRPr lang="ja-JP" altLang="ja-JP" sz="3600" kern="100" dirty="0">
              <a:effectLst/>
              <a:cs typeface="Times New Roman" panose="02020603050405020304" pitchFamily="18" charset="0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95BBB60A-018E-486D-B746-AADF4F8DC251}"/>
              </a:ext>
            </a:extLst>
          </p:cNvPr>
          <p:cNvSpPr/>
          <p:nvPr/>
        </p:nvSpPr>
        <p:spPr>
          <a:xfrm>
            <a:off x="9027886" y="3329959"/>
            <a:ext cx="2279892" cy="4560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93454BC4-0F37-437A-BDCB-11A0F186DE72}"/>
              </a:ext>
            </a:extLst>
          </p:cNvPr>
          <p:cNvSpPr/>
          <p:nvPr/>
        </p:nvSpPr>
        <p:spPr>
          <a:xfrm>
            <a:off x="6011573" y="4575956"/>
            <a:ext cx="2279892" cy="4560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6806AE25-9F51-4A1D-8831-0E43C7278D5A}"/>
              </a:ext>
            </a:extLst>
          </p:cNvPr>
          <p:cNvSpPr/>
          <p:nvPr/>
        </p:nvSpPr>
        <p:spPr>
          <a:xfrm>
            <a:off x="6011573" y="5300624"/>
            <a:ext cx="2279892" cy="4560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3879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2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フッター プレースホルダー 2">
            <a:extLst>
              <a:ext uri="{FF2B5EF4-FFF2-40B4-BE49-F238E27FC236}">
                <a16:creationId xmlns:a16="http://schemas.microsoft.com/office/drawing/2014/main" id="{75B851B8-08C0-47CF-833A-2271D0524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/>
              <a:t>© 2026  KEIRINKAN  ALL Rights Reserved.</a:t>
            </a:r>
            <a:endParaRPr kumimoji="1" lang="ja-JP" altLang="en-US" dirty="0"/>
          </a:p>
        </p:txBody>
      </p:sp>
      <p:sp>
        <p:nvSpPr>
          <p:cNvPr id="11" name="スライド番号プレースホルダー 10">
            <a:extLst>
              <a:ext uri="{FF2B5EF4-FFF2-40B4-BE49-F238E27FC236}">
                <a16:creationId xmlns:a16="http://schemas.microsoft.com/office/drawing/2014/main" id="{A417E311-C146-4BF1-82A9-44F097CC47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75C2A70-30D0-4958-BD5F-ACCF7D005EE8}" type="slidenum">
              <a:rPr lang="ja-JP" altLang="en-US" smtClean="0"/>
              <a:pPr/>
              <a:t>24</a:t>
            </a:fld>
            <a:endParaRPr lang="ja-JP" altLang="en-US" dirty="0"/>
          </a:p>
        </p:txBody>
      </p:sp>
      <p:sp>
        <p:nvSpPr>
          <p:cNvPr id="24" name="1 つの角を丸めた四角形 23">
            <a:extLst>
              <a:ext uri="{FF2B5EF4-FFF2-40B4-BE49-F238E27FC236}">
                <a16:creationId xmlns:a16="http://schemas.microsoft.com/office/drawing/2014/main" id="{715D22A1-6A26-3E45-AEFA-2DD14D1E446A}"/>
              </a:ext>
            </a:extLst>
          </p:cNvPr>
          <p:cNvSpPr/>
          <p:nvPr/>
        </p:nvSpPr>
        <p:spPr>
          <a:xfrm flipV="1">
            <a:off x="-2" y="607515"/>
            <a:ext cx="6934202" cy="731989"/>
          </a:xfrm>
          <a:prstGeom prst="round1Rect">
            <a:avLst>
              <a:gd name="adj" fmla="val 36907"/>
            </a:avLst>
          </a:prstGeom>
          <a:solidFill>
            <a:srgbClr val="3497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63872AFB-95B1-2E43-B59E-0B00AB8331D7}"/>
              </a:ext>
            </a:extLst>
          </p:cNvPr>
          <p:cNvGrpSpPr/>
          <p:nvPr/>
        </p:nvGrpSpPr>
        <p:grpSpPr>
          <a:xfrm>
            <a:off x="-6" y="607523"/>
            <a:ext cx="12192006" cy="382291"/>
            <a:chOff x="-6" y="607523"/>
            <a:chExt cx="12192006" cy="382291"/>
          </a:xfrm>
        </p:grpSpPr>
        <p:cxnSp>
          <p:nvCxnSpPr>
            <p:cNvPr id="27" name="直線コネクタ 26">
              <a:extLst>
                <a:ext uri="{FF2B5EF4-FFF2-40B4-BE49-F238E27FC236}">
                  <a16:creationId xmlns:a16="http://schemas.microsoft.com/office/drawing/2014/main" id="{0A70CB8B-8077-1B42-AEC2-EB35C3780BD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45893"/>
              <a:ext cx="12192000" cy="0"/>
            </a:xfrm>
            <a:prstGeom prst="line">
              <a:avLst/>
            </a:prstGeom>
            <a:solidFill>
              <a:srgbClr val="0077C3"/>
            </a:solidFill>
            <a:ln w="92075">
              <a:solidFill>
                <a:srgbClr val="3497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直角三角形 27">
              <a:extLst>
                <a:ext uri="{FF2B5EF4-FFF2-40B4-BE49-F238E27FC236}">
                  <a16:creationId xmlns:a16="http://schemas.microsoft.com/office/drawing/2014/main" id="{E25B3EF4-2E9F-1A4F-979C-96E5D921C2AA}"/>
                </a:ext>
              </a:extLst>
            </p:cNvPr>
            <p:cNvSpPr/>
            <p:nvPr/>
          </p:nvSpPr>
          <p:spPr>
            <a:xfrm rot="5400000">
              <a:off x="-4075" y="611592"/>
              <a:ext cx="382291" cy="374153"/>
            </a:xfrm>
            <a:prstGeom prst="rtTriangle">
              <a:avLst/>
            </a:prstGeom>
            <a:solidFill>
              <a:srgbClr val="0077C3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9" name="直線コネクタ 28">
              <a:extLst>
                <a:ext uri="{FF2B5EF4-FFF2-40B4-BE49-F238E27FC236}">
                  <a16:creationId xmlns:a16="http://schemas.microsoft.com/office/drawing/2014/main" id="{39DC1102-62E5-CE4F-A424-FD8054367FC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12443"/>
              <a:ext cx="12192000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タイトル 1">
            <a:extLst>
              <a:ext uri="{FF2B5EF4-FFF2-40B4-BE49-F238E27FC236}">
                <a16:creationId xmlns:a16="http://schemas.microsoft.com/office/drawing/2014/main" id="{D055187C-3C00-854C-8B77-8CA95425D0CA}"/>
              </a:ext>
            </a:extLst>
          </p:cNvPr>
          <p:cNvSpPr txBox="1">
            <a:spLocks/>
          </p:cNvSpPr>
          <p:nvPr/>
        </p:nvSpPr>
        <p:spPr>
          <a:xfrm>
            <a:off x="285540" y="665045"/>
            <a:ext cx="6505785" cy="73398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600" b="1" dirty="0">
                <a:solidFill>
                  <a:schemeClr val="bg1"/>
                </a:solidFill>
                <a:latin typeface="+mn-ea"/>
                <a:ea typeface="+mn-ea"/>
              </a:rPr>
              <a:t> </a:t>
            </a:r>
            <a:r>
              <a:rPr lang="ja-JP" altLang="en-US" sz="4000" b="1" dirty="0">
                <a:solidFill>
                  <a:schemeClr val="bg1"/>
                </a:solidFill>
                <a:latin typeface="+mn-ea"/>
                <a:ea typeface="+mn-ea"/>
              </a:rPr>
              <a:t>４ </a:t>
            </a:r>
            <a:r>
              <a:rPr lang="en-US" altLang="ja-JP" sz="4000" b="1" i="1" dirty="0">
                <a:solidFill>
                  <a:schemeClr val="bg1"/>
                </a:solidFill>
                <a:latin typeface="+mn-ea"/>
                <a:ea typeface="+mn-ea"/>
              </a:rPr>
              <a:t>x</a:t>
            </a:r>
            <a:r>
              <a:rPr lang="en-US" altLang="ja-JP" sz="4000" b="1" dirty="0">
                <a:solidFill>
                  <a:schemeClr val="bg1"/>
                </a:solidFill>
                <a:latin typeface="+mn-ea"/>
                <a:ea typeface="+mn-ea"/>
              </a:rPr>
              <a:t>-</a:t>
            </a:r>
            <a:r>
              <a:rPr lang="en-US" altLang="ja-JP" sz="4000" b="1" i="1" dirty="0">
                <a:solidFill>
                  <a:schemeClr val="bg1"/>
                </a:solidFill>
                <a:latin typeface="+mn-ea"/>
                <a:ea typeface="+mn-ea"/>
              </a:rPr>
              <a:t>t</a:t>
            </a:r>
            <a:r>
              <a:rPr lang="ja-JP" altLang="en-US" sz="4000" b="1" dirty="0">
                <a:solidFill>
                  <a:schemeClr val="bg1"/>
                </a:solidFill>
                <a:latin typeface="+mn-ea"/>
                <a:ea typeface="+mn-ea"/>
              </a:rPr>
              <a:t>グラフと瞬間の速度</a:t>
            </a:r>
            <a:endParaRPr lang="ja-JP" altLang="en-US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67FB838-E81B-402A-A9BE-0296AF7F1087}"/>
              </a:ext>
            </a:extLst>
          </p:cNvPr>
          <p:cNvSpPr txBox="1"/>
          <p:nvPr/>
        </p:nvSpPr>
        <p:spPr>
          <a:xfrm>
            <a:off x="374147" y="1643896"/>
            <a:ext cx="5721854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ja-JP" altLang="en-US" sz="3600" kern="100" dirty="0">
                <a:cs typeface="Times New Roman" panose="02020603050405020304" pitchFamily="18" charset="0"/>
              </a:rPr>
              <a:t>・図の直線 </a:t>
            </a:r>
            <a:r>
              <a:rPr lang="en-US" altLang="ja-JP" sz="3600" kern="100" dirty="0">
                <a:cs typeface="Times New Roman" panose="02020603050405020304" pitchFamily="18" charset="0"/>
              </a:rPr>
              <a:t>PQ </a:t>
            </a:r>
            <a:r>
              <a:rPr lang="ja-JP" altLang="en-US" sz="3600" kern="100" dirty="0">
                <a:cs typeface="Times New Roman" panose="02020603050405020304" pitchFamily="18" charset="0"/>
              </a:rPr>
              <a:t>の傾きは，時刻 </a:t>
            </a:r>
            <a:r>
              <a:rPr lang="en-US" altLang="ja-JP" sz="3600" i="1" kern="100" dirty="0">
                <a:cs typeface="Times New Roman" panose="02020603050405020304" pitchFamily="18" charset="0"/>
              </a:rPr>
              <a:t>t</a:t>
            </a:r>
            <a:r>
              <a:rPr lang="en-US" altLang="ja-JP" sz="3600" kern="100" baseline="-25000" dirty="0">
                <a:cs typeface="Times New Roman" panose="02020603050405020304" pitchFamily="18" charset="0"/>
              </a:rPr>
              <a:t>1</a:t>
            </a:r>
            <a:r>
              <a:rPr lang="ja-JP" altLang="en-US" sz="3600" kern="100" dirty="0">
                <a:cs typeface="Times New Roman" panose="02020603050405020304" pitchFamily="18" charset="0"/>
              </a:rPr>
              <a:t>から時刻 </a:t>
            </a:r>
            <a:r>
              <a:rPr lang="en-US" altLang="ja-JP" sz="3600" i="1" kern="100" dirty="0">
                <a:cs typeface="Times New Roman" panose="02020603050405020304" pitchFamily="18" charset="0"/>
              </a:rPr>
              <a:t>t</a:t>
            </a:r>
            <a:r>
              <a:rPr lang="en-US" altLang="ja-JP" sz="3600" kern="100" baseline="-25000" dirty="0">
                <a:cs typeface="Times New Roman" panose="02020603050405020304" pitchFamily="18" charset="0"/>
              </a:rPr>
              <a:t>2</a:t>
            </a:r>
            <a:r>
              <a:rPr lang="en-US" altLang="ja-JP" sz="3600" kern="100" dirty="0">
                <a:cs typeface="Times New Roman" panose="02020603050405020304" pitchFamily="18" charset="0"/>
              </a:rPr>
              <a:t> </a:t>
            </a:r>
            <a:r>
              <a:rPr lang="ja-JP" altLang="en-US" sz="3600" kern="100" dirty="0" err="1">
                <a:cs typeface="Times New Roman" panose="02020603050405020304" pitchFamily="18" charset="0"/>
              </a:rPr>
              <a:t>までの</a:t>
            </a:r>
            <a:r>
              <a:rPr lang="en-US" altLang="ja-JP" sz="3600" kern="100" dirty="0">
                <a:cs typeface="Times New Roman" panose="02020603050405020304" pitchFamily="18" charset="0"/>
              </a:rPr>
              <a:t>〔</a:t>
            </a:r>
            <a:r>
              <a:rPr lang="ja-JP" altLang="en-US" sz="3600" b="1" kern="100" dirty="0">
                <a:solidFill>
                  <a:srgbClr val="FF0000"/>
                </a:solidFill>
                <a:cs typeface="Times New Roman" panose="02020603050405020304" pitchFamily="18" charset="0"/>
              </a:rPr>
              <a:t>平均の速度</a:t>
            </a:r>
            <a:r>
              <a:rPr lang="en-US" altLang="ja-JP" sz="3600" kern="100" dirty="0">
                <a:cs typeface="Times New Roman" panose="02020603050405020304" pitchFamily="18" charset="0"/>
              </a:rPr>
              <a:t>〕</a:t>
            </a:r>
            <a:r>
              <a:rPr lang="ja-JP" altLang="en-US" sz="3600" kern="100" dirty="0">
                <a:cs typeface="Times New Roman" panose="02020603050405020304" pitchFamily="18" charset="0"/>
              </a:rPr>
              <a:t>を表す。</a:t>
            </a:r>
          </a:p>
          <a:p>
            <a:pPr algn="just">
              <a:spcBef>
                <a:spcPts val="1200"/>
              </a:spcBef>
            </a:pPr>
            <a:r>
              <a:rPr lang="ja-JP" altLang="en-US" sz="3600" kern="100" dirty="0">
                <a:cs typeface="Times New Roman" panose="02020603050405020304" pitchFamily="18" charset="0"/>
              </a:rPr>
              <a:t>・時刻 </a:t>
            </a:r>
            <a:r>
              <a:rPr lang="en-US" altLang="ja-JP" sz="3600" i="1" kern="100" dirty="0">
                <a:cs typeface="Times New Roman" panose="02020603050405020304" pitchFamily="18" charset="0"/>
              </a:rPr>
              <a:t>t</a:t>
            </a:r>
            <a:r>
              <a:rPr lang="en-US" altLang="ja-JP" sz="3600" kern="100" baseline="-25000" dirty="0">
                <a:cs typeface="Times New Roman" panose="02020603050405020304" pitchFamily="18" charset="0"/>
              </a:rPr>
              <a:t>1 </a:t>
            </a:r>
            <a:r>
              <a:rPr lang="ja-JP" altLang="en-US" sz="3600" kern="100" dirty="0" err="1">
                <a:cs typeface="Times New Roman" panose="02020603050405020304" pitchFamily="18" charset="0"/>
              </a:rPr>
              <a:t>での</a:t>
            </a:r>
            <a:r>
              <a:rPr lang="ja-JP" altLang="en-US" sz="3600" kern="100" dirty="0">
                <a:cs typeface="Times New Roman" panose="02020603050405020304" pitchFamily="18" charset="0"/>
              </a:rPr>
              <a:t>接線 </a:t>
            </a:r>
            <a:r>
              <a:rPr lang="en-US" altLang="ja-JP" sz="3600" kern="100" dirty="0">
                <a:cs typeface="Times New Roman" panose="02020603050405020304" pitchFamily="18" charset="0"/>
              </a:rPr>
              <a:t>L </a:t>
            </a:r>
            <a:r>
              <a:rPr lang="ja-JP" altLang="en-US" sz="3600" kern="100" dirty="0">
                <a:cs typeface="Times New Roman" panose="02020603050405020304" pitchFamily="18" charset="0"/>
              </a:rPr>
              <a:t>の傾きは，時刻 </a:t>
            </a:r>
            <a:r>
              <a:rPr lang="en-US" altLang="ja-JP" sz="3600" i="1" kern="100" dirty="0">
                <a:cs typeface="Times New Roman" panose="02020603050405020304" pitchFamily="18" charset="0"/>
              </a:rPr>
              <a:t>t</a:t>
            </a:r>
            <a:r>
              <a:rPr lang="en-US" altLang="ja-JP" sz="3600" kern="100" baseline="-25000" dirty="0">
                <a:cs typeface="Times New Roman" panose="02020603050405020304" pitchFamily="18" charset="0"/>
              </a:rPr>
              <a:t>1 </a:t>
            </a:r>
            <a:r>
              <a:rPr lang="ja-JP" altLang="en-US" sz="3600" kern="100" dirty="0">
                <a:cs typeface="Times New Roman" panose="02020603050405020304" pitchFamily="18" charset="0"/>
              </a:rPr>
              <a:t>における</a:t>
            </a:r>
            <a:r>
              <a:rPr lang="en-US" altLang="ja-JP" sz="3600" kern="100" dirty="0">
                <a:cs typeface="Times New Roman" panose="02020603050405020304" pitchFamily="18" charset="0"/>
              </a:rPr>
              <a:t>〔</a:t>
            </a:r>
            <a:r>
              <a:rPr lang="ja-JP" altLang="en-US" sz="3600" b="1" kern="100" dirty="0">
                <a:solidFill>
                  <a:srgbClr val="FF0000"/>
                </a:solidFill>
                <a:cs typeface="Times New Roman" panose="02020603050405020304" pitchFamily="18" charset="0"/>
              </a:rPr>
              <a:t>瞬間の速度</a:t>
            </a:r>
            <a:r>
              <a:rPr lang="en-US" altLang="ja-JP" sz="3600" kern="100" dirty="0">
                <a:cs typeface="Times New Roman" panose="02020603050405020304" pitchFamily="18" charset="0"/>
              </a:rPr>
              <a:t>〕</a:t>
            </a:r>
            <a:r>
              <a:rPr lang="ja-JP" altLang="en-US" sz="3600" kern="100" dirty="0">
                <a:cs typeface="Times New Roman" panose="02020603050405020304" pitchFamily="18" charset="0"/>
              </a:rPr>
              <a:t>を表す。</a:t>
            </a:r>
          </a:p>
        </p:txBody>
      </p:sp>
      <p:sp>
        <p:nvSpPr>
          <p:cNvPr id="33" name="タイトル 1">
            <a:extLst>
              <a:ext uri="{FF2B5EF4-FFF2-40B4-BE49-F238E27FC236}">
                <a16:creationId xmlns:a16="http://schemas.microsoft.com/office/drawing/2014/main" id="{F0426F16-B92F-4B7E-AEAE-9318418CD0F5}"/>
              </a:ext>
            </a:extLst>
          </p:cNvPr>
          <p:cNvSpPr txBox="1">
            <a:spLocks/>
          </p:cNvSpPr>
          <p:nvPr/>
        </p:nvSpPr>
        <p:spPr>
          <a:xfrm>
            <a:off x="6350" y="19116"/>
            <a:ext cx="6089650" cy="56925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C 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変位と速度</a:t>
            </a:r>
            <a:r>
              <a:rPr lang="en-US" altLang="zh-TW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(p.17-19)</a:t>
            </a:r>
            <a:endParaRPr lang="ja-JP" altLang="en-US" sz="2400" dirty="0">
              <a:latin typeface="+mn-ea"/>
              <a:ea typeface="+mn-ea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095D424C-C715-4514-8B32-A503FF6675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6867" y="1125665"/>
            <a:ext cx="4552381" cy="4657143"/>
          </a:xfrm>
          <a:prstGeom prst="rect">
            <a:avLst/>
          </a:prstGeom>
        </p:spPr>
      </p:pic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66321756-B467-4C4A-B29C-6945EC398D3F}"/>
              </a:ext>
            </a:extLst>
          </p:cNvPr>
          <p:cNvGrpSpPr/>
          <p:nvPr/>
        </p:nvGrpSpPr>
        <p:grpSpPr>
          <a:xfrm>
            <a:off x="7153067" y="5793665"/>
            <a:ext cx="3865538" cy="400110"/>
            <a:chOff x="6749685" y="5211549"/>
            <a:chExt cx="3865538" cy="400110"/>
          </a:xfrm>
        </p:grpSpPr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F60C3FD9-EC10-4DF4-A32C-9C130FC05F2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9685" y="5211549"/>
              <a:ext cx="271048" cy="302024"/>
            </a:xfrm>
            <a:prstGeom prst="rect">
              <a:avLst/>
            </a:prstGeom>
          </p:spPr>
        </p:pic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CC876C5D-E031-4DB6-A73B-63A1B7F0BC4D}"/>
                </a:ext>
              </a:extLst>
            </p:cNvPr>
            <p:cNvSpPr txBox="1"/>
            <p:nvPr/>
          </p:nvSpPr>
          <p:spPr>
            <a:xfrm>
              <a:off x="7020733" y="5211549"/>
              <a:ext cx="359449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71463" indent="-271463" algn="just">
                <a:tabLst>
                  <a:tab pos="271463" algn="l"/>
                </a:tabLst>
              </a:pPr>
              <a:r>
                <a:rPr lang="ja-JP" altLang="en-US" sz="2000" kern="100" dirty="0">
                  <a:latin typeface="+mn-ea"/>
                  <a:cs typeface="Times New Roman" panose="02020603050405020304" pitchFamily="18" charset="0"/>
                </a:rPr>
                <a:t>図　</a:t>
              </a:r>
              <a:r>
                <a:rPr lang="en-US" altLang="ja-JP" sz="2000" b="1" i="1" kern="100" dirty="0">
                  <a:latin typeface="+mn-ea"/>
                  <a:cs typeface="Times New Roman" panose="02020603050405020304" pitchFamily="18" charset="0"/>
                </a:rPr>
                <a:t>x-t</a:t>
              </a:r>
              <a:r>
                <a:rPr lang="ja-JP" altLang="en-US" sz="2000" b="1" kern="100" dirty="0">
                  <a:latin typeface="+mn-ea"/>
                  <a:cs typeface="Times New Roman" panose="02020603050405020304" pitchFamily="18" charset="0"/>
                </a:rPr>
                <a:t>グラフと瞬間の速度</a:t>
              </a:r>
              <a:endParaRPr lang="ja-JP" altLang="en-US" sz="2000" kern="100" dirty="0">
                <a:latin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34F43880-DC64-4DB2-BE17-29519698BCB6}"/>
              </a:ext>
            </a:extLst>
          </p:cNvPr>
          <p:cNvSpPr/>
          <p:nvPr/>
        </p:nvSpPr>
        <p:spPr>
          <a:xfrm>
            <a:off x="915981" y="2816390"/>
            <a:ext cx="2279892" cy="4560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8B84AF8C-B576-4497-B773-1000FE525E96}"/>
              </a:ext>
            </a:extLst>
          </p:cNvPr>
          <p:cNvSpPr/>
          <p:nvPr/>
        </p:nvSpPr>
        <p:spPr>
          <a:xfrm>
            <a:off x="915981" y="4616521"/>
            <a:ext cx="2279892" cy="4560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9854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D7C11F7-214E-4752-AFEF-5F4DDB2F00D9}"/>
              </a:ext>
            </a:extLst>
          </p:cNvPr>
          <p:cNvSpPr txBox="1"/>
          <p:nvPr/>
        </p:nvSpPr>
        <p:spPr>
          <a:xfrm>
            <a:off x="1510904" y="891568"/>
            <a:ext cx="993332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ja-JP" altLang="en-US" sz="3200" kern="100" dirty="0">
                <a:cs typeface="Times New Roman" panose="02020603050405020304" pitchFamily="18" charset="0"/>
              </a:rPr>
              <a:t>止まっていた自動車が東向きに動き出して，</a:t>
            </a:r>
            <a:r>
              <a:rPr lang="en-US" altLang="ja-JP" sz="3200" kern="100" dirty="0">
                <a:cs typeface="Times New Roman" panose="02020603050405020304" pitchFamily="18" charset="0"/>
              </a:rPr>
              <a:t>10 s</a:t>
            </a:r>
            <a:r>
              <a:rPr lang="ja-JP" altLang="en-US" sz="3200" kern="100" dirty="0">
                <a:cs typeface="Times New Roman" panose="02020603050405020304" pitchFamily="18" charset="0"/>
              </a:rPr>
              <a:t>後には止まっていたところから </a:t>
            </a:r>
            <a:r>
              <a:rPr lang="en-US" altLang="ja-JP" sz="3200" kern="100" dirty="0">
                <a:cs typeface="Times New Roman" panose="02020603050405020304" pitchFamily="18" charset="0"/>
              </a:rPr>
              <a:t>50 m</a:t>
            </a:r>
            <a:r>
              <a:rPr lang="ja-JP" altLang="en-US" sz="3200" kern="100" dirty="0" err="1">
                <a:cs typeface="Times New Roman" panose="02020603050405020304" pitchFamily="18" charset="0"/>
              </a:rPr>
              <a:t>，</a:t>
            </a:r>
            <a:r>
              <a:rPr lang="en-US" altLang="ja-JP" sz="3200" kern="100" dirty="0">
                <a:cs typeface="Times New Roman" panose="02020603050405020304" pitchFamily="18" charset="0"/>
              </a:rPr>
              <a:t>20 s</a:t>
            </a:r>
            <a:r>
              <a:rPr lang="ja-JP" altLang="en-US" sz="3200" kern="100" dirty="0">
                <a:cs typeface="Times New Roman" panose="02020603050405020304" pitchFamily="18" charset="0"/>
              </a:rPr>
              <a:t>後には </a:t>
            </a:r>
            <a:r>
              <a:rPr lang="en-US" altLang="ja-JP" sz="3200" kern="100" dirty="0">
                <a:cs typeface="Times New Roman" panose="02020603050405020304" pitchFamily="18" charset="0"/>
              </a:rPr>
              <a:t>200 m</a:t>
            </a:r>
            <a:r>
              <a:rPr lang="ja-JP" altLang="en-US" sz="3200" kern="100" dirty="0">
                <a:cs typeface="Times New Roman" panose="02020603050405020304" pitchFamily="18" charset="0"/>
              </a:rPr>
              <a:t>の位置を走っていた。東向きを正として，動き出して </a:t>
            </a:r>
            <a:r>
              <a:rPr lang="en-US" altLang="ja-JP" sz="3200" kern="100" dirty="0">
                <a:cs typeface="Times New Roman" panose="02020603050405020304" pitchFamily="18" charset="0"/>
              </a:rPr>
              <a:t>10 s </a:t>
            </a:r>
            <a:r>
              <a:rPr lang="ja-JP" altLang="en-US" sz="3200" kern="100" dirty="0">
                <a:cs typeface="Times New Roman" panose="02020603050405020304" pitchFamily="18" charset="0"/>
              </a:rPr>
              <a:t>後から </a:t>
            </a:r>
            <a:r>
              <a:rPr lang="en-US" altLang="ja-JP" sz="3200" kern="100" dirty="0">
                <a:cs typeface="Times New Roman" panose="02020603050405020304" pitchFamily="18" charset="0"/>
              </a:rPr>
              <a:t>20 s </a:t>
            </a:r>
            <a:r>
              <a:rPr lang="ja-JP" altLang="en-US" sz="3200" kern="100" dirty="0">
                <a:cs typeface="Times New Roman" panose="02020603050405020304" pitchFamily="18" charset="0"/>
              </a:rPr>
              <a:t>後の間の平均の速度を求めよ。</a:t>
            </a:r>
          </a:p>
        </p:txBody>
      </p:sp>
      <p:sp>
        <p:nvSpPr>
          <p:cNvPr id="12" name="フッター プレースホルダー 2">
            <a:extLst>
              <a:ext uri="{FF2B5EF4-FFF2-40B4-BE49-F238E27FC236}">
                <a16:creationId xmlns:a16="http://schemas.microsoft.com/office/drawing/2014/main" id="{1EA51EBF-1625-476F-9F24-96B28B2F9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/>
              <a:t>© 2026  KEIRINKAN  ALL Rights Reserved.</a:t>
            </a:r>
            <a:endParaRPr kumimoji="1" lang="ja-JP" altLang="en-US" dirty="0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47FDBB4E-6EC2-4267-BC40-6782C5604D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75C2A70-30D0-4958-BD5F-ACCF7D005EE8}" type="slidenum">
              <a:rPr lang="ja-JP" altLang="en-US" smtClean="0"/>
              <a:pPr/>
              <a:t>25</a:t>
            </a:fld>
            <a:endParaRPr lang="ja-JP" altLang="en-US" dirty="0"/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60B68DBC-18C9-FB46-82AE-788026A54ED2}"/>
              </a:ext>
            </a:extLst>
          </p:cNvPr>
          <p:cNvGrpSpPr/>
          <p:nvPr/>
        </p:nvGrpSpPr>
        <p:grpSpPr>
          <a:xfrm>
            <a:off x="0" y="612443"/>
            <a:ext cx="12192000" cy="33450"/>
            <a:chOff x="0" y="612443"/>
            <a:chExt cx="12192000" cy="33450"/>
          </a:xfrm>
        </p:grpSpPr>
        <p:cxnSp>
          <p:nvCxnSpPr>
            <p:cNvPr id="22" name="直線コネクタ 21">
              <a:extLst>
                <a:ext uri="{FF2B5EF4-FFF2-40B4-BE49-F238E27FC236}">
                  <a16:creationId xmlns:a16="http://schemas.microsoft.com/office/drawing/2014/main" id="{ECCD83B1-2E4C-F249-B8DD-28B292569CB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45893"/>
              <a:ext cx="12192000" cy="0"/>
            </a:xfrm>
            <a:prstGeom prst="line">
              <a:avLst/>
            </a:prstGeom>
            <a:ln w="920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コネクタ 22">
              <a:extLst>
                <a:ext uri="{FF2B5EF4-FFF2-40B4-BE49-F238E27FC236}">
                  <a16:creationId xmlns:a16="http://schemas.microsoft.com/office/drawing/2014/main" id="{BB5620A5-A0C1-8843-AF96-4D279B5EFBB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12443"/>
              <a:ext cx="12192000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7D179851-8490-EA4C-863F-44599D969AEE}"/>
                  </a:ext>
                </a:extLst>
              </p:cNvPr>
              <p:cNvSpPr txBox="1"/>
              <p:nvPr/>
            </p:nvSpPr>
            <p:spPr>
              <a:xfrm>
                <a:off x="1510904" y="3072629"/>
                <a:ext cx="9831728" cy="20416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ja-JP" altLang="en-US" sz="3200" kern="100" dirty="0">
                    <a:cs typeface="Times New Roman" panose="02020603050405020304" pitchFamily="18" charset="0"/>
                  </a:rPr>
                  <a:t>東向きを正として，求める平均の速度を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ja-JP" altLang="en-US" sz="3200" i="1" kern="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ja-JP" sz="3200" b="0" i="1" kern="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altLang="ja-JP" sz="3200" kern="100" dirty="0">
                    <a:cs typeface="Times New Roman" panose="02020603050405020304" pitchFamily="18" charset="0"/>
                  </a:rPr>
                  <a:t>〔m/s〕</a:t>
                </a:r>
                <a:r>
                  <a:rPr lang="ja-JP" altLang="en-US" sz="3200" kern="100" dirty="0">
                    <a:cs typeface="Times New Roman" panose="02020603050405020304" pitchFamily="18" charset="0"/>
                  </a:rPr>
                  <a:t>とすると，</a:t>
                </a:r>
                <a:endParaRPr lang="en-US" altLang="ja-JP" sz="3200" kern="100" dirty="0">
                  <a:cs typeface="Times New Roman" panose="020206030504050203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ja-JP" sz="3200" i="1" kern="10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altLang="ja-JP" sz="3200" b="0" i="1" kern="10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altLang="ja-JP" sz="3200" i="1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3200" i="1" kern="1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ja-JP" sz="3200" b="0" i="1" kern="1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200 </m:t>
                          </m:r>
                          <m:r>
                            <m:rPr>
                              <m:sty m:val="p"/>
                            </m:rPr>
                            <a:rPr lang="en-US" altLang="ja-JP" sz="3200" b="0" i="0" kern="1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m</m:t>
                          </m:r>
                          <m:r>
                            <a:rPr lang="en-US" altLang="ja-JP" sz="3200" b="0" i="1" kern="1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−50 </m:t>
                          </m:r>
                          <m:r>
                            <m:rPr>
                              <m:sty m:val="p"/>
                            </m:rPr>
                            <a:rPr lang="en-US" altLang="ja-JP" sz="3200" b="0" i="0" kern="1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m</m:t>
                          </m:r>
                        </m:num>
                        <m:den>
                          <m:r>
                            <a:rPr lang="en-US" altLang="ja-JP" sz="3200" b="0" i="1" kern="1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20 </m:t>
                          </m:r>
                          <m:r>
                            <m:rPr>
                              <m:sty m:val="p"/>
                            </m:rPr>
                            <a:rPr lang="en-US" altLang="ja-JP" sz="3200" b="0" i="0" kern="1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s</m:t>
                          </m:r>
                          <m:r>
                            <a:rPr lang="en-US" altLang="ja-JP" sz="3200" b="0" i="1" kern="1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−10 </m:t>
                          </m:r>
                          <m:r>
                            <m:rPr>
                              <m:sty m:val="p"/>
                            </m:rPr>
                            <a:rPr lang="en-US" altLang="ja-JP" sz="3200" b="0" i="0" kern="1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s</m:t>
                          </m:r>
                        </m:den>
                      </m:f>
                      <m:r>
                        <a:rPr lang="en-US" altLang="ja-JP" sz="3200" i="1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ja-JP" sz="3200" b="0" i="1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15 </m:t>
                      </m:r>
                      <m:r>
                        <m:rPr>
                          <m:sty m:val="p"/>
                        </m:rPr>
                        <a:rPr lang="en-US" altLang="ja-JP" sz="3200" b="0" i="0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a:rPr lang="en-US" altLang="ja-JP" sz="3200" b="0" i="0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en-US" altLang="ja-JP" sz="3200" b="0" i="0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s</m:t>
                      </m:r>
                    </m:oMath>
                  </m:oMathPara>
                </a14:m>
                <a:endParaRPr lang="en-US" altLang="ja-JP" sz="3200" kern="1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7D179851-8490-EA4C-863F-44599D969A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0904" y="3072629"/>
                <a:ext cx="9831728" cy="2041649"/>
              </a:xfrm>
              <a:prstGeom prst="rect">
                <a:avLst/>
              </a:prstGeom>
              <a:blipFill>
                <a:blip r:embed="rId3"/>
                <a:stretch>
                  <a:fillRect l="-1612" t="-5075" r="-155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図 17">
            <a:extLst>
              <a:ext uri="{FF2B5EF4-FFF2-40B4-BE49-F238E27FC236}">
                <a16:creationId xmlns:a16="http://schemas.microsoft.com/office/drawing/2014/main" id="{89FF376C-6AE8-C44F-AF81-2A89F884BA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04" y="3072629"/>
            <a:ext cx="1072603" cy="547474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44BFC486-8352-B440-B6CA-6F7067A5E3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04" y="5171735"/>
            <a:ext cx="1072603" cy="547474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B2F262E4-0F11-4976-8908-2DF7A2D1FD64}"/>
              </a:ext>
            </a:extLst>
          </p:cNvPr>
          <p:cNvSpPr txBox="1"/>
          <p:nvPr/>
        </p:nvSpPr>
        <p:spPr>
          <a:xfrm>
            <a:off x="1612504" y="5171735"/>
            <a:ext cx="10312796" cy="586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 algn="just">
              <a:lnSpc>
                <a:spcPts val="4000"/>
              </a:lnSpc>
              <a:tabLst>
                <a:tab pos="271463" algn="l"/>
              </a:tabLst>
            </a:pPr>
            <a:r>
              <a:rPr lang="en-US" altLang="ja-JP" sz="3200" kern="100" dirty="0">
                <a:solidFill>
                  <a:srgbClr val="FF0000"/>
                </a:solidFill>
                <a:cs typeface="Times New Roman" panose="02020603050405020304" pitchFamily="18" charset="0"/>
              </a:rPr>
              <a:t>15 m/s</a:t>
            </a: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6C9AF54C-D52B-471C-9E4D-43C8F51AD774}"/>
              </a:ext>
            </a:extLst>
          </p:cNvPr>
          <p:cNvGrpSpPr/>
          <p:nvPr/>
        </p:nvGrpSpPr>
        <p:grpSpPr>
          <a:xfrm>
            <a:off x="291704" y="842962"/>
            <a:ext cx="1019307" cy="796238"/>
            <a:chOff x="291704" y="842962"/>
            <a:chExt cx="1019307" cy="796238"/>
          </a:xfrm>
        </p:grpSpPr>
        <p:pic>
          <p:nvPicPr>
            <p:cNvPr id="24" name="図 23">
              <a:extLst>
                <a:ext uri="{FF2B5EF4-FFF2-40B4-BE49-F238E27FC236}">
                  <a16:creationId xmlns:a16="http://schemas.microsoft.com/office/drawing/2014/main" id="{91FAB342-9690-444F-8EAC-9202D574FF3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704" y="942665"/>
              <a:ext cx="1019307" cy="520271"/>
            </a:xfrm>
            <a:prstGeom prst="rect">
              <a:avLst/>
            </a:prstGeom>
          </p:spPr>
        </p:pic>
        <p:sp>
          <p:nvSpPr>
            <p:cNvPr id="17" name="正方形/長方形 16">
              <a:extLst>
                <a:ext uri="{FF2B5EF4-FFF2-40B4-BE49-F238E27FC236}">
                  <a16:creationId xmlns:a16="http://schemas.microsoft.com/office/drawing/2014/main" id="{6B370646-009E-4A05-89A0-2AF13254AF27}"/>
                </a:ext>
              </a:extLst>
            </p:cNvPr>
            <p:cNvSpPr/>
            <p:nvPr/>
          </p:nvSpPr>
          <p:spPr>
            <a:xfrm>
              <a:off x="747768" y="842962"/>
              <a:ext cx="473991" cy="79623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3200" b="1" dirty="0">
                  <a:solidFill>
                    <a:schemeClr val="bg1"/>
                  </a:solidFill>
                </a:rPr>
                <a:t>７</a:t>
              </a:r>
              <a:endParaRPr kumimoji="1" lang="ja-JP" altLang="en-US" sz="3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6" name="タイトル 1">
            <a:extLst>
              <a:ext uri="{FF2B5EF4-FFF2-40B4-BE49-F238E27FC236}">
                <a16:creationId xmlns:a16="http://schemas.microsoft.com/office/drawing/2014/main" id="{A1AF8652-0F8C-46AE-A45B-00FC6F5FD78A}"/>
              </a:ext>
            </a:extLst>
          </p:cNvPr>
          <p:cNvSpPr txBox="1">
            <a:spLocks/>
          </p:cNvSpPr>
          <p:nvPr/>
        </p:nvSpPr>
        <p:spPr>
          <a:xfrm>
            <a:off x="6350" y="19116"/>
            <a:ext cx="6089650" cy="56925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C 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変位と速度</a:t>
            </a:r>
            <a:r>
              <a:rPr lang="en-US" altLang="zh-TW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(p.17-19)</a:t>
            </a:r>
            <a:endParaRPr lang="ja-JP" altLang="en-US" sz="24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66792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D7C11F7-214E-4752-AFEF-5F4DDB2F00D9}"/>
              </a:ext>
            </a:extLst>
          </p:cNvPr>
          <p:cNvSpPr txBox="1"/>
          <p:nvPr/>
        </p:nvSpPr>
        <p:spPr>
          <a:xfrm>
            <a:off x="1473190" y="942665"/>
            <a:ext cx="488951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ja-JP" altLang="en-US" sz="3200" kern="100" dirty="0">
                <a:cs typeface="Times New Roman" panose="02020603050405020304" pitchFamily="18" charset="0"/>
              </a:rPr>
              <a:t>右の図は，</a:t>
            </a:r>
            <a:r>
              <a:rPr lang="en-US" altLang="ja-JP" sz="3200" i="1" kern="100" dirty="0">
                <a:cs typeface="Times New Roman" panose="02020603050405020304" pitchFamily="18" charset="0"/>
              </a:rPr>
              <a:t>x </a:t>
            </a:r>
            <a:r>
              <a:rPr lang="ja-JP" altLang="en-US" sz="3200" kern="100" dirty="0">
                <a:cs typeface="Times New Roman" panose="02020603050405020304" pitchFamily="18" charset="0"/>
              </a:rPr>
              <a:t>軸上を等速直線運動する </a:t>
            </a:r>
            <a:r>
              <a:rPr lang="en-US" altLang="ja-JP" sz="3200" kern="100" dirty="0">
                <a:cs typeface="Times New Roman" panose="02020603050405020304" pitchFamily="18" charset="0"/>
              </a:rPr>
              <a:t>3 </a:t>
            </a:r>
            <a:r>
              <a:rPr lang="ja-JP" altLang="en-US" sz="3200" kern="100" dirty="0" err="1">
                <a:cs typeface="Times New Roman" panose="02020603050405020304" pitchFamily="18" charset="0"/>
              </a:rPr>
              <a:t>つの</a:t>
            </a:r>
            <a:r>
              <a:rPr lang="ja-JP" altLang="en-US" sz="3200" kern="100" dirty="0">
                <a:cs typeface="Times New Roman" panose="02020603050405020304" pitchFamily="18" charset="0"/>
              </a:rPr>
              <a:t>物体</a:t>
            </a:r>
            <a:r>
              <a:rPr lang="en-US" altLang="ja-JP" sz="3200" kern="100" dirty="0">
                <a:cs typeface="Times New Roman" panose="02020603050405020304" pitchFamily="18" charset="0"/>
              </a:rPr>
              <a:t>A</a:t>
            </a:r>
            <a:r>
              <a:rPr lang="ja-JP" altLang="en-US" sz="3200" kern="100" dirty="0" err="1">
                <a:cs typeface="Times New Roman" panose="02020603050405020304" pitchFamily="18" charset="0"/>
              </a:rPr>
              <a:t>，</a:t>
            </a:r>
            <a:r>
              <a:rPr lang="en-US" altLang="ja-JP" sz="3200" kern="100" dirty="0">
                <a:cs typeface="Times New Roman" panose="02020603050405020304" pitchFamily="18" charset="0"/>
              </a:rPr>
              <a:t>B</a:t>
            </a:r>
            <a:r>
              <a:rPr lang="ja-JP" altLang="en-US" sz="3200" kern="100" dirty="0" err="1">
                <a:cs typeface="Times New Roman" panose="02020603050405020304" pitchFamily="18" charset="0"/>
              </a:rPr>
              <a:t>，</a:t>
            </a:r>
            <a:r>
              <a:rPr lang="en-US" altLang="ja-JP" sz="3200" kern="100" dirty="0">
                <a:cs typeface="Times New Roman" panose="02020603050405020304" pitchFamily="18" charset="0"/>
              </a:rPr>
              <a:t>C </a:t>
            </a:r>
            <a:r>
              <a:rPr lang="ja-JP" altLang="en-US" sz="3200" kern="100" dirty="0">
                <a:cs typeface="Times New Roman" panose="02020603050405020304" pitchFamily="18" charset="0"/>
              </a:rPr>
              <a:t>の </a:t>
            </a:r>
            <a:r>
              <a:rPr lang="en-US" altLang="ja-JP" sz="3200" i="1" kern="100" dirty="0">
                <a:cs typeface="Times New Roman" panose="02020603050405020304" pitchFamily="18" charset="0"/>
              </a:rPr>
              <a:t>x</a:t>
            </a:r>
            <a:r>
              <a:rPr lang="en-US" altLang="ja-JP" sz="3200" kern="100" dirty="0">
                <a:cs typeface="Times New Roman" panose="02020603050405020304" pitchFamily="18" charset="0"/>
              </a:rPr>
              <a:t>-</a:t>
            </a:r>
            <a:r>
              <a:rPr lang="en-US" altLang="ja-JP" sz="3200" i="1" kern="100" dirty="0">
                <a:cs typeface="Times New Roman" panose="02020603050405020304" pitchFamily="18" charset="0"/>
              </a:rPr>
              <a:t>t </a:t>
            </a:r>
            <a:r>
              <a:rPr lang="ja-JP" altLang="en-US" sz="3200" kern="100" dirty="0">
                <a:cs typeface="Times New Roman" panose="02020603050405020304" pitchFamily="18" charset="0"/>
              </a:rPr>
              <a:t>グラフである。</a:t>
            </a:r>
          </a:p>
          <a:p>
            <a:pPr algn="just"/>
            <a:r>
              <a:rPr lang="ja-JP" altLang="en-US" sz="3200" kern="100" dirty="0">
                <a:cs typeface="Times New Roman" panose="02020603050405020304" pitchFamily="18" charset="0"/>
              </a:rPr>
              <a:t>⑴ </a:t>
            </a:r>
            <a:r>
              <a:rPr lang="en-US" altLang="ja-JP" sz="3200" kern="100" dirty="0">
                <a:cs typeface="Times New Roman" panose="02020603050405020304" pitchFamily="18" charset="0"/>
              </a:rPr>
              <a:t>A</a:t>
            </a:r>
            <a:r>
              <a:rPr lang="ja-JP" altLang="en-US" sz="3200" kern="100" dirty="0" err="1">
                <a:cs typeface="Times New Roman" panose="02020603050405020304" pitchFamily="18" charset="0"/>
              </a:rPr>
              <a:t>，</a:t>
            </a:r>
            <a:r>
              <a:rPr lang="en-US" altLang="ja-JP" sz="3200" kern="100" dirty="0">
                <a:cs typeface="Times New Roman" panose="02020603050405020304" pitchFamily="18" charset="0"/>
              </a:rPr>
              <a:t>B</a:t>
            </a:r>
            <a:r>
              <a:rPr lang="ja-JP" altLang="en-US" sz="3200" kern="100" dirty="0" err="1">
                <a:cs typeface="Times New Roman" panose="02020603050405020304" pitchFamily="18" charset="0"/>
              </a:rPr>
              <a:t>，</a:t>
            </a:r>
            <a:r>
              <a:rPr lang="en-US" altLang="ja-JP" sz="3200" kern="100" dirty="0">
                <a:cs typeface="Times New Roman" panose="02020603050405020304" pitchFamily="18" charset="0"/>
              </a:rPr>
              <a:t>C</a:t>
            </a:r>
            <a:r>
              <a:rPr lang="ja-JP" altLang="en-US" sz="3200" kern="100" dirty="0">
                <a:cs typeface="Times New Roman" panose="02020603050405020304" pitchFamily="18" charset="0"/>
              </a:rPr>
              <a:t>の速度を求めよ。</a:t>
            </a:r>
          </a:p>
          <a:p>
            <a:pPr algn="just"/>
            <a:r>
              <a:rPr lang="ja-JP" altLang="en-US" sz="3200" kern="100" dirty="0">
                <a:cs typeface="Times New Roman" panose="02020603050405020304" pitchFamily="18" charset="0"/>
              </a:rPr>
              <a:t>⑵ 時刻 </a:t>
            </a:r>
            <a:r>
              <a:rPr lang="en-US" altLang="ja-JP" sz="3200" i="1" kern="100" dirty="0" err="1">
                <a:cs typeface="Times New Roman" panose="02020603050405020304" pitchFamily="18" charset="0"/>
              </a:rPr>
              <a:t>t</a:t>
            </a:r>
            <a:r>
              <a:rPr lang="en-US" altLang="ja-JP" sz="3200" kern="100" dirty="0" err="1">
                <a:cs typeface="Times New Roman" panose="02020603050405020304" pitchFamily="18" charset="0"/>
              </a:rPr>
              <a:t>〔s</a:t>
            </a:r>
            <a:r>
              <a:rPr lang="en-US" altLang="ja-JP" sz="3200" kern="100" dirty="0">
                <a:cs typeface="Times New Roman" panose="02020603050405020304" pitchFamily="18" charset="0"/>
              </a:rPr>
              <a:t>〕</a:t>
            </a:r>
            <a:r>
              <a:rPr lang="ja-JP" altLang="en-US" sz="3200" kern="100" dirty="0">
                <a:cs typeface="Times New Roman" panose="02020603050405020304" pitchFamily="18" charset="0"/>
              </a:rPr>
              <a:t>における </a:t>
            </a:r>
            <a:r>
              <a:rPr lang="en-US" altLang="ja-JP" sz="3200" kern="100" dirty="0">
                <a:cs typeface="Times New Roman" panose="02020603050405020304" pitchFamily="18" charset="0"/>
              </a:rPr>
              <a:t>A</a:t>
            </a:r>
            <a:r>
              <a:rPr lang="ja-JP" altLang="en-US" sz="3200" kern="100" dirty="0" err="1">
                <a:cs typeface="Times New Roman" panose="02020603050405020304" pitchFamily="18" charset="0"/>
              </a:rPr>
              <a:t>，</a:t>
            </a:r>
            <a:r>
              <a:rPr lang="en-US" altLang="ja-JP" sz="3200" kern="100" dirty="0">
                <a:cs typeface="Times New Roman" panose="02020603050405020304" pitchFamily="18" charset="0"/>
              </a:rPr>
              <a:t>B</a:t>
            </a:r>
            <a:r>
              <a:rPr lang="ja-JP" altLang="en-US" sz="3200" kern="100" dirty="0" err="1">
                <a:cs typeface="Times New Roman" panose="02020603050405020304" pitchFamily="18" charset="0"/>
              </a:rPr>
              <a:t>，</a:t>
            </a:r>
            <a:r>
              <a:rPr lang="en-US" altLang="ja-JP" sz="3200" kern="100" dirty="0">
                <a:cs typeface="Times New Roman" panose="02020603050405020304" pitchFamily="18" charset="0"/>
              </a:rPr>
              <a:t>C </a:t>
            </a:r>
            <a:r>
              <a:rPr lang="ja-JP" altLang="en-US" sz="3200" kern="100" dirty="0">
                <a:cs typeface="Times New Roman" panose="02020603050405020304" pitchFamily="18" charset="0"/>
              </a:rPr>
              <a:t>の位置 </a:t>
            </a:r>
            <a:r>
              <a:rPr lang="en-US" altLang="ja-JP" sz="3200" i="1" kern="100" dirty="0" err="1">
                <a:cs typeface="Times New Roman" panose="02020603050405020304" pitchFamily="18" charset="0"/>
              </a:rPr>
              <a:t>x</a:t>
            </a:r>
            <a:r>
              <a:rPr lang="en-US" altLang="ja-JP" sz="3200" kern="100" baseline="-25000" dirty="0" err="1">
                <a:cs typeface="Times New Roman" panose="02020603050405020304" pitchFamily="18" charset="0"/>
              </a:rPr>
              <a:t>A</a:t>
            </a:r>
            <a:r>
              <a:rPr lang="en-US" altLang="ja-JP" sz="3200" kern="100" dirty="0" err="1">
                <a:cs typeface="Times New Roman" panose="02020603050405020304" pitchFamily="18" charset="0"/>
              </a:rPr>
              <a:t>〔m</a:t>
            </a:r>
            <a:r>
              <a:rPr lang="en-US" altLang="ja-JP" sz="3200" kern="100" dirty="0">
                <a:cs typeface="Times New Roman" panose="02020603050405020304" pitchFamily="18" charset="0"/>
              </a:rPr>
              <a:t>〕</a:t>
            </a:r>
            <a:r>
              <a:rPr lang="ja-JP" altLang="en-US" sz="3200" kern="100" dirty="0" err="1">
                <a:cs typeface="Times New Roman" panose="02020603050405020304" pitchFamily="18" charset="0"/>
              </a:rPr>
              <a:t>，</a:t>
            </a:r>
            <a:r>
              <a:rPr lang="en-US" altLang="ja-JP" sz="3200" i="1" kern="100" dirty="0" err="1">
                <a:cs typeface="Times New Roman" panose="02020603050405020304" pitchFamily="18" charset="0"/>
              </a:rPr>
              <a:t>x</a:t>
            </a:r>
            <a:r>
              <a:rPr lang="en-US" altLang="ja-JP" sz="3200" kern="100" baseline="-25000" dirty="0" err="1">
                <a:cs typeface="Times New Roman" panose="02020603050405020304" pitchFamily="18" charset="0"/>
              </a:rPr>
              <a:t>B</a:t>
            </a:r>
            <a:r>
              <a:rPr lang="en-US" altLang="ja-JP" sz="3200" kern="100" dirty="0" err="1">
                <a:cs typeface="Times New Roman" panose="02020603050405020304" pitchFamily="18" charset="0"/>
              </a:rPr>
              <a:t>〔m</a:t>
            </a:r>
            <a:r>
              <a:rPr lang="en-US" altLang="ja-JP" sz="3200" kern="100" dirty="0">
                <a:cs typeface="Times New Roman" panose="02020603050405020304" pitchFamily="18" charset="0"/>
              </a:rPr>
              <a:t>〕</a:t>
            </a:r>
            <a:r>
              <a:rPr lang="ja-JP" altLang="en-US" sz="3200" kern="100" dirty="0" err="1">
                <a:cs typeface="Times New Roman" panose="02020603050405020304" pitchFamily="18" charset="0"/>
              </a:rPr>
              <a:t>，</a:t>
            </a:r>
            <a:r>
              <a:rPr lang="en-US" altLang="ja-JP" sz="3200" i="1" kern="100" dirty="0" err="1">
                <a:cs typeface="Times New Roman" panose="02020603050405020304" pitchFamily="18" charset="0"/>
              </a:rPr>
              <a:t>x</a:t>
            </a:r>
            <a:r>
              <a:rPr lang="en-US" altLang="ja-JP" sz="3200" kern="100" baseline="-25000" dirty="0" err="1">
                <a:cs typeface="Times New Roman" panose="02020603050405020304" pitchFamily="18" charset="0"/>
              </a:rPr>
              <a:t>C</a:t>
            </a:r>
            <a:r>
              <a:rPr lang="en-US" altLang="ja-JP" sz="3200" kern="100" dirty="0" err="1">
                <a:cs typeface="Times New Roman" panose="02020603050405020304" pitchFamily="18" charset="0"/>
              </a:rPr>
              <a:t>〔m</a:t>
            </a:r>
            <a:r>
              <a:rPr lang="en-US" altLang="ja-JP" sz="3200" kern="100" dirty="0">
                <a:cs typeface="Times New Roman" panose="02020603050405020304" pitchFamily="18" charset="0"/>
              </a:rPr>
              <a:t>〕</a:t>
            </a:r>
            <a:r>
              <a:rPr lang="ja-JP" altLang="en-US" sz="3200" kern="100" dirty="0">
                <a:cs typeface="Times New Roman" panose="02020603050405020304" pitchFamily="18" charset="0"/>
              </a:rPr>
              <a:t>を，それぞれ </a:t>
            </a:r>
            <a:r>
              <a:rPr lang="en-US" altLang="ja-JP" sz="3200" i="1" kern="100" dirty="0">
                <a:cs typeface="Times New Roman" panose="02020603050405020304" pitchFamily="18" charset="0"/>
              </a:rPr>
              <a:t>t</a:t>
            </a:r>
            <a:r>
              <a:rPr lang="en-US" altLang="ja-JP" sz="3200" kern="100" dirty="0">
                <a:cs typeface="Times New Roman" panose="02020603050405020304" pitchFamily="18" charset="0"/>
              </a:rPr>
              <a:t> </a:t>
            </a:r>
            <a:r>
              <a:rPr lang="ja-JP" altLang="en-US" sz="3200" kern="100" dirty="0">
                <a:cs typeface="Times New Roman" panose="02020603050405020304" pitchFamily="18" charset="0"/>
              </a:rPr>
              <a:t>を用いて表せ。</a:t>
            </a:r>
          </a:p>
        </p:txBody>
      </p:sp>
      <p:sp>
        <p:nvSpPr>
          <p:cNvPr id="12" name="フッター プレースホルダー 2">
            <a:extLst>
              <a:ext uri="{FF2B5EF4-FFF2-40B4-BE49-F238E27FC236}">
                <a16:creationId xmlns:a16="http://schemas.microsoft.com/office/drawing/2014/main" id="{1EA51EBF-1625-476F-9F24-96B28B2F9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/>
              <a:t>© 2026  KEIRINKAN  ALL Rights Reserved.</a:t>
            </a:r>
            <a:endParaRPr kumimoji="1" lang="ja-JP" altLang="en-US" dirty="0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47FDBB4E-6EC2-4267-BC40-6782C5604D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75C2A70-30D0-4958-BD5F-ACCF7D005EE8}" type="slidenum">
              <a:rPr lang="ja-JP" altLang="en-US" smtClean="0"/>
              <a:pPr/>
              <a:t>26</a:t>
            </a:fld>
            <a:endParaRPr lang="ja-JP" altLang="en-US" dirty="0"/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60B68DBC-18C9-FB46-82AE-788026A54ED2}"/>
              </a:ext>
            </a:extLst>
          </p:cNvPr>
          <p:cNvGrpSpPr/>
          <p:nvPr/>
        </p:nvGrpSpPr>
        <p:grpSpPr>
          <a:xfrm>
            <a:off x="0" y="612443"/>
            <a:ext cx="12192000" cy="33450"/>
            <a:chOff x="0" y="612443"/>
            <a:chExt cx="12192000" cy="33450"/>
          </a:xfrm>
        </p:grpSpPr>
        <p:cxnSp>
          <p:nvCxnSpPr>
            <p:cNvPr id="22" name="直線コネクタ 21">
              <a:extLst>
                <a:ext uri="{FF2B5EF4-FFF2-40B4-BE49-F238E27FC236}">
                  <a16:creationId xmlns:a16="http://schemas.microsoft.com/office/drawing/2014/main" id="{ECCD83B1-2E4C-F249-B8DD-28B292569CB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45893"/>
              <a:ext cx="12192000" cy="0"/>
            </a:xfrm>
            <a:prstGeom prst="line">
              <a:avLst/>
            </a:prstGeom>
            <a:ln w="920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コネクタ 22">
              <a:extLst>
                <a:ext uri="{FF2B5EF4-FFF2-40B4-BE49-F238E27FC236}">
                  <a16:creationId xmlns:a16="http://schemas.microsoft.com/office/drawing/2014/main" id="{BB5620A5-A0C1-8843-AF96-4D279B5EFBB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12443"/>
              <a:ext cx="12192000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6C9AF54C-D52B-471C-9E4D-43C8F51AD774}"/>
              </a:ext>
            </a:extLst>
          </p:cNvPr>
          <p:cNvGrpSpPr/>
          <p:nvPr/>
        </p:nvGrpSpPr>
        <p:grpSpPr>
          <a:xfrm>
            <a:off x="291704" y="842962"/>
            <a:ext cx="1019307" cy="796238"/>
            <a:chOff x="291704" y="842962"/>
            <a:chExt cx="1019307" cy="796238"/>
          </a:xfrm>
        </p:grpSpPr>
        <p:pic>
          <p:nvPicPr>
            <p:cNvPr id="24" name="図 23">
              <a:extLst>
                <a:ext uri="{FF2B5EF4-FFF2-40B4-BE49-F238E27FC236}">
                  <a16:creationId xmlns:a16="http://schemas.microsoft.com/office/drawing/2014/main" id="{91FAB342-9690-444F-8EAC-9202D574FF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704" y="942665"/>
              <a:ext cx="1019307" cy="520271"/>
            </a:xfrm>
            <a:prstGeom prst="rect">
              <a:avLst/>
            </a:prstGeom>
          </p:spPr>
        </p:pic>
        <p:sp>
          <p:nvSpPr>
            <p:cNvPr id="17" name="正方形/長方形 16">
              <a:extLst>
                <a:ext uri="{FF2B5EF4-FFF2-40B4-BE49-F238E27FC236}">
                  <a16:creationId xmlns:a16="http://schemas.microsoft.com/office/drawing/2014/main" id="{6B370646-009E-4A05-89A0-2AF13254AF27}"/>
                </a:ext>
              </a:extLst>
            </p:cNvPr>
            <p:cNvSpPr/>
            <p:nvPr/>
          </p:nvSpPr>
          <p:spPr>
            <a:xfrm>
              <a:off x="747768" y="842962"/>
              <a:ext cx="473991" cy="79623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3200" b="1" dirty="0">
                  <a:solidFill>
                    <a:schemeClr val="bg1"/>
                  </a:solidFill>
                </a:rPr>
                <a:t>８</a:t>
              </a:r>
              <a:endParaRPr kumimoji="1" lang="ja-JP" altLang="en-US" sz="3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6" name="タイトル 1">
            <a:extLst>
              <a:ext uri="{FF2B5EF4-FFF2-40B4-BE49-F238E27FC236}">
                <a16:creationId xmlns:a16="http://schemas.microsoft.com/office/drawing/2014/main" id="{A1AF8652-0F8C-46AE-A45B-00FC6F5FD78A}"/>
              </a:ext>
            </a:extLst>
          </p:cNvPr>
          <p:cNvSpPr txBox="1">
            <a:spLocks/>
          </p:cNvSpPr>
          <p:nvPr/>
        </p:nvSpPr>
        <p:spPr>
          <a:xfrm>
            <a:off x="6350" y="19116"/>
            <a:ext cx="6089650" cy="56925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C 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変位と速度</a:t>
            </a:r>
            <a:r>
              <a:rPr lang="en-US" altLang="zh-TW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(p.17-19)</a:t>
            </a:r>
            <a:endParaRPr lang="ja-JP" altLang="en-US" sz="2400" dirty="0">
              <a:latin typeface="+mn-ea"/>
              <a:ea typeface="+mn-ea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1157BA3B-D111-4AB1-8BBF-844C2C23B3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8310" y="942665"/>
            <a:ext cx="4771429" cy="42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9502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フッター プレースホルダー 2">
            <a:extLst>
              <a:ext uri="{FF2B5EF4-FFF2-40B4-BE49-F238E27FC236}">
                <a16:creationId xmlns:a16="http://schemas.microsoft.com/office/drawing/2014/main" id="{1EA51EBF-1625-476F-9F24-96B28B2F9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/>
              <a:t>© 2026  KEIRINKAN  ALL Rights Reserved.</a:t>
            </a:r>
            <a:endParaRPr kumimoji="1" lang="ja-JP" altLang="en-US" dirty="0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47FDBB4E-6EC2-4267-BC40-6782C5604D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75C2A70-30D0-4958-BD5F-ACCF7D005EE8}" type="slidenum">
              <a:rPr lang="ja-JP" altLang="en-US" smtClean="0"/>
              <a:pPr/>
              <a:t>27</a:t>
            </a:fld>
            <a:endParaRPr lang="ja-JP" altLang="en-US" dirty="0"/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60B68DBC-18C9-FB46-82AE-788026A54ED2}"/>
              </a:ext>
            </a:extLst>
          </p:cNvPr>
          <p:cNvGrpSpPr/>
          <p:nvPr/>
        </p:nvGrpSpPr>
        <p:grpSpPr>
          <a:xfrm>
            <a:off x="0" y="612443"/>
            <a:ext cx="12192000" cy="33450"/>
            <a:chOff x="0" y="612443"/>
            <a:chExt cx="12192000" cy="33450"/>
          </a:xfrm>
        </p:grpSpPr>
        <p:cxnSp>
          <p:nvCxnSpPr>
            <p:cNvPr id="22" name="直線コネクタ 21">
              <a:extLst>
                <a:ext uri="{FF2B5EF4-FFF2-40B4-BE49-F238E27FC236}">
                  <a16:creationId xmlns:a16="http://schemas.microsoft.com/office/drawing/2014/main" id="{ECCD83B1-2E4C-F249-B8DD-28B292569CB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45893"/>
              <a:ext cx="12192000" cy="0"/>
            </a:xfrm>
            <a:prstGeom prst="line">
              <a:avLst/>
            </a:prstGeom>
            <a:ln w="920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コネクタ 22">
              <a:extLst>
                <a:ext uri="{FF2B5EF4-FFF2-40B4-BE49-F238E27FC236}">
                  <a16:creationId xmlns:a16="http://schemas.microsoft.com/office/drawing/2014/main" id="{BB5620A5-A0C1-8843-AF96-4D279B5EFBB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12443"/>
              <a:ext cx="12192000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7D179851-8490-EA4C-863F-44599D969AEE}"/>
                  </a:ext>
                </a:extLst>
              </p:cNvPr>
              <p:cNvSpPr txBox="1"/>
              <p:nvPr/>
            </p:nvSpPr>
            <p:spPr>
              <a:xfrm>
                <a:off x="1612504" y="1147656"/>
                <a:ext cx="9831728" cy="41578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ja-JP" altLang="en-US" sz="3200" kern="100" dirty="0">
                    <a:cs typeface="Times New Roman" panose="02020603050405020304" pitchFamily="18" charset="0"/>
                  </a:rPr>
                  <a:t>⑴ </a:t>
                </a:r>
                <a:r>
                  <a:rPr lang="en-US" altLang="ja-JP" sz="3200" kern="100" dirty="0">
                    <a:cs typeface="Times New Roman" panose="02020603050405020304" pitchFamily="18" charset="0"/>
                  </a:rPr>
                  <a:t>A </a:t>
                </a:r>
                <a:r>
                  <a:rPr lang="ja-JP" altLang="en-US" sz="3200" kern="100" dirty="0">
                    <a:cs typeface="Times New Roman" panose="02020603050405020304" pitchFamily="18" charset="0"/>
                  </a:rPr>
                  <a:t>の速度を</a:t>
                </a:r>
                <a:r>
                  <a:rPr lang="en-US" altLang="ja-JP" sz="3200" i="1" kern="100" dirty="0" err="1">
                    <a:cs typeface="Times New Roman" panose="02020603050405020304" pitchFamily="18" charset="0"/>
                  </a:rPr>
                  <a:t>v</a:t>
                </a:r>
                <a:r>
                  <a:rPr lang="en-US" altLang="ja-JP" sz="3200" kern="100" baseline="-25000" dirty="0" err="1">
                    <a:cs typeface="Times New Roman" panose="02020603050405020304" pitchFamily="18" charset="0"/>
                  </a:rPr>
                  <a:t>A</a:t>
                </a:r>
                <a:r>
                  <a:rPr lang="ja-JP" altLang="en-US" sz="3200" kern="100" dirty="0">
                    <a:cs typeface="Times New Roman" panose="02020603050405020304" pitchFamily="18" charset="0"/>
                  </a:rPr>
                  <a:t> </a:t>
                </a:r>
                <a:r>
                  <a:rPr lang="en-US" altLang="ja-JP" sz="3200" kern="100" dirty="0">
                    <a:cs typeface="Times New Roman" panose="02020603050405020304" pitchFamily="18" charset="0"/>
                  </a:rPr>
                  <a:t>〔m/s〕</a:t>
                </a:r>
                <a:r>
                  <a:rPr lang="ja-JP" altLang="en-US" sz="3200" kern="100" dirty="0" err="1">
                    <a:cs typeface="Times New Roman" panose="02020603050405020304" pitchFamily="18" charset="0"/>
                  </a:rPr>
                  <a:t>，</a:t>
                </a:r>
                <a:r>
                  <a:rPr lang="en-US" altLang="ja-JP" sz="3200" kern="100" dirty="0">
                    <a:cs typeface="Times New Roman" panose="02020603050405020304" pitchFamily="18" charset="0"/>
                  </a:rPr>
                  <a:t>B</a:t>
                </a:r>
                <a:r>
                  <a:rPr lang="ja-JP" altLang="en-US" sz="3200" kern="100" dirty="0">
                    <a:cs typeface="Times New Roman" panose="02020603050405020304" pitchFamily="18" charset="0"/>
                  </a:rPr>
                  <a:t> の速度を</a:t>
                </a:r>
                <a:r>
                  <a:rPr lang="en-US" altLang="ja-JP" sz="3200" i="1" kern="100" dirty="0" err="1">
                    <a:cs typeface="Times New Roman" panose="02020603050405020304" pitchFamily="18" charset="0"/>
                  </a:rPr>
                  <a:t>v</a:t>
                </a:r>
                <a:r>
                  <a:rPr lang="en-US" altLang="ja-JP" sz="3200" kern="100" baseline="-25000" dirty="0" err="1">
                    <a:cs typeface="Times New Roman" panose="02020603050405020304" pitchFamily="18" charset="0"/>
                  </a:rPr>
                  <a:t>B</a:t>
                </a:r>
                <a:r>
                  <a:rPr lang="en-US" altLang="ja-JP" sz="3200" kern="100" dirty="0" err="1">
                    <a:cs typeface="Times New Roman" panose="02020603050405020304" pitchFamily="18" charset="0"/>
                  </a:rPr>
                  <a:t>〔m</a:t>
                </a:r>
                <a:r>
                  <a:rPr lang="en-US" altLang="ja-JP" sz="3200" kern="100" dirty="0">
                    <a:cs typeface="Times New Roman" panose="02020603050405020304" pitchFamily="18" charset="0"/>
                  </a:rPr>
                  <a:t>/s〕 </a:t>
                </a:r>
                <a:r>
                  <a:rPr lang="ja-JP" altLang="en-US" sz="3200" kern="100" dirty="0" err="1">
                    <a:cs typeface="Times New Roman" panose="02020603050405020304" pitchFamily="18" charset="0"/>
                  </a:rPr>
                  <a:t>，</a:t>
                </a:r>
                <a:r>
                  <a:rPr lang="en-US" altLang="ja-JP" sz="3200" kern="100" dirty="0">
                    <a:cs typeface="Times New Roman" panose="02020603050405020304" pitchFamily="18" charset="0"/>
                  </a:rPr>
                  <a:t>C</a:t>
                </a:r>
                <a:r>
                  <a:rPr lang="ja-JP" altLang="en-US" sz="3200" kern="100" dirty="0">
                    <a:cs typeface="Times New Roman" panose="02020603050405020304" pitchFamily="18" charset="0"/>
                  </a:rPr>
                  <a:t>の速度を</a:t>
                </a:r>
                <a:r>
                  <a:rPr lang="en-US" altLang="ja-JP" sz="3200" i="1" kern="100" dirty="0" err="1">
                    <a:cs typeface="Times New Roman" panose="02020603050405020304" pitchFamily="18" charset="0"/>
                  </a:rPr>
                  <a:t>v</a:t>
                </a:r>
                <a:r>
                  <a:rPr lang="en-US" altLang="ja-JP" sz="3200" kern="100" baseline="-25000" dirty="0" err="1">
                    <a:cs typeface="Times New Roman" panose="02020603050405020304" pitchFamily="18" charset="0"/>
                  </a:rPr>
                  <a:t>C</a:t>
                </a:r>
                <a:r>
                  <a:rPr lang="en-US" altLang="ja-JP" sz="3200" kern="100" dirty="0" err="1">
                    <a:cs typeface="Times New Roman" panose="02020603050405020304" pitchFamily="18" charset="0"/>
                  </a:rPr>
                  <a:t>〔m</a:t>
                </a:r>
                <a:r>
                  <a:rPr lang="en-US" altLang="ja-JP" sz="3200" kern="100" dirty="0">
                    <a:cs typeface="Times New Roman" panose="02020603050405020304" pitchFamily="18" charset="0"/>
                  </a:rPr>
                  <a:t>/s〕</a:t>
                </a:r>
                <a:r>
                  <a:rPr lang="ja-JP" altLang="en-US" sz="3200" kern="100" dirty="0">
                    <a:cs typeface="Times New Roman" panose="02020603050405020304" pitchFamily="18" charset="0"/>
                  </a:rPr>
                  <a:t>とすると，</a:t>
                </a:r>
                <a:endParaRPr lang="en-US" altLang="ja-JP" sz="3200" kern="100" dirty="0"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ja-JP" altLang="en-US" sz="3200" kern="100" dirty="0"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ja-JP" sz="3200" i="1" kern="100" dirty="0" smtClean="0">
                        <a:cs typeface="Times New Roman" panose="02020603050405020304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en-US" altLang="ja-JP" sz="3200" kern="100" baseline="-25000" dirty="0" smtClean="0">
                        <a:cs typeface="Times New Roman" panose="02020603050405020304" pitchFamily="18" charset="0"/>
                      </a:rPr>
                      <m:t>A</m:t>
                    </m:r>
                    <m:r>
                      <a:rPr lang="en-US" altLang="ja-JP" sz="3200" i="1" kern="1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sz="3200" i="1" kern="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ja-JP" sz="3200" b="0" i="0" kern="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6.0 </m:t>
                        </m:r>
                        <m:r>
                          <m:rPr>
                            <m:sty m:val="p"/>
                          </m:rPr>
                          <a:rPr lang="en-US" altLang="ja-JP" sz="3200" b="0" i="0" kern="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  <m:r>
                          <a:rPr lang="en-US" altLang="ja-JP" sz="3200" b="0" i="0" kern="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−3.0 </m:t>
                        </m:r>
                        <m:r>
                          <m:rPr>
                            <m:sty m:val="p"/>
                          </m:rPr>
                          <a:rPr lang="en-US" altLang="ja-JP" sz="3200" b="0" i="0" kern="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</m:num>
                      <m:den>
                        <m:r>
                          <a:rPr lang="en-US" altLang="ja-JP" sz="3200" b="0" i="0" kern="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2.0 </m:t>
                        </m:r>
                        <m:r>
                          <m:rPr>
                            <m:sty m:val="p"/>
                          </m:rPr>
                          <a:rPr lang="en-US" altLang="ja-JP" sz="3200" b="0" i="0" kern="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s</m:t>
                        </m:r>
                        <m:r>
                          <a:rPr lang="en-US" altLang="ja-JP" sz="3200" b="0" i="0" kern="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−1.0 </m:t>
                        </m:r>
                        <m:r>
                          <m:rPr>
                            <m:sty m:val="p"/>
                          </m:rPr>
                          <a:rPr lang="en-US" altLang="ja-JP" sz="3200" b="0" i="0" kern="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s</m:t>
                        </m:r>
                      </m:den>
                    </m:f>
                    <m:r>
                      <a:rPr lang="en-US" altLang="ja-JP" sz="3200" b="0" i="0" kern="10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=3.0 </m:t>
                    </m:r>
                    <m:r>
                      <m:rPr>
                        <m:sty m:val="p"/>
                      </m:rPr>
                      <a:rPr lang="en-US" altLang="ja-JP" sz="3200" b="0" i="0" kern="10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m</m:t>
                    </m:r>
                    <m:r>
                      <a:rPr lang="en-US" altLang="ja-JP" sz="3200" b="0" i="0" kern="10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altLang="ja-JP" sz="3200" b="0" i="0" kern="10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s</m:t>
                    </m:r>
                  </m:oMath>
                </a14:m>
                <a:endParaRPr lang="en-US" altLang="ja-JP" sz="3200" kern="100" dirty="0"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ja-JP" altLang="en-US" sz="3200" kern="100" dirty="0"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ja-JP" sz="3200" i="1" kern="100" dirty="0" smtClean="0">
                        <a:cs typeface="Times New Roman" panose="02020603050405020304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en-US" altLang="ja-JP" sz="3200" kern="100" baseline="-25000" dirty="0" smtClean="0">
                        <a:cs typeface="Times New Roman" panose="02020603050405020304" pitchFamily="18" charset="0"/>
                      </a:rPr>
                      <m:t>B</m:t>
                    </m:r>
                    <m:r>
                      <a:rPr lang="en-US" altLang="ja-JP" sz="3200" i="1" kern="1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sz="3200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ja-JP" sz="3200" b="0" i="0" kern="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a:rPr lang="en-US" altLang="ja-JP" sz="3200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.0 </m:t>
                        </m:r>
                        <m:r>
                          <m:rPr>
                            <m:sty m:val="p"/>
                          </m:rPr>
                          <a:rPr lang="en-US" altLang="ja-JP" sz="3200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  <m:r>
                          <a:rPr lang="en-US" altLang="ja-JP" sz="3200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−3.0 </m:t>
                        </m:r>
                        <m:r>
                          <m:rPr>
                            <m:sty m:val="p"/>
                          </m:rPr>
                          <a:rPr lang="en-US" altLang="ja-JP" sz="3200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</m:num>
                      <m:den>
                        <m:r>
                          <a:rPr lang="en-US" altLang="ja-JP" sz="3200" b="0" i="0" kern="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altLang="ja-JP" sz="3200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.0 </m:t>
                        </m:r>
                        <m:r>
                          <m:rPr>
                            <m:sty m:val="p"/>
                          </m:rPr>
                          <a:rPr lang="en-US" altLang="ja-JP" sz="3200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s</m:t>
                        </m:r>
                        <m:r>
                          <a:rPr lang="en-US" altLang="ja-JP" sz="3200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−1.0 </m:t>
                        </m:r>
                        <m:r>
                          <m:rPr>
                            <m:sty m:val="p"/>
                          </m:rPr>
                          <a:rPr lang="en-US" altLang="ja-JP" sz="3200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s</m:t>
                        </m:r>
                      </m:den>
                    </m:f>
                    <m:r>
                      <a:rPr lang="en-US" altLang="ja-JP" sz="3200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3200" b="0" i="0" kern="10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altLang="ja-JP" sz="3200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.0 </m:t>
                    </m:r>
                    <m:r>
                      <m:rPr>
                        <m:sty m:val="p"/>
                      </m:rPr>
                      <a:rPr lang="en-US" altLang="ja-JP" sz="3200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m</m:t>
                    </m:r>
                    <m:r>
                      <a:rPr lang="en-US" altLang="ja-JP" sz="3200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altLang="ja-JP" sz="3200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s</m:t>
                    </m:r>
                  </m:oMath>
                </a14:m>
                <a:endParaRPr lang="en-US" altLang="ja-JP" sz="3200" kern="100" dirty="0"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ja-JP" altLang="en-US" sz="3200" kern="100" dirty="0"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ja-JP" sz="3200" i="1" kern="100" dirty="0" smtClean="0">
                        <a:cs typeface="Times New Roman" panose="02020603050405020304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en-US" altLang="ja-JP" sz="3200" kern="100" baseline="-25000" dirty="0" smtClean="0">
                        <a:cs typeface="Times New Roman" panose="02020603050405020304" pitchFamily="18" charset="0"/>
                      </a:rPr>
                      <m:t>C</m:t>
                    </m:r>
                    <m:r>
                      <a:rPr lang="en-US" altLang="ja-JP" sz="3200" i="1" kern="1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sz="3200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ja-JP" sz="3200" b="0" i="0" kern="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a:rPr lang="en-US" altLang="ja-JP" sz="3200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.0 </m:t>
                        </m:r>
                        <m:r>
                          <m:rPr>
                            <m:sty m:val="p"/>
                          </m:rPr>
                          <a:rPr lang="en-US" altLang="ja-JP" sz="3200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  <m:r>
                          <a:rPr lang="en-US" altLang="ja-JP" sz="3200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−6.0 </m:t>
                        </m:r>
                        <m:r>
                          <m:rPr>
                            <m:sty m:val="p"/>
                          </m:rPr>
                          <a:rPr lang="en-US" altLang="ja-JP" sz="3200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</m:num>
                      <m:den>
                        <m:r>
                          <a:rPr lang="en-US" altLang="ja-JP" sz="3200" b="0" i="0" kern="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altLang="ja-JP" sz="3200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.0 </m:t>
                        </m:r>
                        <m:r>
                          <m:rPr>
                            <m:sty m:val="p"/>
                          </m:rPr>
                          <a:rPr lang="en-US" altLang="ja-JP" sz="3200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s</m:t>
                        </m:r>
                        <m:r>
                          <a:rPr lang="en-US" altLang="ja-JP" sz="3200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−2.0 </m:t>
                        </m:r>
                        <m:r>
                          <m:rPr>
                            <m:sty m:val="p"/>
                          </m:rPr>
                          <a:rPr lang="en-US" altLang="ja-JP" sz="3200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s</m:t>
                        </m:r>
                      </m:den>
                    </m:f>
                    <m:r>
                      <a:rPr lang="en-US" altLang="ja-JP" sz="3200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3200" b="0" i="0" kern="10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−1</m:t>
                    </m:r>
                    <m:r>
                      <a:rPr lang="en-US" altLang="ja-JP" sz="3200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.0 </m:t>
                    </m:r>
                    <m:r>
                      <m:rPr>
                        <m:sty m:val="p"/>
                      </m:rPr>
                      <a:rPr lang="en-US" altLang="ja-JP" sz="3200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m</m:t>
                    </m:r>
                    <m:r>
                      <a:rPr lang="en-US" altLang="ja-JP" sz="3200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altLang="ja-JP" sz="3200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s</m:t>
                    </m:r>
                  </m:oMath>
                </a14:m>
                <a:endParaRPr lang="en-US" altLang="ja-JP" sz="3200" kern="1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7D179851-8490-EA4C-863F-44599D969A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2504" y="1147656"/>
                <a:ext cx="9831728" cy="4157870"/>
              </a:xfrm>
              <a:prstGeom prst="rect">
                <a:avLst/>
              </a:prstGeom>
              <a:blipFill>
                <a:blip r:embed="rId3"/>
                <a:stretch>
                  <a:fillRect l="-1613" t="-2493" r="-161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図 17">
            <a:extLst>
              <a:ext uri="{FF2B5EF4-FFF2-40B4-BE49-F238E27FC236}">
                <a16:creationId xmlns:a16="http://schemas.microsoft.com/office/drawing/2014/main" id="{89FF376C-6AE8-C44F-AF81-2A89F884BA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04" y="1138791"/>
            <a:ext cx="1072603" cy="547474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44BFC486-8352-B440-B6CA-6F7067A5E3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04" y="5425891"/>
            <a:ext cx="1072603" cy="547474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B2F262E4-0F11-4976-8908-2DF7A2D1FD64}"/>
              </a:ext>
            </a:extLst>
          </p:cNvPr>
          <p:cNvSpPr txBox="1"/>
          <p:nvPr/>
        </p:nvSpPr>
        <p:spPr>
          <a:xfrm>
            <a:off x="1612504" y="5425891"/>
            <a:ext cx="10312796" cy="586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 algn="just">
              <a:lnSpc>
                <a:spcPts val="4000"/>
              </a:lnSpc>
              <a:tabLst>
                <a:tab pos="271463" algn="l"/>
              </a:tabLst>
            </a:pPr>
            <a:r>
              <a:rPr lang="ja-JP" altLang="en-US" sz="3200" kern="100" dirty="0">
                <a:solidFill>
                  <a:srgbClr val="FF0000"/>
                </a:solidFill>
                <a:cs typeface="Times New Roman" panose="02020603050405020304" pitchFamily="18" charset="0"/>
              </a:rPr>
              <a:t>⑴ </a:t>
            </a:r>
            <a:r>
              <a:rPr lang="en-US" altLang="ja-JP" sz="3200" kern="100" dirty="0">
                <a:solidFill>
                  <a:srgbClr val="FF0000"/>
                </a:solidFill>
                <a:cs typeface="Times New Roman" panose="02020603050405020304" pitchFamily="18" charset="0"/>
              </a:rPr>
              <a:t>A</a:t>
            </a:r>
            <a:r>
              <a:rPr lang="ja-JP" altLang="en-US" sz="3200" kern="100" dirty="0">
                <a:solidFill>
                  <a:srgbClr val="FF0000"/>
                </a:solidFill>
                <a:cs typeface="Times New Roman" panose="02020603050405020304" pitchFamily="18" charset="0"/>
              </a:rPr>
              <a:t>：</a:t>
            </a:r>
            <a:r>
              <a:rPr lang="en-US" altLang="ja-JP" sz="3200" kern="100" dirty="0">
                <a:solidFill>
                  <a:srgbClr val="FF0000"/>
                </a:solidFill>
                <a:cs typeface="Times New Roman" panose="02020603050405020304" pitchFamily="18" charset="0"/>
              </a:rPr>
              <a:t>3.0 m/s</a:t>
            </a:r>
            <a:r>
              <a:rPr lang="ja-JP" altLang="en-US" sz="3200" kern="1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，</a:t>
            </a:r>
            <a:r>
              <a:rPr lang="en-US" altLang="ja-JP" sz="3200" kern="100" dirty="0">
                <a:solidFill>
                  <a:srgbClr val="FF0000"/>
                </a:solidFill>
                <a:cs typeface="Times New Roman" panose="02020603050405020304" pitchFamily="18" charset="0"/>
              </a:rPr>
              <a:t>B</a:t>
            </a:r>
            <a:r>
              <a:rPr lang="ja-JP" altLang="en-US" sz="3200" kern="100" dirty="0">
                <a:solidFill>
                  <a:srgbClr val="FF0000"/>
                </a:solidFill>
                <a:cs typeface="Times New Roman" panose="02020603050405020304" pitchFamily="18" charset="0"/>
              </a:rPr>
              <a:t>：</a:t>
            </a:r>
            <a:r>
              <a:rPr lang="en-US" altLang="ja-JP" sz="3200" kern="100" dirty="0">
                <a:solidFill>
                  <a:srgbClr val="FF0000"/>
                </a:solidFill>
                <a:cs typeface="Times New Roman" panose="02020603050405020304" pitchFamily="18" charset="0"/>
              </a:rPr>
              <a:t>1.0 m/s</a:t>
            </a:r>
            <a:r>
              <a:rPr lang="ja-JP" altLang="en-US" sz="3200" kern="1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，</a:t>
            </a:r>
            <a:r>
              <a:rPr lang="en-US" altLang="ja-JP" sz="3200" kern="100" dirty="0">
                <a:solidFill>
                  <a:srgbClr val="FF0000"/>
                </a:solidFill>
                <a:cs typeface="Times New Roman" panose="02020603050405020304" pitchFamily="18" charset="0"/>
              </a:rPr>
              <a:t>C</a:t>
            </a:r>
            <a:r>
              <a:rPr lang="ja-JP" altLang="en-US" sz="3200" kern="100" dirty="0">
                <a:solidFill>
                  <a:srgbClr val="FF0000"/>
                </a:solidFill>
                <a:cs typeface="Times New Roman" panose="02020603050405020304" pitchFamily="18" charset="0"/>
              </a:rPr>
              <a:t>：－</a:t>
            </a:r>
            <a:r>
              <a:rPr lang="en-US" altLang="ja-JP" sz="3200" kern="100" dirty="0">
                <a:solidFill>
                  <a:srgbClr val="FF0000"/>
                </a:solidFill>
                <a:cs typeface="Times New Roman" panose="02020603050405020304" pitchFamily="18" charset="0"/>
              </a:rPr>
              <a:t>1.0 m/s</a:t>
            </a:r>
          </a:p>
        </p:txBody>
      </p:sp>
      <p:sp>
        <p:nvSpPr>
          <p:cNvPr id="16" name="タイトル 1">
            <a:extLst>
              <a:ext uri="{FF2B5EF4-FFF2-40B4-BE49-F238E27FC236}">
                <a16:creationId xmlns:a16="http://schemas.microsoft.com/office/drawing/2014/main" id="{A1AF8652-0F8C-46AE-A45B-00FC6F5FD78A}"/>
              </a:ext>
            </a:extLst>
          </p:cNvPr>
          <p:cNvSpPr txBox="1">
            <a:spLocks/>
          </p:cNvSpPr>
          <p:nvPr/>
        </p:nvSpPr>
        <p:spPr>
          <a:xfrm>
            <a:off x="6350" y="19116"/>
            <a:ext cx="6089650" cy="56925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C 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変位と速度</a:t>
            </a:r>
            <a:r>
              <a:rPr lang="en-US" altLang="zh-TW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(p.17-19)</a:t>
            </a:r>
            <a:endParaRPr lang="ja-JP" altLang="en-US" sz="24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317369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フッター プレースホルダー 2">
            <a:extLst>
              <a:ext uri="{FF2B5EF4-FFF2-40B4-BE49-F238E27FC236}">
                <a16:creationId xmlns:a16="http://schemas.microsoft.com/office/drawing/2014/main" id="{1EA51EBF-1625-476F-9F24-96B28B2F9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/>
              <a:t>© 2026  KEIRINKAN  ALL Rights Reserved.</a:t>
            </a:r>
            <a:endParaRPr kumimoji="1" lang="ja-JP" altLang="en-US" dirty="0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47FDBB4E-6EC2-4267-BC40-6782C5604D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75C2A70-30D0-4958-BD5F-ACCF7D005EE8}" type="slidenum">
              <a:rPr lang="ja-JP" altLang="en-US" smtClean="0"/>
              <a:pPr/>
              <a:t>28</a:t>
            </a:fld>
            <a:endParaRPr lang="ja-JP" altLang="en-US" dirty="0"/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60B68DBC-18C9-FB46-82AE-788026A54ED2}"/>
              </a:ext>
            </a:extLst>
          </p:cNvPr>
          <p:cNvGrpSpPr/>
          <p:nvPr/>
        </p:nvGrpSpPr>
        <p:grpSpPr>
          <a:xfrm>
            <a:off x="0" y="612443"/>
            <a:ext cx="12192000" cy="33450"/>
            <a:chOff x="0" y="612443"/>
            <a:chExt cx="12192000" cy="33450"/>
          </a:xfrm>
        </p:grpSpPr>
        <p:cxnSp>
          <p:nvCxnSpPr>
            <p:cNvPr id="22" name="直線コネクタ 21">
              <a:extLst>
                <a:ext uri="{FF2B5EF4-FFF2-40B4-BE49-F238E27FC236}">
                  <a16:creationId xmlns:a16="http://schemas.microsoft.com/office/drawing/2014/main" id="{ECCD83B1-2E4C-F249-B8DD-28B292569CB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45893"/>
              <a:ext cx="12192000" cy="0"/>
            </a:xfrm>
            <a:prstGeom prst="line">
              <a:avLst/>
            </a:prstGeom>
            <a:ln w="920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コネクタ 22">
              <a:extLst>
                <a:ext uri="{FF2B5EF4-FFF2-40B4-BE49-F238E27FC236}">
                  <a16:creationId xmlns:a16="http://schemas.microsoft.com/office/drawing/2014/main" id="{BB5620A5-A0C1-8843-AF96-4D279B5EFBB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12443"/>
              <a:ext cx="12192000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7D179851-8490-EA4C-863F-44599D969AEE}"/>
                  </a:ext>
                </a:extLst>
              </p:cNvPr>
              <p:cNvSpPr txBox="1"/>
              <p:nvPr/>
            </p:nvSpPr>
            <p:spPr>
              <a:xfrm>
                <a:off x="1612505" y="1147656"/>
                <a:ext cx="8966992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ja-JP" altLang="en-US" sz="3200" kern="100" dirty="0">
                    <a:cs typeface="Times New Roman" panose="02020603050405020304" pitchFamily="18" charset="0"/>
                  </a:rPr>
                  <a:t>⑵ </a:t>
                </a:r>
                <a:r>
                  <a:rPr lang="en-US" altLang="ja-JP" sz="3200" kern="100" dirty="0">
                    <a:cs typeface="Times New Roman" panose="02020603050405020304" pitchFamily="18" charset="0"/>
                  </a:rPr>
                  <a:t>A </a:t>
                </a:r>
                <a:r>
                  <a:rPr lang="ja-JP" altLang="en-US" sz="3200" kern="100" dirty="0">
                    <a:cs typeface="Times New Roman" panose="02020603050405020304" pitchFamily="18" charset="0"/>
                  </a:rPr>
                  <a:t>の速度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ja-JP" sz="3200" i="1" kern="100" dirty="0">
                        <a:cs typeface="Times New Roman" panose="02020603050405020304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en-US" altLang="ja-JP" sz="3200" kern="100" baseline="-25000" dirty="0">
                        <a:cs typeface="Times New Roman" panose="02020603050405020304" pitchFamily="18" charset="0"/>
                      </a:rPr>
                      <m:t>A</m:t>
                    </m:r>
                  </m:oMath>
                </a14:m>
                <a:r>
                  <a:rPr lang="en-US" altLang="ja-JP" sz="3200" kern="100" dirty="0">
                    <a:cs typeface="Times New Roman" panose="02020603050405020304" pitchFamily="18" charset="0"/>
                  </a:rPr>
                  <a:t>=3.0 m/s</a:t>
                </a:r>
                <a:r>
                  <a:rPr lang="ja-JP" altLang="en-US" sz="3200" kern="100" dirty="0" err="1">
                    <a:cs typeface="Times New Roman" panose="02020603050405020304" pitchFamily="18" charset="0"/>
                  </a:rPr>
                  <a:t>，</a:t>
                </a:r>
                <a:r>
                  <a:rPr lang="en-US" altLang="ja-JP" sz="3200" kern="100" dirty="0">
                    <a:cs typeface="Times New Roman" panose="02020603050405020304" pitchFamily="18" charset="0"/>
                  </a:rPr>
                  <a:t>B</a:t>
                </a:r>
                <a:r>
                  <a:rPr lang="ja-JP" altLang="en-US" sz="3200" kern="100" dirty="0">
                    <a:cs typeface="Times New Roman" panose="02020603050405020304" pitchFamily="18" charset="0"/>
                  </a:rPr>
                  <a:t> の速度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ja-JP" sz="3200" i="1" kern="100" dirty="0">
                        <a:cs typeface="Times New Roman" panose="02020603050405020304" pitchFamily="18" charset="0"/>
                      </a:rPr>
                      <m:t>v</m:t>
                    </m:r>
                    <m:r>
                      <m:rPr>
                        <m:sty m:val="p"/>
                      </m:rPr>
                      <a:rPr lang="en-US" altLang="ja-JP" sz="3200" b="0" i="0" kern="100" baseline="-2500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en-US" altLang="ja-JP" sz="3200" i="1" kern="100" baseline="-250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ja-JP" sz="3200" kern="100" dirty="0">
                    <a:cs typeface="Times New Roman" panose="02020603050405020304" pitchFamily="18" charset="0"/>
                  </a:rPr>
                  <a:t>=1.0 m/s</a:t>
                </a:r>
                <a:r>
                  <a:rPr lang="ja-JP" altLang="en-US" sz="3200" kern="100" dirty="0" err="1">
                    <a:cs typeface="Times New Roman" panose="02020603050405020304" pitchFamily="18" charset="0"/>
                  </a:rPr>
                  <a:t>，</a:t>
                </a:r>
                <a:r>
                  <a:rPr lang="en-US" altLang="ja-JP" sz="3200" kern="100" dirty="0">
                    <a:cs typeface="Times New Roman" panose="02020603050405020304" pitchFamily="18" charset="0"/>
                  </a:rPr>
                  <a:t>C</a:t>
                </a:r>
                <a:r>
                  <a:rPr lang="ja-JP" altLang="en-US" sz="3200" kern="100" dirty="0">
                    <a:cs typeface="Times New Roman" panose="02020603050405020304" pitchFamily="18" charset="0"/>
                  </a:rPr>
                  <a:t> の速度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ja-JP" sz="3200" i="1" kern="100" dirty="0">
                        <a:cs typeface="Times New Roman" panose="02020603050405020304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en-US" altLang="ja-JP" sz="3200" b="0" i="0" kern="100" baseline="-25000" dirty="0" smtClean="0">
                        <a:cs typeface="Times New Roman" panose="02020603050405020304" pitchFamily="18" charset="0"/>
                      </a:rPr>
                      <m:t>C</m:t>
                    </m:r>
                  </m:oMath>
                </a14:m>
                <a:r>
                  <a:rPr lang="en-US" altLang="ja-JP" sz="3200" kern="100" dirty="0">
                    <a:cs typeface="Times New Roman" panose="02020603050405020304" pitchFamily="18" charset="0"/>
                  </a:rPr>
                  <a:t>=</a:t>
                </a:r>
                <a:r>
                  <a:rPr lang="ja-JP" altLang="en-US" sz="3200" kern="100" dirty="0">
                    <a:cs typeface="Times New Roman" panose="02020603050405020304" pitchFamily="18" charset="0"/>
                  </a:rPr>
                  <a:t>－</a:t>
                </a:r>
                <a:r>
                  <a:rPr lang="en-US" altLang="ja-JP" sz="3200" kern="100" dirty="0">
                    <a:cs typeface="Times New Roman" panose="02020603050405020304" pitchFamily="18" charset="0"/>
                  </a:rPr>
                  <a:t>1.0 m/s</a:t>
                </a:r>
                <a:r>
                  <a:rPr lang="ja-JP" altLang="en-US" sz="3200" kern="100" dirty="0">
                    <a:cs typeface="Times New Roman" panose="02020603050405020304" pitchFamily="18" charset="0"/>
                  </a:rPr>
                  <a:t> より，</a:t>
                </a:r>
                <a:endParaRPr lang="en-US" altLang="ja-JP" sz="3200" kern="100" dirty="0">
                  <a:cs typeface="Times New Roman" panose="02020603050405020304" pitchFamily="18" charset="0"/>
                </a:endParaRPr>
              </a:p>
              <a:p>
                <a:pPr algn="just"/>
                <a:r>
                  <a:rPr lang="ja-JP" altLang="en-US" sz="3200" kern="100" dirty="0">
                    <a:cs typeface="Times New Roman" panose="02020603050405020304" pitchFamily="18" charset="0"/>
                  </a:rPr>
                  <a:t>　</a:t>
                </a:r>
                <a:r>
                  <a:rPr lang="en-US" altLang="ja-JP" sz="3200" i="1" kern="100" dirty="0" err="1">
                    <a:cs typeface="Times New Roman" panose="02020603050405020304" pitchFamily="18" charset="0"/>
                  </a:rPr>
                  <a:t>x</a:t>
                </a:r>
                <a:r>
                  <a:rPr lang="en-US" altLang="ja-JP" sz="3200" kern="100" baseline="-25000" dirty="0" err="1">
                    <a:cs typeface="Times New Roman" panose="02020603050405020304" pitchFamily="18" charset="0"/>
                  </a:rPr>
                  <a:t>A</a:t>
                </a:r>
                <a:r>
                  <a:rPr lang="en-US" altLang="ja-JP" sz="3200" kern="100" baseline="-25000" dirty="0">
                    <a:cs typeface="Times New Roman" panose="02020603050405020304" pitchFamily="18" charset="0"/>
                  </a:rPr>
                  <a:t> </a:t>
                </a:r>
                <a:r>
                  <a:rPr lang="en-US" altLang="ja-JP" sz="3200" kern="100" dirty="0">
                    <a:cs typeface="Times New Roman" panose="02020603050405020304" pitchFamily="18" charset="0"/>
                  </a:rPr>
                  <a:t>= 3.0 m/</a:t>
                </a:r>
                <a:r>
                  <a:rPr lang="en-US" altLang="ja-JP" sz="3200" kern="100" dirty="0" err="1">
                    <a:cs typeface="Times New Roman" panose="02020603050405020304" pitchFamily="18" charset="0"/>
                  </a:rPr>
                  <a:t>s×</a:t>
                </a:r>
                <a:r>
                  <a:rPr lang="en-US" altLang="ja-JP" sz="3200" i="1" kern="100" dirty="0" err="1">
                    <a:cs typeface="Times New Roman" panose="02020603050405020304" pitchFamily="18" charset="0"/>
                  </a:rPr>
                  <a:t>t</a:t>
                </a:r>
                <a:r>
                  <a:rPr lang="en-US" altLang="ja-JP" sz="3200" kern="100" dirty="0" err="1">
                    <a:cs typeface="Times New Roman" panose="02020603050405020304" pitchFamily="18" charset="0"/>
                  </a:rPr>
                  <a:t>〔s</a:t>
                </a:r>
                <a:r>
                  <a:rPr lang="en-US" altLang="ja-JP" sz="3200" kern="100" dirty="0">
                    <a:cs typeface="Times New Roman" panose="02020603050405020304" pitchFamily="18" charset="0"/>
                  </a:rPr>
                  <a:t>〕= 3.0</a:t>
                </a:r>
                <a:r>
                  <a:rPr lang="en-US" altLang="ja-JP" sz="3200" i="1" kern="100" dirty="0">
                    <a:cs typeface="Times New Roman" panose="02020603050405020304" pitchFamily="18" charset="0"/>
                  </a:rPr>
                  <a:t>t</a:t>
                </a:r>
                <a:r>
                  <a:rPr lang="en-US" altLang="ja-JP" sz="3200" kern="100" dirty="0">
                    <a:cs typeface="Times New Roman" panose="02020603050405020304" pitchFamily="18" charset="0"/>
                  </a:rPr>
                  <a:t>〔m〕</a:t>
                </a:r>
              </a:p>
              <a:p>
                <a:pPr algn="just"/>
                <a:r>
                  <a:rPr lang="ja-JP" altLang="en-US" sz="3200" kern="100" dirty="0">
                    <a:cs typeface="Times New Roman" panose="02020603050405020304" pitchFamily="18" charset="0"/>
                  </a:rPr>
                  <a:t>　</a:t>
                </a:r>
                <a:r>
                  <a:rPr lang="en-US" altLang="ja-JP" sz="3200" i="1" kern="100" dirty="0" err="1">
                    <a:cs typeface="Times New Roman" panose="02020603050405020304" pitchFamily="18" charset="0"/>
                  </a:rPr>
                  <a:t>x</a:t>
                </a:r>
                <a:r>
                  <a:rPr lang="en-US" altLang="ja-JP" sz="3200" kern="100" baseline="-25000" dirty="0" err="1">
                    <a:cs typeface="Times New Roman" panose="02020603050405020304" pitchFamily="18" charset="0"/>
                  </a:rPr>
                  <a:t>B</a:t>
                </a:r>
                <a:r>
                  <a:rPr lang="en-US" altLang="ja-JP" sz="3200" kern="100" baseline="-25000" dirty="0">
                    <a:cs typeface="Times New Roman" panose="02020603050405020304" pitchFamily="18" charset="0"/>
                  </a:rPr>
                  <a:t> </a:t>
                </a:r>
                <a:r>
                  <a:rPr lang="en-US" altLang="ja-JP" sz="3200" kern="100" dirty="0">
                    <a:cs typeface="Times New Roman" panose="02020603050405020304" pitchFamily="18" charset="0"/>
                  </a:rPr>
                  <a:t>= 2.0 m</a:t>
                </a:r>
                <a:r>
                  <a:rPr lang="ja-JP" altLang="en-US" sz="3200" kern="100" dirty="0">
                    <a:cs typeface="Times New Roman" panose="02020603050405020304" pitchFamily="18" charset="0"/>
                  </a:rPr>
                  <a:t>＋</a:t>
                </a:r>
                <a:r>
                  <a:rPr lang="en-US" altLang="ja-JP" sz="3200" kern="100" dirty="0">
                    <a:cs typeface="Times New Roman" panose="02020603050405020304" pitchFamily="18" charset="0"/>
                  </a:rPr>
                  <a:t>1.0 m/</a:t>
                </a:r>
                <a:r>
                  <a:rPr lang="en-US" altLang="ja-JP" sz="3200" kern="100" dirty="0" err="1">
                    <a:cs typeface="Times New Roman" panose="02020603050405020304" pitchFamily="18" charset="0"/>
                  </a:rPr>
                  <a:t>s×</a:t>
                </a:r>
                <a:r>
                  <a:rPr lang="en-US" altLang="ja-JP" sz="3200" i="1" kern="100" dirty="0" err="1">
                    <a:cs typeface="Times New Roman" panose="02020603050405020304" pitchFamily="18" charset="0"/>
                  </a:rPr>
                  <a:t>t</a:t>
                </a:r>
                <a:r>
                  <a:rPr lang="en-US" altLang="ja-JP" sz="3200" kern="100" dirty="0" err="1">
                    <a:cs typeface="Times New Roman" panose="02020603050405020304" pitchFamily="18" charset="0"/>
                  </a:rPr>
                  <a:t>〔s</a:t>
                </a:r>
                <a:r>
                  <a:rPr lang="en-US" altLang="ja-JP" sz="3200" kern="100" dirty="0">
                    <a:cs typeface="Times New Roman" panose="02020603050405020304" pitchFamily="18" charset="0"/>
                  </a:rPr>
                  <a:t>〕= 2.0</a:t>
                </a:r>
                <a:r>
                  <a:rPr lang="ja-JP" altLang="en-US" sz="3200" kern="100" dirty="0">
                    <a:cs typeface="Times New Roman" panose="02020603050405020304" pitchFamily="18" charset="0"/>
                  </a:rPr>
                  <a:t>＋</a:t>
                </a:r>
                <a:r>
                  <a:rPr lang="en-US" altLang="ja-JP" sz="3200" kern="100" dirty="0">
                    <a:cs typeface="Times New Roman" panose="02020603050405020304" pitchFamily="18" charset="0"/>
                  </a:rPr>
                  <a:t>1.0</a:t>
                </a:r>
                <a:r>
                  <a:rPr lang="en-US" altLang="ja-JP" sz="3200" i="1" kern="100" dirty="0">
                    <a:cs typeface="Times New Roman" panose="02020603050405020304" pitchFamily="18" charset="0"/>
                  </a:rPr>
                  <a:t>t</a:t>
                </a:r>
                <a:r>
                  <a:rPr lang="en-US" altLang="ja-JP" sz="3200" kern="100" dirty="0">
                    <a:cs typeface="Times New Roman" panose="02020603050405020304" pitchFamily="18" charset="0"/>
                  </a:rPr>
                  <a:t>〔m〕</a:t>
                </a:r>
              </a:p>
              <a:p>
                <a:pPr algn="just"/>
                <a:r>
                  <a:rPr lang="ja-JP" altLang="en-US" sz="3200" kern="100" dirty="0">
                    <a:cs typeface="Times New Roman" panose="02020603050405020304" pitchFamily="18" charset="0"/>
                  </a:rPr>
                  <a:t>　</a:t>
                </a:r>
                <a:r>
                  <a:rPr lang="en-US" altLang="ja-JP" sz="3200" i="1" kern="100" dirty="0" err="1">
                    <a:cs typeface="Times New Roman" panose="02020603050405020304" pitchFamily="18" charset="0"/>
                  </a:rPr>
                  <a:t>x</a:t>
                </a:r>
                <a:r>
                  <a:rPr lang="en-US" altLang="ja-JP" sz="3200" kern="100" baseline="-25000" dirty="0" err="1">
                    <a:cs typeface="Times New Roman" panose="02020603050405020304" pitchFamily="18" charset="0"/>
                  </a:rPr>
                  <a:t>C</a:t>
                </a:r>
                <a:r>
                  <a:rPr lang="en-US" altLang="ja-JP" sz="3200" kern="100" baseline="-25000" dirty="0">
                    <a:cs typeface="Times New Roman" panose="02020603050405020304" pitchFamily="18" charset="0"/>
                  </a:rPr>
                  <a:t> </a:t>
                </a:r>
                <a:r>
                  <a:rPr lang="en-US" altLang="ja-JP" sz="3200" kern="100" dirty="0">
                    <a:cs typeface="Times New Roman" panose="02020603050405020304" pitchFamily="18" charset="0"/>
                  </a:rPr>
                  <a:t>= 8.0 m</a:t>
                </a:r>
                <a:r>
                  <a:rPr lang="ja-JP" altLang="en-US" sz="3200" kern="100" dirty="0">
                    <a:cs typeface="Times New Roman" panose="02020603050405020304" pitchFamily="18" charset="0"/>
                  </a:rPr>
                  <a:t>－</a:t>
                </a:r>
                <a:r>
                  <a:rPr lang="en-US" altLang="ja-JP" sz="3200" kern="100" dirty="0">
                    <a:cs typeface="Times New Roman" panose="02020603050405020304" pitchFamily="18" charset="0"/>
                  </a:rPr>
                  <a:t>1.0 m/</a:t>
                </a:r>
                <a:r>
                  <a:rPr lang="en-US" altLang="ja-JP" sz="3200" kern="100" dirty="0" err="1">
                    <a:cs typeface="Times New Roman" panose="02020603050405020304" pitchFamily="18" charset="0"/>
                  </a:rPr>
                  <a:t>s×</a:t>
                </a:r>
                <a:r>
                  <a:rPr lang="en-US" altLang="ja-JP" sz="3200" i="1" kern="100" dirty="0" err="1">
                    <a:cs typeface="Times New Roman" panose="02020603050405020304" pitchFamily="18" charset="0"/>
                  </a:rPr>
                  <a:t>t</a:t>
                </a:r>
                <a:r>
                  <a:rPr lang="en-US" altLang="ja-JP" sz="3200" kern="100" dirty="0" err="1">
                    <a:cs typeface="Times New Roman" panose="02020603050405020304" pitchFamily="18" charset="0"/>
                  </a:rPr>
                  <a:t>〔s</a:t>
                </a:r>
                <a:r>
                  <a:rPr lang="en-US" altLang="ja-JP" sz="3200" kern="100" dirty="0">
                    <a:cs typeface="Times New Roman" panose="02020603050405020304" pitchFamily="18" charset="0"/>
                  </a:rPr>
                  <a:t>〕= 8.0</a:t>
                </a:r>
                <a:r>
                  <a:rPr lang="ja-JP" altLang="en-US" sz="3200" kern="100" dirty="0">
                    <a:cs typeface="Times New Roman" panose="02020603050405020304" pitchFamily="18" charset="0"/>
                  </a:rPr>
                  <a:t>－</a:t>
                </a:r>
                <a:r>
                  <a:rPr lang="en-US" altLang="ja-JP" sz="3200" kern="100" dirty="0">
                    <a:cs typeface="Times New Roman" panose="02020603050405020304" pitchFamily="18" charset="0"/>
                  </a:rPr>
                  <a:t>1.0</a:t>
                </a:r>
                <a:r>
                  <a:rPr lang="en-US" altLang="ja-JP" sz="3200" i="1" kern="100" dirty="0">
                    <a:cs typeface="Times New Roman" panose="02020603050405020304" pitchFamily="18" charset="0"/>
                  </a:rPr>
                  <a:t>t</a:t>
                </a:r>
                <a:r>
                  <a:rPr lang="en-US" altLang="ja-JP" sz="3200" kern="100" dirty="0">
                    <a:cs typeface="Times New Roman" panose="02020603050405020304" pitchFamily="18" charset="0"/>
                  </a:rPr>
                  <a:t>〔m〕</a:t>
                </a:r>
              </a:p>
              <a:p>
                <a:pPr algn="just"/>
                <a:endParaRPr lang="en-US" altLang="ja-JP" sz="3200" kern="1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7D179851-8490-EA4C-863F-44599D969A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2505" y="1147656"/>
                <a:ext cx="8966992" cy="3046988"/>
              </a:xfrm>
              <a:prstGeom prst="rect">
                <a:avLst/>
              </a:prstGeom>
              <a:blipFill>
                <a:blip r:embed="rId3"/>
                <a:stretch>
                  <a:fillRect l="-1769" t="-3400" r="-176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図 17">
            <a:extLst>
              <a:ext uri="{FF2B5EF4-FFF2-40B4-BE49-F238E27FC236}">
                <a16:creationId xmlns:a16="http://schemas.microsoft.com/office/drawing/2014/main" id="{89FF376C-6AE8-C44F-AF81-2A89F884BA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04" y="1138791"/>
            <a:ext cx="1072603" cy="547474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44BFC486-8352-B440-B6CA-6F7067A5E3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04" y="4054291"/>
            <a:ext cx="1072603" cy="547474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B2F262E4-0F11-4976-8908-2DF7A2D1FD64}"/>
              </a:ext>
            </a:extLst>
          </p:cNvPr>
          <p:cNvSpPr txBox="1"/>
          <p:nvPr/>
        </p:nvSpPr>
        <p:spPr>
          <a:xfrm>
            <a:off x="1612504" y="4054291"/>
            <a:ext cx="10312796" cy="2576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 algn="just">
              <a:lnSpc>
                <a:spcPts val="4000"/>
              </a:lnSpc>
              <a:tabLst>
                <a:tab pos="271463" algn="l"/>
              </a:tabLst>
            </a:pPr>
            <a:r>
              <a:rPr lang="ja-JP" altLang="en-US" sz="3200" kern="100" dirty="0">
                <a:solidFill>
                  <a:srgbClr val="FF0000"/>
                </a:solidFill>
                <a:cs typeface="Times New Roman" panose="02020603050405020304" pitchFamily="18" charset="0"/>
              </a:rPr>
              <a:t>⑵ </a:t>
            </a:r>
            <a:r>
              <a:rPr lang="en-US" altLang="ja-JP" sz="3200" i="1" kern="1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x</a:t>
            </a:r>
            <a:r>
              <a:rPr lang="en-US" altLang="ja-JP" sz="3200" kern="100" baseline="-250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A</a:t>
            </a:r>
            <a:r>
              <a:rPr lang="en-US" altLang="ja-JP" sz="3200" kern="100" dirty="0">
                <a:solidFill>
                  <a:srgbClr val="FF0000"/>
                </a:solidFill>
                <a:cs typeface="Times New Roman" panose="02020603050405020304" pitchFamily="18" charset="0"/>
              </a:rPr>
              <a:t> = 3.0</a:t>
            </a:r>
            <a:r>
              <a:rPr lang="en-US" altLang="ja-JP" sz="3200" i="1" kern="100" dirty="0">
                <a:solidFill>
                  <a:srgbClr val="FF0000"/>
                </a:solidFill>
                <a:cs typeface="Times New Roman" panose="02020603050405020304" pitchFamily="18" charset="0"/>
              </a:rPr>
              <a:t>t</a:t>
            </a:r>
            <a:r>
              <a:rPr lang="en-US" altLang="ja-JP" sz="3200" kern="100" dirty="0">
                <a:solidFill>
                  <a:srgbClr val="FF0000"/>
                </a:solidFill>
                <a:cs typeface="Times New Roman" panose="02020603050405020304" pitchFamily="18" charset="0"/>
              </a:rPr>
              <a:t>〔m〕</a:t>
            </a:r>
            <a:r>
              <a:rPr lang="ja-JP" altLang="en-US" sz="3200" kern="1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，</a:t>
            </a:r>
            <a:endParaRPr lang="en-US" altLang="ja-JP" sz="3200" kern="100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just"/>
            <a:r>
              <a:rPr lang="ja-JP" altLang="en-US" sz="3200" kern="100" dirty="0">
                <a:solidFill>
                  <a:srgbClr val="FF0000"/>
                </a:solidFill>
                <a:cs typeface="Times New Roman" panose="02020603050405020304" pitchFamily="18" charset="0"/>
              </a:rPr>
              <a:t>　 </a:t>
            </a:r>
            <a:r>
              <a:rPr lang="en-US" altLang="ja-JP" sz="3200" i="1" kern="1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x</a:t>
            </a:r>
            <a:r>
              <a:rPr lang="en-US" altLang="ja-JP" sz="3200" kern="100" baseline="-250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B</a:t>
            </a:r>
            <a:r>
              <a:rPr lang="en-US" altLang="ja-JP" sz="3200" kern="100" dirty="0">
                <a:solidFill>
                  <a:srgbClr val="FF0000"/>
                </a:solidFill>
                <a:cs typeface="Times New Roman" panose="02020603050405020304" pitchFamily="18" charset="0"/>
              </a:rPr>
              <a:t> = 2.0</a:t>
            </a:r>
            <a:r>
              <a:rPr lang="ja-JP" altLang="en-US" sz="3200" kern="100" dirty="0">
                <a:solidFill>
                  <a:srgbClr val="FF0000"/>
                </a:solidFill>
                <a:cs typeface="Times New Roman" panose="02020603050405020304" pitchFamily="18" charset="0"/>
              </a:rPr>
              <a:t>＋</a:t>
            </a:r>
            <a:r>
              <a:rPr lang="en-US" altLang="ja-JP" sz="3200" kern="100" dirty="0">
                <a:solidFill>
                  <a:srgbClr val="FF0000"/>
                </a:solidFill>
                <a:cs typeface="Times New Roman" panose="02020603050405020304" pitchFamily="18" charset="0"/>
              </a:rPr>
              <a:t>1.0</a:t>
            </a:r>
            <a:r>
              <a:rPr lang="en-US" altLang="ja-JP" sz="3200" i="1" kern="100" dirty="0">
                <a:solidFill>
                  <a:srgbClr val="FF0000"/>
                </a:solidFill>
                <a:cs typeface="Times New Roman" panose="02020603050405020304" pitchFamily="18" charset="0"/>
              </a:rPr>
              <a:t>t</a:t>
            </a:r>
            <a:r>
              <a:rPr lang="en-US" altLang="ja-JP" sz="3200" kern="100" dirty="0">
                <a:solidFill>
                  <a:srgbClr val="FF0000"/>
                </a:solidFill>
                <a:cs typeface="Times New Roman" panose="02020603050405020304" pitchFamily="18" charset="0"/>
              </a:rPr>
              <a:t>〔m〕</a:t>
            </a:r>
            <a:r>
              <a:rPr lang="ja-JP" altLang="en-US" sz="3200" kern="1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，</a:t>
            </a:r>
            <a:endParaRPr lang="en-US" altLang="ja-JP" sz="3200" kern="100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just"/>
            <a:r>
              <a:rPr lang="ja-JP" altLang="en-US" sz="3200" kern="100" dirty="0">
                <a:solidFill>
                  <a:srgbClr val="FF0000"/>
                </a:solidFill>
                <a:cs typeface="Times New Roman" panose="02020603050405020304" pitchFamily="18" charset="0"/>
              </a:rPr>
              <a:t>　 </a:t>
            </a:r>
            <a:r>
              <a:rPr lang="en-US" altLang="ja-JP" sz="3200" i="1" kern="1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x</a:t>
            </a:r>
            <a:r>
              <a:rPr lang="en-US" altLang="ja-JP" sz="3200" kern="100" baseline="-250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C</a:t>
            </a:r>
            <a:r>
              <a:rPr lang="en-US" altLang="ja-JP" sz="3200" kern="100" dirty="0">
                <a:solidFill>
                  <a:srgbClr val="FF0000"/>
                </a:solidFill>
                <a:cs typeface="Times New Roman" panose="02020603050405020304" pitchFamily="18" charset="0"/>
              </a:rPr>
              <a:t> = 8.0</a:t>
            </a:r>
            <a:r>
              <a:rPr lang="ja-JP" altLang="en-US" sz="3200" kern="100" dirty="0">
                <a:solidFill>
                  <a:srgbClr val="FF0000"/>
                </a:solidFill>
                <a:cs typeface="Times New Roman" panose="02020603050405020304" pitchFamily="18" charset="0"/>
              </a:rPr>
              <a:t>－</a:t>
            </a:r>
            <a:r>
              <a:rPr lang="en-US" altLang="ja-JP" sz="3200" kern="100" dirty="0">
                <a:solidFill>
                  <a:srgbClr val="FF0000"/>
                </a:solidFill>
                <a:cs typeface="Times New Roman" panose="02020603050405020304" pitchFamily="18" charset="0"/>
              </a:rPr>
              <a:t>1.0</a:t>
            </a:r>
            <a:r>
              <a:rPr lang="en-US" altLang="ja-JP" sz="3200" i="1" kern="100" dirty="0">
                <a:solidFill>
                  <a:srgbClr val="FF0000"/>
                </a:solidFill>
                <a:cs typeface="Times New Roman" panose="02020603050405020304" pitchFamily="18" charset="0"/>
              </a:rPr>
              <a:t>t</a:t>
            </a:r>
            <a:r>
              <a:rPr lang="en-US" altLang="ja-JP" sz="3200" kern="100" dirty="0">
                <a:solidFill>
                  <a:srgbClr val="FF0000"/>
                </a:solidFill>
                <a:cs typeface="Times New Roman" panose="02020603050405020304" pitchFamily="18" charset="0"/>
              </a:rPr>
              <a:t>〔m〕</a:t>
            </a:r>
          </a:p>
          <a:p>
            <a:pPr marL="271463" indent="-271463" algn="just">
              <a:lnSpc>
                <a:spcPts val="4000"/>
              </a:lnSpc>
              <a:tabLst>
                <a:tab pos="271463" algn="l"/>
              </a:tabLst>
            </a:pPr>
            <a:endParaRPr lang="en-US" altLang="ja-JP" sz="3200" kern="100" dirty="0">
              <a:cs typeface="Times New Roman" panose="02020603050405020304" pitchFamily="18" charset="0"/>
            </a:endParaRPr>
          </a:p>
          <a:p>
            <a:pPr marL="271463" indent="-271463" algn="just">
              <a:lnSpc>
                <a:spcPts val="4000"/>
              </a:lnSpc>
              <a:tabLst>
                <a:tab pos="271463" algn="l"/>
              </a:tabLst>
            </a:pPr>
            <a:endParaRPr lang="en-US" altLang="ja-JP" sz="3200" kern="1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6" name="タイトル 1">
            <a:extLst>
              <a:ext uri="{FF2B5EF4-FFF2-40B4-BE49-F238E27FC236}">
                <a16:creationId xmlns:a16="http://schemas.microsoft.com/office/drawing/2014/main" id="{A1AF8652-0F8C-46AE-A45B-00FC6F5FD78A}"/>
              </a:ext>
            </a:extLst>
          </p:cNvPr>
          <p:cNvSpPr txBox="1">
            <a:spLocks/>
          </p:cNvSpPr>
          <p:nvPr/>
        </p:nvSpPr>
        <p:spPr>
          <a:xfrm>
            <a:off x="6350" y="19116"/>
            <a:ext cx="6089650" cy="56925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C 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変位と速度</a:t>
            </a:r>
            <a:r>
              <a:rPr lang="en-US" altLang="zh-TW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(p.17-19)</a:t>
            </a:r>
            <a:endParaRPr lang="ja-JP" altLang="en-US" sz="24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789650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タイトル 1"/>
          <p:cNvSpPr txBox="1">
            <a:spLocks/>
          </p:cNvSpPr>
          <p:nvPr/>
        </p:nvSpPr>
        <p:spPr>
          <a:xfrm>
            <a:off x="0" y="0"/>
            <a:ext cx="6026727" cy="5660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ja-JP" altLang="en-US" sz="2000" dirty="0">
              <a:latin typeface="+mn-ea"/>
              <a:ea typeface="+mn-ea"/>
            </a:endParaRPr>
          </a:p>
        </p:txBody>
      </p:sp>
      <p:sp>
        <p:nvSpPr>
          <p:cNvPr id="22" name="タイトル 1">
            <a:extLst>
              <a:ext uri="{FF2B5EF4-FFF2-40B4-BE49-F238E27FC236}">
                <a16:creationId xmlns:a16="http://schemas.microsoft.com/office/drawing/2014/main" id="{C0FA5EB3-3EF3-4D95-A310-51F2B49360EC}"/>
              </a:ext>
            </a:extLst>
          </p:cNvPr>
          <p:cNvSpPr txBox="1">
            <a:spLocks/>
          </p:cNvSpPr>
          <p:nvPr/>
        </p:nvSpPr>
        <p:spPr>
          <a:xfrm>
            <a:off x="1515207" y="597956"/>
            <a:ext cx="5240215" cy="68461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600" b="1" dirty="0">
                <a:latin typeface="+mn-ea"/>
                <a:ea typeface="+mn-ea"/>
              </a:rPr>
              <a:t> この節の振り返り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A48BF949-513F-42DC-A2A0-11AA10A5E8C9}"/>
              </a:ext>
            </a:extLst>
          </p:cNvPr>
          <p:cNvSpPr txBox="1"/>
          <p:nvPr/>
        </p:nvSpPr>
        <p:spPr>
          <a:xfrm>
            <a:off x="823578" y="1677844"/>
            <a:ext cx="10741824" cy="2644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500"/>
              </a:lnSpc>
              <a:spcBef>
                <a:spcPts val="1200"/>
              </a:spcBef>
            </a:pPr>
            <a:r>
              <a:rPr lang="ja-JP" altLang="en-US" sz="3200" kern="100" dirty="0">
                <a:solidFill>
                  <a:srgbClr val="4C8FC0"/>
                </a:solidFill>
                <a:latin typeface="Century Schoolbook" panose="02040604050505020304" pitchFamily="18" charset="0"/>
                <a:cs typeface="Times New Roman" panose="02020603050405020304" pitchFamily="18" charset="0"/>
              </a:rPr>
              <a:t>●</a:t>
            </a:r>
            <a:r>
              <a:rPr lang="en-US" altLang="ja-JP" sz="3200" kern="1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〔</a:t>
            </a:r>
            <a:r>
              <a:rPr lang="ja-JP" altLang="en-US" sz="3200" b="1" kern="100" dirty="0">
                <a:solidFill>
                  <a:srgbClr val="FF0000"/>
                </a:solidFill>
                <a:latin typeface="Century Schoolbook" panose="02040604050505020304" pitchFamily="18" charset="0"/>
                <a:cs typeface="Times New Roman" panose="02020603050405020304" pitchFamily="18" charset="0"/>
              </a:rPr>
              <a:t>速さ</a:t>
            </a:r>
            <a:r>
              <a:rPr lang="en-US" altLang="ja-JP" sz="3200" kern="1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〕</a:t>
            </a:r>
            <a:r>
              <a:rPr lang="ja-JP" altLang="en-US" sz="3200" kern="1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は単位時間あたりの移動距離，</a:t>
            </a:r>
            <a:r>
              <a:rPr lang="en-US" altLang="ja-JP" sz="3200" kern="1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〔</a:t>
            </a:r>
            <a:r>
              <a:rPr lang="ja-JP" altLang="en-US" sz="3200" b="1" kern="100" dirty="0">
                <a:solidFill>
                  <a:srgbClr val="FF0000"/>
                </a:solidFill>
                <a:latin typeface="Century Schoolbook" panose="02040604050505020304" pitchFamily="18" charset="0"/>
                <a:cs typeface="Times New Roman" panose="02020603050405020304" pitchFamily="18" charset="0"/>
              </a:rPr>
              <a:t>速度</a:t>
            </a:r>
            <a:r>
              <a:rPr lang="en-US" altLang="ja-JP" sz="3200" kern="1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〕</a:t>
            </a:r>
            <a:r>
              <a:rPr lang="ja-JP" altLang="en-US" sz="3200" kern="1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は単位時間あたりの変位を表す。</a:t>
            </a:r>
          </a:p>
          <a:p>
            <a:pPr algn="just">
              <a:lnSpc>
                <a:spcPts val="3500"/>
              </a:lnSpc>
              <a:spcBef>
                <a:spcPts val="1200"/>
              </a:spcBef>
            </a:pPr>
            <a:r>
              <a:rPr lang="ja-JP" altLang="en-US" sz="3200" kern="100" dirty="0">
                <a:solidFill>
                  <a:srgbClr val="4C8FC0"/>
                </a:solidFill>
                <a:latin typeface="Century Schoolbook" panose="02040604050505020304" pitchFamily="18" charset="0"/>
                <a:cs typeface="Times New Roman" panose="02020603050405020304" pitchFamily="18" charset="0"/>
              </a:rPr>
              <a:t>●</a:t>
            </a:r>
            <a:r>
              <a:rPr lang="en-US" altLang="ja-JP" sz="3200" kern="1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〔</a:t>
            </a:r>
            <a:r>
              <a:rPr lang="ja-JP" altLang="en-US" sz="3200" b="1" kern="100" dirty="0">
                <a:solidFill>
                  <a:srgbClr val="FF0000"/>
                </a:solidFill>
                <a:latin typeface="Century Schoolbook" panose="02040604050505020304" pitchFamily="18" charset="0"/>
                <a:cs typeface="Times New Roman" panose="02020603050405020304" pitchFamily="18" charset="0"/>
              </a:rPr>
              <a:t>等速直線運動</a:t>
            </a:r>
            <a:r>
              <a:rPr lang="en-US" altLang="ja-JP" sz="3200" kern="1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〕</a:t>
            </a:r>
            <a:r>
              <a:rPr lang="ja-JP" altLang="en-US" sz="3200" kern="1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は，一定の速さで直線上を進む運動で，</a:t>
            </a:r>
            <a:r>
              <a:rPr lang="en-US" altLang="ja-JP" sz="3200" i="1" kern="1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3200" i="1" kern="1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3200" kern="1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ja-JP" sz="3200" i="1" kern="100" dirty="0" err="1">
                <a:latin typeface="Century Schoolbook" panose="02040604050505020304" pitchFamily="18" charset="0"/>
                <a:cs typeface="Times New Roman" panose="02020603050405020304" pitchFamily="18" charset="0"/>
              </a:rPr>
              <a:t>vt</a:t>
            </a:r>
            <a:r>
              <a:rPr lang="en-US" altLang="ja-JP" sz="3200" kern="1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 </a:t>
            </a:r>
            <a:r>
              <a:rPr lang="ja-JP" altLang="en-US" sz="3200" kern="1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と表すことができる。</a:t>
            </a:r>
          </a:p>
          <a:p>
            <a:pPr algn="just">
              <a:lnSpc>
                <a:spcPts val="3500"/>
              </a:lnSpc>
              <a:spcBef>
                <a:spcPts val="1200"/>
              </a:spcBef>
            </a:pPr>
            <a:r>
              <a:rPr lang="en-US" altLang="ja-JP" sz="3200" kern="1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ja-JP" sz="3200" i="1" kern="1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3200" kern="1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：移動距離，</a:t>
            </a:r>
            <a:r>
              <a:rPr lang="en-US" altLang="ja-JP" sz="3200" i="1" kern="1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v</a:t>
            </a:r>
            <a:r>
              <a:rPr lang="ja-JP" altLang="en-US" sz="3200" kern="1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：速さ，</a:t>
            </a:r>
            <a:r>
              <a:rPr lang="en-US" altLang="ja-JP" sz="3200" i="1" kern="1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t</a:t>
            </a:r>
            <a:r>
              <a:rPr lang="ja-JP" altLang="en-US" sz="3200" kern="1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：経過時間</a:t>
            </a:r>
            <a:r>
              <a:rPr lang="en-US" altLang="ja-JP" sz="3200" kern="1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) </a:t>
            </a:r>
          </a:p>
        </p:txBody>
      </p:sp>
      <p:sp>
        <p:nvSpPr>
          <p:cNvPr id="10" name="フッター プレースホルダー 2">
            <a:extLst>
              <a:ext uri="{FF2B5EF4-FFF2-40B4-BE49-F238E27FC236}">
                <a16:creationId xmlns:a16="http://schemas.microsoft.com/office/drawing/2014/main" id="{52D8B5E0-C417-4A48-A143-F651A7BB9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76418"/>
            <a:ext cx="4114800" cy="365125"/>
          </a:xfrm>
        </p:spPr>
        <p:txBody>
          <a:bodyPr/>
          <a:lstStyle/>
          <a:p>
            <a:r>
              <a:rPr kumimoji="1" lang="en-US" altLang="ja-JP" dirty="0"/>
              <a:t>© 2026  KEIRINKAN  ALL Rights Reserved.</a:t>
            </a:r>
            <a:endParaRPr kumimoji="1" lang="ja-JP" altLang="en-US" dirty="0"/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3C4180D3-A4BA-4093-B0DA-C525A4D80895}"/>
              </a:ext>
            </a:extLst>
          </p:cNvPr>
          <p:cNvCxnSpPr>
            <a:cxnSpLocks/>
          </p:cNvCxnSpPr>
          <p:nvPr/>
        </p:nvCxnSpPr>
        <p:spPr>
          <a:xfrm>
            <a:off x="601166" y="6387122"/>
            <a:ext cx="11209801" cy="0"/>
          </a:xfrm>
          <a:prstGeom prst="line">
            <a:avLst/>
          </a:prstGeom>
          <a:ln w="28575">
            <a:solidFill>
              <a:srgbClr val="3497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586DC3D4-D3FC-4839-82C9-B4D25DCCDC5B}"/>
              </a:ext>
            </a:extLst>
          </p:cNvPr>
          <p:cNvCxnSpPr>
            <a:cxnSpLocks/>
          </p:cNvCxnSpPr>
          <p:nvPr/>
        </p:nvCxnSpPr>
        <p:spPr>
          <a:xfrm flipV="1">
            <a:off x="626598" y="5906572"/>
            <a:ext cx="0" cy="480550"/>
          </a:xfrm>
          <a:prstGeom prst="line">
            <a:avLst/>
          </a:prstGeom>
          <a:ln w="28575">
            <a:solidFill>
              <a:srgbClr val="3497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8BF7F64F-39C0-4C5E-A981-D4F7C0CE62F4}"/>
              </a:ext>
            </a:extLst>
          </p:cNvPr>
          <p:cNvCxnSpPr>
            <a:cxnSpLocks/>
          </p:cNvCxnSpPr>
          <p:nvPr/>
        </p:nvCxnSpPr>
        <p:spPr>
          <a:xfrm flipV="1">
            <a:off x="11794098" y="5906572"/>
            <a:ext cx="0" cy="480550"/>
          </a:xfrm>
          <a:prstGeom prst="line">
            <a:avLst/>
          </a:prstGeom>
          <a:ln w="28575">
            <a:solidFill>
              <a:srgbClr val="3497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AEB26304-85E7-FA46-A7D4-DE75EBE72788}"/>
              </a:ext>
            </a:extLst>
          </p:cNvPr>
          <p:cNvCxnSpPr>
            <a:cxnSpLocks/>
          </p:cNvCxnSpPr>
          <p:nvPr/>
        </p:nvCxnSpPr>
        <p:spPr>
          <a:xfrm>
            <a:off x="516531" y="569407"/>
            <a:ext cx="11054147" cy="0"/>
          </a:xfrm>
          <a:prstGeom prst="line">
            <a:avLst/>
          </a:prstGeom>
          <a:ln w="28575">
            <a:solidFill>
              <a:srgbClr val="3497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6D8DD804-07F0-B84F-8B69-000B16FD3B26}"/>
              </a:ext>
            </a:extLst>
          </p:cNvPr>
          <p:cNvCxnSpPr>
            <a:cxnSpLocks/>
          </p:cNvCxnSpPr>
          <p:nvPr/>
        </p:nvCxnSpPr>
        <p:spPr>
          <a:xfrm>
            <a:off x="516531" y="1197293"/>
            <a:ext cx="11105069" cy="0"/>
          </a:xfrm>
          <a:prstGeom prst="line">
            <a:avLst/>
          </a:prstGeom>
          <a:ln w="28575">
            <a:solidFill>
              <a:srgbClr val="0077C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スライド番号プレースホルダー 6">
            <a:extLst>
              <a:ext uri="{FF2B5EF4-FFF2-40B4-BE49-F238E27FC236}">
                <a16:creationId xmlns:a16="http://schemas.microsoft.com/office/drawing/2014/main" id="{BC923762-BB2A-C141-AE93-29F0E8461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89271" y="6476417"/>
            <a:ext cx="2743200" cy="365125"/>
          </a:xfrm>
        </p:spPr>
        <p:txBody>
          <a:bodyPr/>
          <a:lstStyle/>
          <a:p>
            <a:fld id="{F143F85B-3016-4414-A91E-A3EF375872A4}" type="slidenum">
              <a:rPr kumimoji="1" lang="ja-JP" altLang="en-US" smtClean="0"/>
              <a:t>29</a:t>
            </a:fld>
            <a:endParaRPr kumimoji="1" lang="ja-JP" altLang="en-US" dirty="0"/>
          </a:p>
        </p:txBody>
      </p:sp>
      <p:pic>
        <p:nvPicPr>
          <p:cNvPr id="26" name="図 25">
            <a:extLst>
              <a:ext uri="{FF2B5EF4-FFF2-40B4-BE49-F238E27FC236}">
                <a16:creationId xmlns:a16="http://schemas.microsoft.com/office/drawing/2014/main" id="{3BBD01F8-3BBB-4112-8C7F-9CDC75EF73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59" y="396189"/>
            <a:ext cx="970973" cy="970973"/>
          </a:xfrm>
          <a:prstGeom prst="rect">
            <a:avLst/>
          </a:prstGeom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CC20B5CD-6ABF-45E4-BDD8-7685BBB0146E}"/>
              </a:ext>
            </a:extLst>
          </p:cNvPr>
          <p:cNvSpPr/>
          <p:nvPr/>
        </p:nvSpPr>
        <p:spPr>
          <a:xfrm>
            <a:off x="1758708" y="2704927"/>
            <a:ext cx="2541688" cy="4560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9CF5CFD8-0542-4B24-BD44-925D431EC6A1}"/>
              </a:ext>
            </a:extLst>
          </p:cNvPr>
          <p:cNvSpPr/>
          <p:nvPr/>
        </p:nvSpPr>
        <p:spPr>
          <a:xfrm>
            <a:off x="1758708" y="1653888"/>
            <a:ext cx="803423" cy="4560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4F31502D-C281-4846-A226-52FF21811879}"/>
              </a:ext>
            </a:extLst>
          </p:cNvPr>
          <p:cNvSpPr/>
          <p:nvPr/>
        </p:nvSpPr>
        <p:spPr>
          <a:xfrm>
            <a:off x="9389271" y="1653888"/>
            <a:ext cx="803423" cy="4560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352D72D8-D599-436F-ADF6-F5DAB605DAB7}"/>
              </a:ext>
            </a:extLst>
          </p:cNvPr>
          <p:cNvSpPr txBox="1"/>
          <p:nvPr/>
        </p:nvSpPr>
        <p:spPr>
          <a:xfrm>
            <a:off x="10517565" y="180459"/>
            <a:ext cx="156966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内容解説資料</a:t>
            </a:r>
          </a:p>
        </p:txBody>
      </p:sp>
    </p:spTree>
    <p:extLst>
      <p:ext uri="{BB962C8B-B14F-4D97-AF65-F5344CB8AC3E}">
        <p14:creationId xmlns:p14="http://schemas.microsoft.com/office/powerpoint/2010/main" val="4085328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フッター プレースホルダー 2">
            <a:extLst>
              <a:ext uri="{FF2B5EF4-FFF2-40B4-BE49-F238E27FC236}">
                <a16:creationId xmlns:a16="http://schemas.microsoft.com/office/drawing/2014/main" id="{1318752D-8D93-473E-BD0D-35318D98D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/>
              <a:t>© 2026  KEIRINKAN  ALL Rights Reserved.</a:t>
            </a:r>
            <a:endParaRPr kumimoji="1" lang="ja-JP" altLang="en-US" dirty="0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29B88B07-E0CA-4E4C-9017-15E2C02912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75C2A70-30D0-4958-BD5F-ACCF7D005EE8}" type="slidenum">
              <a:rPr lang="ja-JP" altLang="en-US" smtClean="0"/>
              <a:pPr/>
              <a:t>3</a:t>
            </a:fld>
            <a:endParaRPr lang="ja-JP" altLang="en-US" dirty="0"/>
          </a:p>
        </p:txBody>
      </p:sp>
      <p:sp>
        <p:nvSpPr>
          <p:cNvPr id="20" name="1 つの角を丸めた四角形 19">
            <a:extLst>
              <a:ext uri="{FF2B5EF4-FFF2-40B4-BE49-F238E27FC236}">
                <a16:creationId xmlns:a16="http://schemas.microsoft.com/office/drawing/2014/main" id="{E87066D1-D089-6344-8374-F2289D2FD433}"/>
              </a:ext>
            </a:extLst>
          </p:cNvPr>
          <p:cNvSpPr/>
          <p:nvPr/>
        </p:nvSpPr>
        <p:spPr>
          <a:xfrm flipV="1">
            <a:off x="-1" y="607520"/>
            <a:ext cx="4937414" cy="731989"/>
          </a:xfrm>
          <a:prstGeom prst="round1Rect">
            <a:avLst>
              <a:gd name="adj" fmla="val 36907"/>
            </a:avLst>
          </a:prstGeom>
          <a:solidFill>
            <a:srgbClr val="3497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タイトル 1">
            <a:extLst>
              <a:ext uri="{FF2B5EF4-FFF2-40B4-BE49-F238E27FC236}">
                <a16:creationId xmlns:a16="http://schemas.microsoft.com/office/drawing/2014/main" id="{BC87CD51-8B7B-044A-B416-B4646651B23B}"/>
              </a:ext>
            </a:extLst>
          </p:cNvPr>
          <p:cNvSpPr txBox="1">
            <a:spLocks/>
          </p:cNvSpPr>
          <p:nvPr/>
        </p:nvSpPr>
        <p:spPr>
          <a:xfrm>
            <a:off x="6350" y="19116"/>
            <a:ext cx="6089650" cy="56925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A 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速さ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(p.14-15)</a:t>
            </a:r>
            <a:endParaRPr lang="ja-JP" altLang="en-US" sz="2400" dirty="0">
              <a:latin typeface="+mn-ea"/>
              <a:ea typeface="+mn-ea"/>
            </a:endParaRPr>
          </a:p>
        </p:txBody>
      </p: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CD6A56A5-1246-F34A-AE0B-749F49EE061C}"/>
              </a:ext>
            </a:extLst>
          </p:cNvPr>
          <p:cNvGrpSpPr/>
          <p:nvPr/>
        </p:nvGrpSpPr>
        <p:grpSpPr>
          <a:xfrm>
            <a:off x="-6" y="607523"/>
            <a:ext cx="12192006" cy="382291"/>
            <a:chOff x="-6" y="607523"/>
            <a:chExt cx="12192006" cy="382291"/>
          </a:xfrm>
        </p:grpSpPr>
        <p:cxnSp>
          <p:nvCxnSpPr>
            <p:cNvPr id="24" name="直線コネクタ 23">
              <a:extLst>
                <a:ext uri="{FF2B5EF4-FFF2-40B4-BE49-F238E27FC236}">
                  <a16:creationId xmlns:a16="http://schemas.microsoft.com/office/drawing/2014/main" id="{A21D3D0D-D7C4-6846-99EE-76F2C6484D4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45893"/>
              <a:ext cx="12192000" cy="0"/>
            </a:xfrm>
            <a:prstGeom prst="line">
              <a:avLst/>
            </a:prstGeom>
            <a:solidFill>
              <a:srgbClr val="0077C3"/>
            </a:solidFill>
            <a:ln w="92075">
              <a:solidFill>
                <a:srgbClr val="3497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直角三角形 24">
              <a:extLst>
                <a:ext uri="{FF2B5EF4-FFF2-40B4-BE49-F238E27FC236}">
                  <a16:creationId xmlns:a16="http://schemas.microsoft.com/office/drawing/2014/main" id="{B8428AB2-DC1B-F140-857E-81D4FACEB98F}"/>
                </a:ext>
              </a:extLst>
            </p:cNvPr>
            <p:cNvSpPr/>
            <p:nvPr/>
          </p:nvSpPr>
          <p:spPr>
            <a:xfrm rot="5400000">
              <a:off x="-4075" y="611592"/>
              <a:ext cx="382291" cy="374153"/>
            </a:xfrm>
            <a:prstGeom prst="rtTriangle">
              <a:avLst/>
            </a:prstGeom>
            <a:solidFill>
              <a:srgbClr val="0077C3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6" name="直線コネクタ 25">
              <a:extLst>
                <a:ext uri="{FF2B5EF4-FFF2-40B4-BE49-F238E27FC236}">
                  <a16:creationId xmlns:a16="http://schemas.microsoft.com/office/drawing/2014/main" id="{8E7EDA71-493F-7C43-897D-3170C0F4D35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12443"/>
              <a:ext cx="12192000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タイトル 1">
            <a:extLst>
              <a:ext uri="{FF2B5EF4-FFF2-40B4-BE49-F238E27FC236}">
                <a16:creationId xmlns:a16="http://schemas.microsoft.com/office/drawing/2014/main" id="{799EFB32-1EDA-124E-BE29-679C4126CE6B}"/>
              </a:ext>
            </a:extLst>
          </p:cNvPr>
          <p:cNvSpPr txBox="1">
            <a:spLocks/>
          </p:cNvSpPr>
          <p:nvPr/>
        </p:nvSpPr>
        <p:spPr>
          <a:xfrm>
            <a:off x="285540" y="665045"/>
            <a:ext cx="4651872" cy="73398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600" b="1" dirty="0">
                <a:solidFill>
                  <a:schemeClr val="bg1"/>
                </a:solidFill>
                <a:latin typeface="+mn-ea"/>
                <a:ea typeface="+mn-ea"/>
              </a:rPr>
              <a:t> </a:t>
            </a:r>
            <a:r>
              <a:rPr lang="ja-JP" altLang="en-US" sz="4000" b="1" dirty="0">
                <a:solidFill>
                  <a:schemeClr val="bg1"/>
                </a:solidFill>
                <a:latin typeface="+mn-ea"/>
                <a:ea typeface="+mn-ea"/>
              </a:rPr>
              <a:t>１ 速さ</a:t>
            </a:r>
            <a:endParaRPr lang="ja-JP" altLang="en-US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DBC9A2F9-8047-4663-8715-D4A0EDC89642}"/>
              </a:ext>
            </a:extLst>
          </p:cNvPr>
          <p:cNvSpPr txBox="1"/>
          <p:nvPr/>
        </p:nvSpPr>
        <p:spPr>
          <a:xfrm>
            <a:off x="629744" y="1621431"/>
            <a:ext cx="10876456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ja-JP" altLang="ja-JP" sz="3200" kern="100" dirty="0">
                <a:effectLst/>
                <a:cs typeface="Times New Roman" panose="02020603050405020304" pitchFamily="18" charset="0"/>
              </a:rPr>
              <a:t>・</a:t>
            </a:r>
            <a:r>
              <a:rPr lang="ja-JP" altLang="en-US" sz="3200" kern="100" dirty="0">
                <a:cs typeface="Times New Roman" panose="02020603050405020304" pitchFamily="18" charset="0"/>
              </a:rPr>
              <a:t>単位時間あたりの移動距離を</a:t>
            </a:r>
            <a:r>
              <a:rPr lang="en-US" altLang="ja-JP" sz="3200" kern="100" dirty="0">
                <a:cs typeface="Times New Roman" panose="02020603050405020304" pitchFamily="18" charset="0"/>
              </a:rPr>
              <a:t>〔</a:t>
            </a:r>
            <a:r>
              <a:rPr lang="ja-JP" altLang="en-US" sz="3200" b="1" kern="100" dirty="0">
                <a:solidFill>
                  <a:srgbClr val="FF0000"/>
                </a:solidFill>
                <a:cs typeface="Times New Roman" panose="02020603050405020304" pitchFamily="18" charset="0"/>
              </a:rPr>
              <a:t>速さ</a:t>
            </a:r>
            <a:r>
              <a:rPr lang="en-US" altLang="ja-JP" sz="3200" kern="100" dirty="0">
                <a:cs typeface="Times New Roman" panose="02020603050405020304" pitchFamily="18" charset="0"/>
              </a:rPr>
              <a:t>〕</a:t>
            </a:r>
            <a:r>
              <a:rPr lang="ja-JP" altLang="en-US" sz="3200" kern="100" dirty="0">
                <a:cs typeface="Times New Roman" panose="02020603050405020304" pitchFamily="18" charset="0"/>
              </a:rPr>
              <a:t>という。</a:t>
            </a:r>
            <a:endParaRPr lang="en-US" altLang="ja-JP" sz="3200" kern="100" dirty="0">
              <a:cs typeface="Times New Roman" panose="02020603050405020304" pitchFamily="18" charset="0"/>
            </a:endParaRPr>
          </a:p>
          <a:p>
            <a:pPr algn="just">
              <a:spcBef>
                <a:spcPts val="1200"/>
              </a:spcBef>
            </a:pPr>
            <a:endParaRPr lang="en-US" altLang="ja-JP" sz="3200" kern="100" dirty="0">
              <a:cs typeface="Times New Roman" panose="02020603050405020304" pitchFamily="18" charset="0"/>
            </a:endParaRPr>
          </a:p>
          <a:p>
            <a:pPr algn="just">
              <a:spcBef>
                <a:spcPts val="1200"/>
              </a:spcBef>
            </a:pPr>
            <a:endParaRPr lang="en-US" altLang="ja-JP" sz="3200" kern="100" dirty="0">
              <a:cs typeface="Times New Roman" panose="02020603050405020304" pitchFamily="18" charset="0"/>
            </a:endParaRPr>
          </a:p>
          <a:p>
            <a:pPr algn="just">
              <a:spcBef>
                <a:spcPts val="1200"/>
              </a:spcBef>
            </a:pPr>
            <a:endParaRPr lang="en-US" altLang="ja-JP" sz="3200" kern="100" dirty="0">
              <a:cs typeface="Times New Roman" panose="02020603050405020304" pitchFamily="18" charset="0"/>
            </a:endParaRPr>
          </a:p>
          <a:p>
            <a:pPr algn="just">
              <a:spcBef>
                <a:spcPts val="1200"/>
              </a:spcBef>
            </a:pPr>
            <a:endParaRPr lang="en-US" altLang="ja-JP" sz="800" kern="100" dirty="0">
              <a:cs typeface="Times New Roman" panose="02020603050405020304" pitchFamily="18" charset="0"/>
            </a:endParaRPr>
          </a:p>
          <a:p>
            <a:pPr algn="just">
              <a:spcBef>
                <a:spcPts val="1200"/>
              </a:spcBef>
            </a:pPr>
            <a:r>
              <a:rPr lang="ja-JP" altLang="en-US" sz="3200" kern="100" dirty="0">
                <a:cs typeface="Times New Roman" panose="02020603050405020304" pitchFamily="18" charset="0"/>
              </a:rPr>
              <a:t>・時間の単位に秒</a:t>
            </a:r>
            <a:r>
              <a:rPr lang="en-US" altLang="ja-JP" sz="3200" kern="100" dirty="0">
                <a:cs typeface="Times New Roman" panose="02020603050405020304" pitchFamily="18" charset="0"/>
              </a:rPr>
              <a:t>(</a:t>
            </a:r>
            <a:r>
              <a:rPr lang="ja-JP" altLang="en-US" sz="3200" kern="100" dirty="0">
                <a:cs typeface="Times New Roman" panose="02020603050405020304" pitchFamily="18" charset="0"/>
              </a:rPr>
              <a:t>記号 </a:t>
            </a:r>
            <a:r>
              <a:rPr lang="en-US" altLang="ja-JP" sz="3200" kern="100" dirty="0">
                <a:cs typeface="Times New Roman" panose="02020603050405020304" pitchFamily="18" charset="0"/>
              </a:rPr>
              <a:t>s)</a:t>
            </a:r>
            <a:r>
              <a:rPr lang="ja-JP" altLang="en-US" sz="3200" kern="100" dirty="0" err="1">
                <a:cs typeface="Times New Roman" panose="02020603050405020304" pitchFamily="18" charset="0"/>
              </a:rPr>
              <a:t>，</a:t>
            </a:r>
            <a:r>
              <a:rPr lang="ja-JP" altLang="en-US" sz="3200" kern="100" dirty="0">
                <a:cs typeface="Times New Roman" panose="02020603050405020304" pitchFamily="18" charset="0"/>
              </a:rPr>
              <a:t>距離の単位にメートル</a:t>
            </a:r>
            <a:r>
              <a:rPr lang="en-US" altLang="ja-JP" sz="3200" kern="100" dirty="0">
                <a:cs typeface="Times New Roman" panose="02020603050405020304" pitchFamily="18" charset="0"/>
              </a:rPr>
              <a:t>(</a:t>
            </a:r>
            <a:r>
              <a:rPr lang="ja-JP" altLang="en-US" sz="3200" kern="100" dirty="0">
                <a:cs typeface="Times New Roman" panose="02020603050405020304" pitchFamily="18" charset="0"/>
              </a:rPr>
              <a:t>記号 </a:t>
            </a:r>
            <a:r>
              <a:rPr lang="en-US" altLang="ja-JP" sz="3200" kern="100" dirty="0">
                <a:cs typeface="Times New Roman" panose="02020603050405020304" pitchFamily="18" charset="0"/>
              </a:rPr>
              <a:t>m) </a:t>
            </a:r>
            <a:r>
              <a:rPr lang="ja-JP" altLang="en-US" sz="3200" kern="100" dirty="0">
                <a:cs typeface="Times New Roman" panose="02020603050405020304" pitchFamily="18" charset="0"/>
              </a:rPr>
              <a:t>を用いると，速さの単位は</a:t>
            </a:r>
            <a:r>
              <a:rPr lang="en-US" altLang="ja-JP" sz="3200" kern="100" dirty="0">
                <a:cs typeface="Times New Roman" panose="02020603050405020304" pitchFamily="18" charset="0"/>
              </a:rPr>
              <a:t>〔</a:t>
            </a:r>
            <a:r>
              <a:rPr lang="ja-JP" altLang="en-US" sz="3200" b="1" kern="100" dirty="0">
                <a:solidFill>
                  <a:srgbClr val="FF0000"/>
                </a:solidFill>
                <a:cs typeface="Times New Roman" panose="02020603050405020304" pitchFamily="18" charset="0"/>
              </a:rPr>
              <a:t>メートル毎秒</a:t>
            </a:r>
            <a:r>
              <a:rPr lang="en-US" altLang="ja-JP" sz="3200" kern="100" dirty="0">
                <a:cs typeface="Times New Roman" panose="02020603050405020304" pitchFamily="18" charset="0"/>
              </a:rPr>
              <a:t>〕(</a:t>
            </a:r>
            <a:r>
              <a:rPr lang="ja-JP" altLang="en-US" sz="3200" kern="100" dirty="0">
                <a:cs typeface="Times New Roman" panose="02020603050405020304" pitchFamily="18" charset="0"/>
              </a:rPr>
              <a:t>記号 </a:t>
            </a:r>
            <a:r>
              <a:rPr lang="en-US" altLang="ja-JP" sz="3200" kern="100" dirty="0">
                <a:cs typeface="Times New Roman" panose="02020603050405020304" pitchFamily="18" charset="0"/>
              </a:rPr>
              <a:t>m/s)</a:t>
            </a:r>
            <a:r>
              <a:rPr lang="ja-JP" altLang="en-US" sz="3200" kern="100" dirty="0">
                <a:cs typeface="Times New Roman" panose="02020603050405020304" pitchFamily="18" charset="0"/>
              </a:rPr>
              <a:t>となる。</a:t>
            </a:r>
            <a:endParaRPr lang="en-US" altLang="ja-JP" sz="3200" kern="100" dirty="0">
              <a:cs typeface="Times New Roman" panose="02020603050405020304" pitchFamily="18" charset="0"/>
            </a:endParaRPr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5EF5EBE8-0687-4174-BE1A-B4464A904A33}"/>
              </a:ext>
            </a:extLst>
          </p:cNvPr>
          <p:cNvGrpSpPr/>
          <p:nvPr/>
        </p:nvGrpSpPr>
        <p:grpSpPr>
          <a:xfrm>
            <a:off x="865762" y="2315046"/>
            <a:ext cx="8162124" cy="1731524"/>
            <a:chOff x="865762" y="2315046"/>
            <a:chExt cx="8162124" cy="173152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テキスト ボックス 15">
                  <a:extLst>
                    <a:ext uri="{FF2B5EF4-FFF2-40B4-BE49-F238E27FC236}">
                      <a16:creationId xmlns:a16="http://schemas.microsoft.com/office/drawing/2014/main" id="{7766934B-927E-40C3-9851-8D86EE830ACE}"/>
                    </a:ext>
                  </a:extLst>
                </p:cNvPr>
                <p:cNvSpPr txBox="1"/>
                <p:nvPr/>
              </p:nvSpPr>
              <p:spPr>
                <a:xfrm>
                  <a:off x="1143397" y="2610555"/>
                  <a:ext cx="7884489" cy="118917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ja-JP" altLang="en-US" sz="3600" b="1" dirty="0"/>
                    <a:t>速さ＝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kumimoji="1" lang="en-US" altLang="ja-JP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ja-JP" sz="3600" kern="100" dirty="0">
                              <a:latin typeface="+mn-ea"/>
                              <a:cs typeface="Times New Roman" panose="02020603050405020304" pitchFamily="18" charset="0"/>
                            </a:rPr>
                            <m:t>〔</m:t>
                          </m:r>
                          <m:r>
                            <a:rPr lang="ja-JP" alt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移動距離</m:t>
                          </m:r>
                          <m:r>
                            <m:rPr>
                              <m:nor/>
                            </m:rPr>
                            <a:rPr lang="en-US" altLang="ja-JP" sz="3600" kern="100" dirty="0">
                              <a:latin typeface="+mn-ea"/>
                              <a:cs typeface="Times New Roman" panose="02020603050405020304" pitchFamily="18" charset="0"/>
                            </a:rPr>
                            <m:t>〕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ja-JP" sz="3600" kern="100" dirty="0">
                              <a:latin typeface="+mn-ea"/>
                              <a:cs typeface="Times New Roman" panose="02020603050405020304" pitchFamily="18" charset="0"/>
                            </a:rPr>
                            <m:t>〔</m:t>
                          </m:r>
                          <m:r>
                            <a:rPr lang="ja-JP" alt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経過時間</m:t>
                          </m:r>
                          <m:r>
                            <m:rPr>
                              <m:nor/>
                            </m:rPr>
                            <a:rPr lang="en-US" altLang="ja-JP" sz="3600" kern="100" dirty="0">
                              <a:latin typeface="+mn-ea"/>
                              <a:cs typeface="Times New Roman" panose="02020603050405020304" pitchFamily="18" charset="0"/>
                            </a:rPr>
                            <m:t>〕</m:t>
                          </m:r>
                        </m:den>
                      </m:f>
                      <m:r>
                        <a:rPr lang="ja-JP" altLang="en-US" sz="3600" b="1" i="1">
                          <a:latin typeface="Cambria Math" panose="02040503050406030204" pitchFamily="18" charset="0"/>
                        </a:rPr>
                        <m:t>　</m:t>
                      </m:r>
                      <m:r>
                        <a:rPr lang="ja-JP" altLang="en-US" sz="3600" b="1" i="1" smtClean="0">
                          <a:latin typeface="Cambria Math" panose="02040503050406030204" pitchFamily="18" charset="0"/>
                        </a:rPr>
                        <m:t>⑴</m:t>
                      </m:r>
                    </m:oMath>
                  </a14:m>
                  <a:endParaRPr kumimoji="1" lang="ja-JP" altLang="en-US" sz="3600" b="1" dirty="0"/>
                </a:p>
              </p:txBody>
            </p:sp>
          </mc:Choice>
          <mc:Fallback xmlns="">
            <p:sp>
              <p:nvSpPr>
                <p:cNvPr id="16" name="テキスト ボックス 15">
                  <a:extLst>
                    <a:ext uri="{FF2B5EF4-FFF2-40B4-BE49-F238E27FC236}">
                      <a16:creationId xmlns:a16="http://schemas.microsoft.com/office/drawing/2014/main" id="{7766934B-927E-40C3-9851-8D86EE830AC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3397" y="2610555"/>
                  <a:ext cx="7884489" cy="1189172"/>
                </a:xfrm>
                <a:prstGeom prst="rect">
                  <a:avLst/>
                </a:prstGeom>
                <a:blipFill>
                  <a:blip r:embed="rId3"/>
                  <a:stretch>
                    <a:fillRect l="-2398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角丸四角形 1">
              <a:extLst>
                <a:ext uri="{FF2B5EF4-FFF2-40B4-BE49-F238E27FC236}">
                  <a16:creationId xmlns:a16="http://schemas.microsoft.com/office/drawing/2014/main" id="{F31D0E36-6AB6-4848-B374-8E183A595C8B}"/>
                </a:ext>
              </a:extLst>
            </p:cNvPr>
            <p:cNvSpPr/>
            <p:nvPr/>
          </p:nvSpPr>
          <p:spPr>
            <a:xfrm>
              <a:off x="865762" y="2315046"/>
              <a:ext cx="6728407" cy="1731524"/>
            </a:xfrm>
            <a:prstGeom prst="roundRect">
              <a:avLst>
                <a:gd name="adj" fmla="val 9364"/>
              </a:avLst>
            </a:prstGeom>
            <a:noFill/>
            <a:ln w="28575"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C9C2EC2E-F896-454A-94D4-661FC0FFEDDE}"/>
              </a:ext>
            </a:extLst>
          </p:cNvPr>
          <p:cNvSpPr/>
          <p:nvPr/>
        </p:nvSpPr>
        <p:spPr>
          <a:xfrm>
            <a:off x="6826313" y="1659949"/>
            <a:ext cx="767856" cy="4560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6398E91C-8C9F-45BB-A063-0074C2553817}"/>
              </a:ext>
            </a:extLst>
          </p:cNvPr>
          <p:cNvSpPr/>
          <p:nvPr/>
        </p:nvSpPr>
        <p:spPr>
          <a:xfrm>
            <a:off x="3042121" y="2722246"/>
            <a:ext cx="1886237" cy="4560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287692BE-9532-4D2E-B32B-02A4A66789EC}"/>
              </a:ext>
            </a:extLst>
          </p:cNvPr>
          <p:cNvSpPr/>
          <p:nvPr/>
        </p:nvSpPr>
        <p:spPr>
          <a:xfrm>
            <a:off x="3042121" y="3289981"/>
            <a:ext cx="1886237" cy="4560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8ECFB95F-8920-43AB-9E30-7E7A29930B2D}"/>
              </a:ext>
            </a:extLst>
          </p:cNvPr>
          <p:cNvSpPr/>
          <p:nvPr/>
        </p:nvSpPr>
        <p:spPr>
          <a:xfrm>
            <a:off x="6096000" y="4970029"/>
            <a:ext cx="2513846" cy="4560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1397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  <p:bldP spid="19" grpId="0" animBg="1"/>
      <p:bldP spid="2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タイトル 1"/>
          <p:cNvSpPr txBox="1">
            <a:spLocks/>
          </p:cNvSpPr>
          <p:nvPr/>
        </p:nvSpPr>
        <p:spPr>
          <a:xfrm>
            <a:off x="0" y="0"/>
            <a:ext cx="6026727" cy="5660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ja-JP" altLang="en-US" sz="2000" dirty="0">
              <a:latin typeface="+mn-ea"/>
              <a:ea typeface="+mn-ea"/>
            </a:endParaRPr>
          </a:p>
        </p:txBody>
      </p:sp>
      <p:sp>
        <p:nvSpPr>
          <p:cNvPr id="22" name="タイトル 1">
            <a:extLst>
              <a:ext uri="{FF2B5EF4-FFF2-40B4-BE49-F238E27FC236}">
                <a16:creationId xmlns:a16="http://schemas.microsoft.com/office/drawing/2014/main" id="{C0FA5EB3-3EF3-4D95-A310-51F2B49360EC}"/>
              </a:ext>
            </a:extLst>
          </p:cNvPr>
          <p:cNvSpPr txBox="1">
            <a:spLocks/>
          </p:cNvSpPr>
          <p:nvPr/>
        </p:nvSpPr>
        <p:spPr>
          <a:xfrm>
            <a:off x="1515207" y="597956"/>
            <a:ext cx="5240215" cy="68461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600" b="1" dirty="0">
                <a:latin typeface="+mn-ea"/>
                <a:ea typeface="+mn-ea"/>
              </a:rPr>
              <a:t> この節の振り返り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A48BF949-513F-42DC-A2A0-11AA10A5E8C9}"/>
              </a:ext>
            </a:extLst>
          </p:cNvPr>
          <p:cNvSpPr txBox="1"/>
          <p:nvPr/>
        </p:nvSpPr>
        <p:spPr>
          <a:xfrm>
            <a:off x="823578" y="1563275"/>
            <a:ext cx="10505682" cy="1592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500"/>
              </a:lnSpc>
              <a:spcBef>
                <a:spcPts val="1200"/>
              </a:spcBef>
            </a:pPr>
            <a:r>
              <a:rPr lang="en-US" altLang="ja-JP" sz="3200" kern="100" dirty="0">
                <a:solidFill>
                  <a:srgbClr val="4C8FC0"/>
                </a:solidFill>
                <a:latin typeface="Century Schoolbook" panose="02040604050505020304" pitchFamily="18" charset="0"/>
                <a:cs typeface="Times New Roman" panose="02020603050405020304" pitchFamily="18" charset="0"/>
              </a:rPr>
              <a:t>◆ Challenge</a:t>
            </a:r>
          </a:p>
          <a:p>
            <a:pPr algn="just">
              <a:lnSpc>
                <a:spcPts val="3500"/>
              </a:lnSpc>
              <a:spcBef>
                <a:spcPts val="1200"/>
              </a:spcBef>
            </a:pPr>
            <a:r>
              <a:rPr lang="ja-JP" altLang="en-US" sz="3200" b="1" kern="100" dirty="0">
                <a:solidFill>
                  <a:srgbClr val="4C8FC0"/>
                </a:solidFill>
                <a:latin typeface="Century Schoolbook" panose="02040604050505020304" pitchFamily="18" charset="0"/>
                <a:cs typeface="Times New Roman" panose="02020603050405020304" pitchFamily="18" charset="0"/>
              </a:rPr>
              <a:t>□</a:t>
            </a:r>
            <a:r>
              <a:rPr lang="ja-JP" altLang="en-US" sz="3200" kern="1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運動を表すとき「速さ」ではなく「速度」が必要になるのはどんなときか，具体例を考えよう。</a:t>
            </a:r>
            <a:endParaRPr lang="en-US" altLang="ja-JP" sz="3200" kern="100" dirty="0">
              <a:latin typeface="Century Schoolbook" panose="0204060405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フッター プレースホルダー 2">
            <a:extLst>
              <a:ext uri="{FF2B5EF4-FFF2-40B4-BE49-F238E27FC236}">
                <a16:creationId xmlns:a16="http://schemas.microsoft.com/office/drawing/2014/main" id="{52D8B5E0-C417-4A48-A143-F651A7BB9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76418"/>
            <a:ext cx="4114800" cy="365125"/>
          </a:xfrm>
        </p:spPr>
        <p:txBody>
          <a:bodyPr/>
          <a:lstStyle/>
          <a:p>
            <a:r>
              <a:rPr kumimoji="1" lang="en-US" altLang="ja-JP" dirty="0"/>
              <a:t>© 2026  KEIRINKAN  ALL Rights Reserved.</a:t>
            </a:r>
            <a:endParaRPr kumimoji="1" lang="ja-JP" altLang="en-US" dirty="0"/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3C4180D3-A4BA-4093-B0DA-C525A4D80895}"/>
              </a:ext>
            </a:extLst>
          </p:cNvPr>
          <p:cNvCxnSpPr>
            <a:cxnSpLocks/>
          </p:cNvCxnSpPr>
          <p:nvPr/>
        </p:nvCxnSpPr>
        <p:spPr>
          <a:xfrm>
            <a:off x="601166" y="6387122"/>
            <a:ext cx="11209801" cy="0"/>
          </a:xfrm>
          <a:prstGeom prst="line">
            <a:avLst/>
          </a:prstGeom>
          <a:ln w="28575">
            <a:solidFill>
              <a:srgbClr val="3497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586DC3D4-D3FC-4839-82C9-B4D25DCCDC5B}"/>
              </a:ext>
            </a:extLst>
          </p:cNvPr>
          <p:cNvCxnSpPr>
            <a:cxnSpLocks/>
          </p:cNvCxnSpPr>
          <p:nvPr/>
        </p:nvCxnSpPr>
        <p:spPr>
          <a:xfrm flipV="1">
            <a:off x="626598" y="5906572"/>
            <a:ext cx="0" cy="480550"/>
          </a:xfrm>
          <a:prstGeom prst="line">
            <a:avLst/>
          </a:prstGeom>
          <a:ln w="28575">
            <a:solidFill>
              <a:srgbClr val="3497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8BF7F64F-39C0-4C5E-A981-D4F7C0CE62F4}"/>
              </a:ext>
            </a:extLst>
          </p:cNvPr>
          <p:cNvCxnSpPr>
            <a:cxnSpLocks/>
          </p:cNvCxnSpPr>
          <p:nvPr/>
        </p:nvCxnSpPr>
        <p:spPr>
          <a:xfrm flipV="1">
            <a:off x="11794098" y="5906572"/>
            <a:ext cx="0" cy="480550"/>
          </a:xfrm>
          <a:prstGeom prst="line">
            <a:avLst/>
          </a:prstGeom>
          <a:ln w="28575">
            <a:solidFill>
              <a:srgbClr val="3497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AEB26304-85E7-FA46-A7D4-DE75EBE72788}"/>
              </a:ext>
            </a:extLst>
          </p:cNvPr>
          <p:cNvCxnSpPr>
            <a:cxnSpLocks/>
          </p:cNvCxnSpPr>
          <p:nvPr/>
        </p:nvCxnSpPr>
        <p:spPr>
          <a:xfrm>
            <a:off x="516531" y="569407"/>
            <a:ext cx="11054147" cy="0"/>
          </a:xfrm>
          <a:prstGeom prst="line">
            <a:avLst/>
          </a:prstGeom>
          <a:ln w="28575">
            <a:solidFill>
              <a:srgbClr val="3497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6D8DD804-07F0-B84F-8B69-000B16FD3B26}"/>
              </a:ext>
            </a:extLst>
          </p:cNvPr>
          <p:cNvCxnSpPr>
            <a:cxnSpLocks/>
          </p:cNvCxnSpPr>
          <p:nvPr/>
        </p:nvCxnSpPr>
        <p:spPr>
          <a:xfrm>
            <a:off x="516531" y="1197293"/>
            <a:ext cx="11105069" cy="0"/>
          </a:xfrm>
          <a:prstGeom prst="line">
            <a:avLst/>
          </a:prstGeom>
          <a:ln w="28575">
            <a:solidFill>
              <a:srgbClr val="0077C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スライド番号プレースホルダー 6">
            <a:extLst>
              <a:ext uri="{FF2B5EF4-FFF2-40B4-BE49-F238E27FC236}">
                <a16:creationId xmlns:a16="http://schemas.microsoft.com/office/drawing/2014/main" id="{BC923762-BB2A-C141-AE93-29F0E8461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11800" y="6476417"/>
            <a:ext cx="2743200" cy="365125"/>
          </a:xfrm>
        </p:spPr>
        <p:txBody>
          <a:bodyPr/>
          <a:lstStyle/>
          <a:p>
            <a:fld id="{F143F85B-3016-4414-A91E-A3EF375872A4}" type="slidenum">
              <a:rPr kumimoji="1" lang="ja-JP" altLang="en-US" smtClean="0"/>
              <a:t>30</a:t>
            </a:fld>
            <a:endParaRPr kumimoji="1" lang="ja-JP" altLang="en-US" dirty="0"/>
          </a:p>
        </p:txBody>
      </p:sp>
      <p:pic>
        <p:nvPicPr>
          <p:cNvPr id="26" name="図 25">
            <a:extLst>
              <a:ext uri="{FF2B5EF4-FFF2-40B4-BE49-F238E27FC236}">
                <a16:creationId xmlns:a16="http://schemas.microsoft.com/office/drawing/2014/main" id="{3BBD01F8-3BBB-4112-8C7F-9CDC75EF73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59" y="396189"/>
            <a:ext cx="970973" cy="970973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A147860D-12E3-4F5E-8762-215E185F32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37" y="3797085"/>
            <a:ext cx="755116" cy="385424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16E58B92-4084-4D55-AB1E-A5321C74E841}"/>
              </a:ext>
            </a:extLst>
          </p:cNvPr>
          <p:cNvSpPr txBox="1"/>
          <p:nvPr/>
        </p:nvSpPr>
        <p:spPr>
          <a:xfrm>
            <a:off x="823578" y="3701982"/>
            <a:ext cx="10505682" cy="2336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898525" algn="just">
              <a:lnSpc>
                <a:spcPts val="3500"/>
              </a:lnSpc>
              <a:spcBef>
                <a:spcPts val="1200"/>
              </a:spcBef>
            </a:pPr>
            <a:r>
              <a:rPr lang="ja-JP" altLang="en-US" sz="3200" kern="1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速さは速度の大きさだけをもち，向きを区別しないため，向きを示す必要がある場合は速度を用いることが必要となる。また，乗り物は，速さが同じでも向きが違うと行き先が変わってしまう。風速だけでなく風向が記録に影響するスポーツも多い。</a:t>
            </a:r>
            <a:endParaRPr lang="en-US" altLang="ja-JP" sz="3200" kern="100" dirty="0">
              <a:latin typeface="Century Schoolbook" panose="0204060405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960D210B-7349-4BEB-8583-9920622D4029}"/>
              </a:ext>
            </a:extLst>
          </p:cNvPr>
          <p:cNvSpPr txBox="1"/>
          <p:nvPr/>
        </p:nvSpPr>
        <p:spPr>
          <a:xfrm>
            <a:off x="10517565" y="180459"/>
            <a:ext cx="156966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内容解説資料</a:t>
            </a:r>
          </a:p>
        </p:txBody>
      </p:sp>
    </p:spTree>
    <p:extLst>
      <p:ext uri="{BB962C8B-B14F-4D97-AF65-F5344CB8AC3E}">
        <p14:creationId xmlns:p14="http://schemas.microsoft.com/office/powerpoint/2010/main" val="2545883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72F288D4-6E4C-40C4-AF95-19C45EAB710E}"/>
              </a:ext>
            </a:extLst>
          </p:cNvPr>
          <p:cNvGrpSpPr/>
          <p:nvPr/>
        </p:nvGrpSpPr>
        <p:grpSpPr>
          <a:xfrm>
            <a:off x="291704" y="842781"/>
            <a:ext cx="1019307" cy="796238"/>
            <a:chOff x="-1408112" y="826412"/>
            <a:chExt cx="1019307" cy="796238"/>
          </a:xfrm>
        </p:grpSpPr>
        <p:pic>
          <p:nvPicPr>
            <p:cNvPr id="14" name="図 13">
              <a:extLst>
                <a:ext uri="{FF2B5EF4-FFF2-40B4-BE49-F238E27FC236}">
                  <a16:creationId xmlns:a16="http://schemas.microsoft.com/office/drawing/2014/main" id="{0F71CD03-F926-2740-8E80-8E350688AB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408112" y="926296"/>
              <a:ext cx="1019307" cy="520271"/>
            </a:xfrm>
            <a:prstGeom prst="rect">
              <a:avLst/>
            </a:prstGeom>
          </p:spPr>
        </p:pic>
        <p:sp>
          <p:nvSpPr>
            <p:cNvPr id="17" name="正方形/長方形 16">
              <a:extLst>
                <a:ext uri="{FF2B5EF4-FFF2-40B4-BE49-F238E27FC236}">
                  <a16:creationId xmlns:a16="http://schemas.microsoft.com/office/drawing/2014/main" id="{6B370646-009E-4A05-89A0-2AF13254AF27}"/>
                </a:ext>
              </a:extLst>
            </p:cNvPr>
            <p:cNvSpPr/>
            <p:nvPr/>
          </p:nvSpPr>
          <p:spPr>
            <a:xfrm>
              <a:off x="-944076" y="826412"/>
              <a:ext cx="473991" cy="79623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3200" b="1" dirty="0">
                  <a:solidFill>
                    <a:schemeClr val="bg1"/>
                  </a:solidFill>
                </a:rPr>
                <a:t>１</a:t>
              </a:r>
            </a:p>
          </p:txBody>
        </p:sp>
      </p:grp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D7C11F7-214E-4752-AFEF-5F4DDB2F00D9}"/>
              </a:ext>
            </a:extLst>
          </p:cNvPr>
          <p:cNvSpPr txBox="1"/>
          <p:nvPr/>
        </p:nvSpPr>
        <p:spPr>
          <a:xfrm>
            <a:off x="1510904" y="891568"/>
            <a:ext cx="10312796" cy="1105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271463" algn="l"/>
              </a:tabLst>
            </a:pPr>
            <a:r>
              <a:rPr lang="en-US" altLang="ja-JP" sz="3200" kern="1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500 m </a:t>
            </a:r>
            <a:r>
              <a:rPr lang="ja-JP" altLang="en-US" sz="3200" kern="1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を</a:t>
            </a:r>
            <a:r>
              <a:rPr lang="en-US" altLang="ja-JP" sz="3200" kern="1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40 s</a:t>
            </a:r>
            <a:r>
              <a:rPr lang="ja-JP" altLang="en-US" sz="3200" kern="1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で走る電車と，</a:t>
            </a:r>
            <a:r>
              <a:rPr lang="en-US" altLang="ja-JP" sz="3200" kern="1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100 m </a:t>
            </a:r>
            <a:r>
              <a:rPr lang="ja-JP" altLang="en-US" sz="3200" kern="1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を</a:t>
            </a:r>
            <a:r>
              <a:rPr lang="en-US" altLang="ja-JP" sz="3200" kern="1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10 s</a:t>
            </a:r>
            <a:r>
              <a:rPr lang="ja-JP" altLang="en-US" sz="3200" kern="1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で走る短距離走者はどちらが速いか。</a:t>
            </a:r>
          </a:p>
        </p:txBody>
      </p:sp>
      <p:sp>
        <p:nvSpPr>
          <p:cNvPr id="12" name="フッター プレースホルダー 2">
            <a:extLst>
              <a:ext uri="{FF2B5EF4-FFF2-40B4-BE49-F238E27FC236}">
                <a16:creationId xmlns:a16="http://schemas.microsoft.com/office/drawing/2014/main" id="{1EA51EBF-1625-476F-9F24-96B28B2F9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/>
              <a:t>© 2026  KEIRINKAN  ALL Rights Reserved.</a:t>
            </a:r>
            <a:endParaRPr kumimoji="1" lang="ja-JP" altLang="en-US" dirty="0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95F39033-591E-472B-8CE4-F10A459B8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75C2A70-30D0-4958-BD5F-ACCF7D005EE8}" type="slidenum">
              <a:rPr lang="ja-JP" altLang="en-US" smtClean="0"/>
              <a:pPr/>
              <a:t>4</a:t>
            </a:fld>
            <a:endParaRPr lang="ja-JP" altLang="en-US" dirty="0"/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60B68DBC-18C9-FB46-82AE-788026A54ED2}"/>
              </a:ext>
            </a:extLst>
          </p:cNvPr>
          <p:cNvGrpSpPr/>
          <p:nvPr/>
        </p:nvGrpSpPr>
        <p:grpSpPr>
          <a:xfrm>
            <a:off x="0" y="612443"/>
            <a:ext cx="12192000" cy="33450"/>
            <a:chOff x="0" y="612443"/>
            <a:chExt cx="12192000" cy="33450"/>
          </a:xfrm>
        </p:grpSpPr>
        <p:cxnSp>
          <p:nvCxnSpPr>
            <p:cNvPr id="22" name="直線コネクタ 21">
              <a:extLst>
                <a:ext uri="{FF2B5EF4-FFF2-40B4-BE49-F238E27FC236}">
                  <a16:creationId xmlns:a16="http://schemas.microsoft.com/office/drawing/2014/main" id="{ECCD83B1-2E4C-F249-B8DD-28B292569CB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45893"/>
              <a:ext cx="12192000" cy="0"/>
            </a:xfrm>
            <a:prstGeom prst="line">
              <a:avLst/>
            </a:prstGeom>
            <a:ln w="920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コネクタ 22">
              <a:extLst>
                <a:ext uri="{FF2B5EF4-FFF2-40B4-BE49-F238E27FC236}">
                  <a16:creationId xmlns:a16="http://schemas.microsoft.com/office/drawing/2014/main" id="{BB5620A5-A0C1-8843-AF96-4D279B5EFBB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12443"/>
              <a:ext cx="12192000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7D179851-8490-EA4C-863F-44599D969AEE}"/>
                  </a:ext>
                </a:extLst>
              </p:cNvPr>
              <p:cNvSpPr txBox="1"/>
              <p:nvPr/>
            </p:nvSpPr>
            <p:spPr>
              <a:xfrm>
                <a:off x="1612504" y="2114625"/>
                <a:ext cx="10312796" cy="34714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tabLst>
                    <a:tab pos="271463" algn="l"/>
                  </a:tabLst>
                </a:pPr>
                <a:r>
                  <a:rPr lang="ja-JP" altLang="en-US" sz="3200" kern="100" dirty="0">
                    <a:latin typeface="Century Schoolbook" panose="02040604050505020304" pitchFamily="18" charset="0"/>
                    <a:cs typeface="Times New Roman" panose="02020603050405020304" pitchFamily="18" charset="0"/>
                  </a:rPr>
                  <a:t>電車の速さ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3200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3200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ja-JP" sz="3200" i="0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</m:sub>
                    </m:sSub>
                    <m:r>
                      <a:rPr lang="en-US" altLang="ja-JP" sz="3200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ja-JP" sz="3200" kern="100" dirty="0" err="1">
                    <a:latin typeface="Century Schoolbook" panose="02040604050505020304" pitchFamily="18" charset="0"/>
                    <a:cs typeface="Times New Roman" panose="02020603050405020304" pitchFamily="18" charset="0"/>
                  </a:rPr>
                  <a:t>〔m</a:t>
                </a:r>
                <a:r>
                  <a:rPr lang="en-US" altLang="ja-JP" sz="3200" kern="100" dirty="0">
                    <a:latin typeface="Century Schoolbook" panose="02040604050505020304" pitchFamily="18" charset="0"/>
                    <a:cs typeface="Times New Roman" panose="02020603050405020304" pitchFamily="18" charset="0"/>
                  </a:rPr>
                  <a:t>/s〕</a:t>
                </a:r>
                <a:r>
                  <a:rPr lang="ja-JP" altLang="en-US" sz="3200" kern="100" dirty="0">
                    <a:latin typeface="Century Schoolbook" panose="02040604050505020304" pitchFamily="18" charset="0"/>
                    <a:cs typeface="Times New Roman" panose="02020603050405020304" pitchFamily="18" charset="0"/>
                  </a:rPr>
                  <a:t>は，</a:t>
                </a:r>
              </a:p>
              <a:p>
                <a:pPr marL="271463" indent="-271463" algn="just">
                  <a:tabLst>
                    <a:tab pos="271463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3200" i="1" kern="10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ja-JP" sz="3200" b="0" i="1" kern="10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ja-JP" sz="3200" b="0" i="0" kern="10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A</m:t>
                          </m:r>
                        </m:sub>
                      </m:sSub>
                      <m:r>
                        <a:rPr lang="en-US" altLang="ja-JP" sz="3200" b="0" i="1" kern="10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3200" b="0" i="1" kern="10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ja-JP" sz="3200" b="0" i="0" kern="10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500 </m:t>
                          </m:r>
                          <m:r>
                            <m:rPr>
                              <m:sty m:val="p"/>
                            </m:rPr>
                            <a:rPr lang="en-US" altLang="ja-JP" sz="3200" b="0" i="0" kern="10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m</m:t>
                          </m:r>
                        </m:num>
                        <m:den>
                          <m:r>
                            <a:rPr lang="en-US" altLang="ja-JP" sz="3200" b="0" i="0" kern="10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40 </m:t>
                          </m:r>
                          <m:r>
                            <m:rPr>
                              <m:sty m:val="p"/>
                            </m:rPr>
                            <a:rPr lang="en-US" altLang="ja-JP" sz="3200" b="0" i="0" kern="10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s</m:t>
                          </m:r>
                        </m:den>
                      </m:f>
                      <m:r>
                        <a:rPr lang="en-US" altLang="ja-JP" sz="3200" b="0" i="0" kern="10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=12.5 </m:t>
                      </m:r>
                      <m:r>
                        <m:rPr>
                          <m:sty m:val="p"/>
                        </m:rPr>
                        <a:rPr lang="en-US" altLang="ja-JP" sz="3200" b="0" i="0" kern="10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a:rPr lang="en-US" altLang="ja-JP" sz="3200" b="0" i="0" kern="10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en-US" altLang="ja-JP" sz="3200" b="0" i="0" kern="10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a:rPr lang="en-US" altLang="ja-JP" sz="3200" b="0" i="0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≒13 </m:t>
                      </m:r>
                      <m:r>
                        <m:rPr>
                          <m:sty m:val="p"/>
                        </m:rPr>
                        <a:rPr lang="en-US" altLang="ja-JP" sz="3200" b="0" i="0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a:rPr lang="en-US" altLang="ja-JP" sz="3200" b="0" i="0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en-US" altLang="ja-JP" sz="3200" b="0" i="0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s</m:t>
                      </m:r>
                    </m:oMath>
                  </m:oMathPara>
                </a14:m>
                <a:endParaRPr lang="en-US" altLang="ja-JP" sz="3200" kern="100" dirty="0">
                  <a:latin typeface="Century Schoolbook" panose="02040604050505020304" pitchFamily="18" charset="0"/>
                  <a:cs typeface="Times New Roman" panose="02020603050405020304" pitchFamily="18" charset="0"/>
                </a:endParaRPr>
              </a:p>
              <a:p>
                <a:pPr marL="271463" indent="-271463" algn="just">
                  <a:tabLst>
                    <a:tab pos="271463" algn="l"/>
                  </a:tabLst>
                </a:pPr>
                <a:r>
                  <a:rPr lang="ja-JP" altLang="en-US" sz="3200" kern="100" dirty="0">
                    <a:latin typeface="Century Schoolbook" panose="02040604050505020304" pitchFamily="18" charset="0"/>
                    <a:cs typeface="Times New Roman" panose="02020603050405020304" pitchFamily="18" charset="0"/>
                  </a:rPr>
                  <a:t>短距離走者の速さ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3200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3200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ja-JP" sz="3200" b="0" i="0" kern="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</m:sub>
                    </m:sSub>
                    <m:r>
                      <a:rPr lang="en-US" altLang="ja-JP" sz="3200" i="0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ja-JP" sz="3200" kern="100" dirty="0">
                    <a:latin typeface="Century Schoolbook" panose="02040604050505020304" pitchFamily="18" charset="0"/>
                    <a:cs typeface="Times New Roman" panose="02020603050405020304" pitchFamily="18" charset="0"/>
                  </a:rPr>
                  <a:t>〔m/s〕</a:t>
                </a:r>
                <a:r>
                  <a:rPr lang="ja-JP" altLang="en-US" sz="3200" kern="100" dirty="0">
                    <a:latin typeface="Century Schoolbook" panose="02040604050505020304" pitchFamily="18" charset="0"/>
                    <a:cs typeface="Times New Roman" panose="02020603050405020304" pitchFamily="18" charset="0"/>
                  </a:rPr>
                  <a:t>は，</a:t>
                </a:r>
              </a:p>
              <a:p>
                <a:pPr marL="271463" indent="-271463" algn="just">
                  <a:tabLst>
                    <a:tab pos="271463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3200" i="1" kern="1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ja-JP" sz="3200" i="1" kern="1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ja-JP" sz="3200" b="0" i="0" kern="10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B</m:t>
                          </m:r>
                        </m:sub>
                      </m:sSub>
                      <m:r>
                        <a:rPr lang="en-US" altLang="ja-JP" sz="3200" i="1" kern="1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3200" i="1" kern="1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ja-JP" sz="3200" b="0" i="0" kern="10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altLang="ja-JP" sz="3200" i="0" kern="1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00 </m:t>
                          </m:r>
                          <m:r>
                            <m:rPr>
                              <m:sty m:val="p"/>
                            </m:rPr>
                            <a:rPr lang="en-US" altLang="ja-JP" sz="3200" i="0" kern="1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m</m:t>
                          </m:r>
                        </m:num>
                        <m:den>
                          <m:r>
                            <a:rPr lang="en-US" altLang="ja-JP" sz="3200" b="0" i="0" kern="10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altLang="ja-JP" sz="3200" i="0" kern="1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0 </m:t>
                          </m:r>
                          <m:r>
                            <m:rPr>
                              <m:sty m:val="p"/>
                            </m:rPr>
                            <a:rPr lang="en-US" altLang="ja-JP" sz="3200" i="0" kern="1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s</m:t>
                          </m:r>
                        </m:den>
                      </m:f>
                      <m:r>
                        <a:rPr lang="en-US" altLang="ja-JP" sz="3200" i="0" kern="1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ja-JP" sz="3200" b="0" i="0" kern="10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10</m:t>
                      </m:r>
                      <m:r>
                        <m:rPr>
                          <m:sty m:val="p"/>
                        </m:rPr>
                        <a:rPr lang="en-US" altLang="ja-JP" sz="3200" i="0" kern="1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a:rPr lang="en-US" altLang="ja-JP" sz="3200" b="0" i="0" kern="10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en-US" altLang="ja-JP" sz="3200" i="0" kern="1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s</m:t>
                      </m:r>
                    </m:oMath>
                  </m:oMathPara>
                </a14:m>
                <a:endParaRPr lang="en-US" altLang="ja-JP" sz="3200" kern="100" dirty="0">
                  <a:latin typeface="Century Schoolbook" panose="02040604050505020304" pitchFamily="18" charset="0"/>
                  <a:cs typeface="Times New Roman" panose="02020603050405020304" pitchFamily="18" charset="0"/>
                </a:endParaRPr>
              </a:p>
              <a:p>
                <a:pPr marL="271463" indent="-271463" algn="just">
                  <a:tabLst>
                    <a:tab pos="271463" algn="l"/>
                  </a:tabLst>
                </a:pPr>
                <a:r>
                  <a:rPr lang="ja-JP" altLang="en-US" sz="3200" kern="100" dirty="0">
                    <a:latin typeface="Century Schoolbook" panose="02040604050505020304" pitchFamily="18" charset="0"/>
                    <a:cs typeface="Times New Roman" panose="02020603050405020304" pitchFamily="18" charset="0"/>
                  </a:rPr>
                  <a:t>よって，電車のほうが速い。</a:t>
                </a:r>
                <a:endParaRPr lang="en-US" altLang="ja-JP" sz="3200" kern="100" dirty="0">
                  <a:latin typeface="Century Schoolbook" panose="020406040505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7D179851-8490-EA4C-863F-44599D969A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2504" y="2114625"/>
                <a:ext cx="10312796" cy="3471463"/>
              </a:xfrm>
              <a:prstGeom prst="rect">
                <a:avLst/>
              </a:prstGeom>
              <a:blipFill>
                <a:blip r:embed="rId4"/>
                <a:stretch>
                  <a:fillRect l="-1538" t="-2988" b="-386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図 17">
            <a:extLst>
              <a:ext uri="{FF2B5EF4-FFF2-40B4-BE49-F238E27FC236}">
                <a16:creationId xmlns:a16="http://schemas.microsoft.com/office/drawing/2014/main" id="{89FF376C-6AE8-C44F-AF81-2A89F884BA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04" y="2114625"/>
            <a:ext cx="1072603" cy="547474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44BFC486-8352-B440-B6CA-6F7067A5E3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04" y="5744006"/>
            <a:ext cx="1072603" cy="547474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B2F262E4-0F11-4976-8908-2DF7A2D1FD64}"/>
              </a:ext>
            </a:extLst>
          </p:cNvPr>
          <p:cNvSpPr txBox="1"/>
          <p:nvPr/>
        </p:nvSpPr>
        <p:spPr>
          <a:xfrm>
            <a:off x="1612504" y="5721411"/>
            <a:ext cx="10312796" cy="592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 algn="just">
              <a:lnSpc>
                <a:spcPts val="4000"/>
              </a:lnSpc>
              <a:tabLst>
                <a:tab pos="271463" algn="l"/>
              </a:tabLst>
            </a:pPr>
            <a:r>
              <a:rPr lang="ja-JP" altLang="en-US" sz="3200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電車</a:t>
            </a:r>
            <a:endParaRPr lang="en-US" altLang="ja-JP" sz="3200" kern="100" dirty="0">
              <a:solidFill>
                <a:srgbClr val="FF0000"/>
              </a:solidFill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19" name="タイトル 1">
            <a:extLst>
              <a:ext uri="{FF2B5EF4-FFF2-40B4-BE49-F238E27FC236}">
                <a16:creationId xmlns:a16="http://schemas.microsoft.com/office/drawing/2014/main" id="{8AE01916-2F92-4885-AE40-17CA929FB12A}"/>
              </a:ext>
            </a:extLst>
          </p:cNvPr>
          <p:cNvSpPr txBox="1">
            <a:spLocks/>
          </p:cNvSpPr>
          <p:nvPr/>
        </p:nvSpPr>
        <p:spPr>
          <a:xfrm>
            <a:off x="6350" y="19116"/>
            <a:ext cx="6089650" cy="56925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A 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速さ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(p.14-15)</a:t>
            </a:r>
            <a:endParaRPr lang="ja-JP" altLang="en-US" sz="24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50468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67FB838-E81B-402A-A9BE-0296AF7F1087}"/>
              </a:ext>
            </a:extLst>
          </p:cNvPr>
          <p:cNvSpPr txBox="1"/>
          <p:nvPr/>
        </p:nvSpPr>
        <p:spPr>
          <a:xfrm>
            <a:off x="629744" y="1621431"/>
            <a:ext cx="5926039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ja-JP" altLang="ja-JP" sz="3200" kern="100" dirty="0">
                <a:effectLst/>
                <a:cs typeface="Times New Roman" panose="02020603050405020304" pitchFamily="18" charset="0"/>
              </a:rPr>
              <a:t>・</a:t>
            </a:r>
            <a:r>
              <a:rPr lang="en-US" altLang="ja-JP" sz="3200" kern="100" dirty="0">
                <a:cs typeface="Times New Roman" panose="02020603050405020304" pitchFamily="18" charset="0"/>
              </a:rPr>
              <a:t>2 </a:t>
            </a:r>
            <a:r>
              <a:rPr lang="ja-JP" altLang="en-US" sz="3200" kern="100" dirty="0" err="1">
                <a:cs typeface="Times New Roman" panose="02020603050405020304" pitchFamily="18" charset="0"/>
              </a:rPr>
              <a:t>つの</a:t>
            </a:r>
            <a:r>
              <a:rPr lang="ja-JP" altLang="en-US" sz="3200" kern="100" dirty="0">
                <a:cs typeface="Times New Roman" panose="02020603050405020304" pitchFamily="18" charset="0"/>
              </a:rPr>
              <a:t>駅の間の距離を，経過時間で割った量は，この電車の</a:t>
            </a:r>
            <a:r>
              <a:rPr lang="en-US" altLang="ja-JP" sz="3200" kern="100" dirty="0">
                <a:cs typeface="Times New Roman" panose="02020603050405020304" pitchFamily="18" charset="0"/>
              </a:rPr>
              <a:t>〔</a:t>
            </a:r>
            <a:r>
              <a:rPr lang="ja-JP" altLang="en-US" sz="3200" b="1" kern="100" dirty="0">
                <a:solidFill>
                  <a:srgbClr val="FF0000"/>
                </a:solidFill>
                <a:cs typeface="Times New Roman" panose="02020603050405020304" pitchFamily="18" charset="0"/>
              </a:rPr>
              <a:t>平均の速さ</a:t>
            </a:r>
            <a:r>
              <a:rPr lang="en-US" altLang="ja-JP" sz="3200" kern="100" dirty="0">
                <a:cs typeface="Times New Roman" panose="02020603050405020304" pitchFamily="18" charset="0"/>
              </a:rPr>
              <a:t>〕</a:t>
            </a:r>
            <a:r>
              <a:rPr lang="ja-JP" altLang="en-US" sz="3200" kern="100" dirty="0">
                <a:cs typeface="Times New Roman" panose="02020603050405020304" pitchFamily="18" charset="0"/>
              </a:rPr>
              <a:t>を表している。</a:t>
            </a:r>
            <a:endParaRPr lang="en-US" altLang="ja-JP" sz="3200" kern="100" dirty="0"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ja-JP" altLang="en-US" sz="3200" kern="100" dirty="0">
                <a:cs typeface="Times New Roman" panose="02020603050405020304" pitchFamily="18" charset="0"/>
              </a:rPr>
              <a:t>・各時刻における電車の速さを</a:t>
            </a:r>
            <a:r>
              <a:rPr lang="en-US" altLang="ja-JP" sz="3200" kern="100" dirty="0">
                <a:cs typeface="Times New Roman" panose="02020603050405020304" pitchFamily="18" charset="0"/>
              </a:rPr>
              <a:t>〔</a:t>
            </a:r>
            <a:r>
              <a:rPr lang="ja-JP" altLang="en-US" sz="3200" b="1" kern="100" dirty="0">
                <a:solidFill>
                  <a:srgbClr val="FF0000"/>
                </a:solidFill>
                <a:cs typeface="Times New Roman" panose="02020603050405020304" pitchFamily="18" charset="0"/>
              </a:rPr>
              <a:t>瞬間の速さ</a:t>
            </a:r>
            <a:r>
              <a:rPr lang="en-US" altLang="ja-JP" sz="3200" kern="100" dirty="0">
                <a:cs typeface="Times New Roman" panose="02020603050405020304" pitchFamily="18" charset="0"/>
              </a:rPr>
              <a:t>〕</a:t>
            </a:r>
            <a:r>
              <a:rPr lang="ja-JP" altLang="en-US" sz="3200" kern="100" dirty="0">
                <a:cs typeface="Times New Roman" panose="02020603050405020304" pitchFamily="18" charset="0"/>
              </a:rPr>
              <a:t>という。</a:t>
            </a:r>
            <a:endParaRPr lang="en-US" altLang="ja-JP" sz="3200" kern="100" dirty="0"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ja-JP" altLang="en-US" sz="3200" kern="100" dirty="0">
                <a:cs typeface="Times New Roman" panose="02020603050405020304" pitchFamily="18" charset="0"/>
              </a:rPr>
              <a:t>・一般に，速さといえば，　</a:t>
            </a:r>
            <a:r>
              <a:rPr lang="en-US" altLang="ja-JP" sz="3200" kern="100" dirty="0">
                <a:cs typeface="Times New Roman" panose="02020603050405020304" pitchFamily="18" charset="0"/>
              </a:rPr>
              <a:t>  〔</a:t>
            </a:r>
            <a:r>
              <a:rPr lang="ja-JP" altLang="en-US" sz="3200" b="1" kern="100" dirty="0">
                <a:solidFill>
                  <a:srgbClr val="FF0000"/>
                </a:solidFill>
                <a:cs typeface="Times New Roman" panose="02020603050405020304" pitchFamily="18" charset="0"/>
              </a:rPr>
              <a:t>瞬間の速さ</a:t>
            </a:r>
            <a:r>
              <a:rPr lang="en-US" altLang="ja-JP" sz="3200" kern="100" dirty="0">
                <a:cs typeface="Times New Roman" panose="02020603050405020304" pitchFamily="18" charset="0"/>
              </a:rPr>
              <a:t>〕</a:t>
            </a:r>
            <a:r>
              <a:rPr lang="ja-JP" altLang="en-US" sz="3200" kern="100" dirty="0">
                <a:cs typeface="Times New Roman" panose="02020603050405020304" pitchFamily="18" charset="0"/>
              </a:rPr>
              <a:t>をさす。</a:t>
            </a:r>
            <a:endParaRPr lang="en-US" altLang="ja-JP" sz="3200" kern="100" dirty="0">
              <a:cs typeface="Times New Roman" panose="02020603050405020304" pitchFamily="18" charset="0"/>
            </a:endParaRPr>
          </a:p>
        </p:txBody>
      </p:sp>
      <p:sp>
        <p:nvSpPr>
          <p:cNvPr id="10" name="フッター プレースホルダー 2">
            <a:extLst>
              <a:ext uri="{FF2B5EF4-FFF2-40B4-BE49-F238E27FC236}">
                <a16:creationId xmlns:a16="http://schemas.microsoft.com/office/drawing/2014/main" id="{1318752D-8D93-473E-BD0D-35318D98D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/>
              <a:t>© 2026  KEIRINKAN  ALL Rights Reserved.</a:t>
            </a:r>
            <a:endParaRPr kumimoji="1" lang="ja-JP" altLang="en-US" dirty="0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73E048CC-FCD6-416C-8B0B-13E6BA7DF5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75C2A70-30D0-4958-BD5F-ACCF7D005EE8}" type="slidenum">
              <a:rPr lang="ja-JP" altLang="en-US" smtClean="0"/>
              <a:pPr/>
              <a:t>5</a:t>
            </a:fld>
            <a:endParaRPr lang="ja-JP" altLang="en-US" dirty="0"/>
          </a:p>
        </p:txBody>
      </p:sp>
      <p:sp>
        <p:nvSpPr>
          <p:cNvPr id="20" name="1 つの角を丸めた四角形 19">
            <a:extLst>
              <a:ext uri="{FF2B5EF4-FFF2-40B4-BE49-F238E27FC236}">
                <a16:creationId xmlns:a16="http://schemas.microsoft.com/office/drawing/2014/main" id="{E87066D1-D089-6344-8374-F2289D2FD433}"/>
              </a:ext>
            </a:extLst>
          </p:cNvPr>
          <p:cNvSpPr/>
          <p:nvPr/>
        </p:nvSpPr>
        <p:spPr>
          <a:xfrm flipV="1">
            <a:off x="-1" y="607518"/>
            <a:ext cx="7020734" cy="731989"/>
          </a:xfrm>
          <a:prstGeom prst="round1Rect">
            <a:avLst>
              <a:gd name="adj" fmla="val 36907"/>
            </a:avLst>
          </a:prstGeom>
          <a:solidFill>
            <a:srgbClr val="3497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CD6A56A5-1246-F34A-AE0B-749F49EE061C}"/>
              </a:ext>
            </a:extLst>
          </p:cNvPr>
          <p:cNvGrpSpPr/>
          <p:nvPr/>
        </p:nvGrpSpPr>
        <p:grpSpPr>
          <a:xfrm>
            <a:off x="-2" y="607523"/>
            <a:ext cx="12192001" cy="382291"/>
            <a:chOff x="-6" y="607523"/>
            <a:chExt cx="12192006" cy="382291"/>
          </a:xfrm>
        </p:grpSpPr>
        <p:cxnSp>
          <p:nvCxnSpPr>
            <p:cNvPr id="24" name="直線コネクタ 23">
              <a:extLst>
                <a:ext uri="{FF2B5EF4-FFF2-40B4-BE49-F238E27FC236}">
                  <a16:creationId xmlns:a16="http://schemas.microsoft.com/office/drawing/2014/main" id="{A21D3D0D-D7C4-6846-99EE-76F2C6484D4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45893"/>
              <a:ext cx="12192000" cy="0"/>
            </a:xfrm>
            <a:prstGeom prst="line">
              <a:avLst/>
            </a:prstGeom>
            <a:solidFill>
              <a:srgbClr val="0077C3"/>
            </a:solidFill>
            <a:ln w="92075">
              <a:solidFill>
                <a:srgbClr val="3497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直角三角形 24">
              <a:extLst>
                <a:ext uri="{FF2B5EF4-FFF2-40B4-BE49-F238E27FC236}">
                  <a16:creationId xmlns:a16="http://schemas.microsoft.com/office/drawing/2014/main" id="{B8428AB2-DC1B-F140-857E-81D4FACEB98F}"/>
                </a:ext>
              </a:extLst>
            </p:cNvPr>
            <p:cNvSpPr/>
            <p:nvPr/>
          </p:nvSpPr>
          <p:spPr>
            <a:xfrm rot="5400000">
              <a:off x="-4075" y="611592"/>
              <a:ext cx="382291" cy="374153"/>
            </a:xfrm>
            <a:prstGeom prst="rtTriangle">
              <a:avLst/>
            </a:prstGeom>
            <a:solidFill>
              <a:srgbClr val="0077C3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6" name="直線コネクタ 25">
              <a:extLst>
                <a:ext uri="{FF2B5EF4-FFF2-40B4-BE49-F238E27FC236}">
                  <a16:creationId xmlns:a16="http://schemas.microsoft.com/office/drawing/2014/main" id="{8E7EDA71-493F-7C43-897D-3170C0F4D35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12443"/>
              <a:ext cx="12192000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タイトル 1">
            <a:extLst>
              <a:ext uri="{FF2B5EF4-FFF2-40B4-BE49-F238E27FC236}">
                <a16:creationId xmlns:a16="http://schemas.microsoft.com/office/drawing/2014/main" id="{799EFB32-1EDA-124E-BE29-679C4126CE6B}"/>
              </a:ext>
            </a:extLst>
          </p:cNvPr>
          <p:cNvSpPr txBox="1">
            <a:spLocks/>
          </p:cNvSpPr>
          <p:nvPr/>
        </p:nvSpPr>
        <p:spPr>
          <a:xfrm>
            <a:off x="285539" y="665045"/>
            <a:ext cx="7479111" cy="73398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600" b="1" dirty="0">
                <a:solidFill>
                  <a:schemeClr val="bg1"/>
                </a:solidFill>
                <a:latin typeface="+mn-ea"/>
                <a:ea typeface="+mn-ea"/>
              </a:rPr>
              <a:t> １ </a:t>
            </a:r>
            <a:r>
              <a:rPr lang="ja-JP" altLang="en-US" sz="4000" b="1" dirty="0">
                <a:solidFill>
                  <a:schemeClr val="bg1"/>
                </a:solidFill>
                <a:latin typeface="+mn-ea"/>
                <a:ea typeface="+mn-ea"/>
              </a:rPr>
              <a:t>平均の速さと瞬間の速さ</a:t>
            </a:r>
            <a:endParaRPr lang="ja-JP" altLang="en-US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94FB254-7FE7-4030-A8D4-F69066F8F6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5244" y="1528730"/>
            <a:ext cx="5028571" cy="3638095"/>
          </a:xfrm>
          <a:prstGeom prst="rect">
            <a:avLst/>
          </a:prstGeom>
        </p:spPr>
      </p:pic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1D4A9184-DFBB-4B02-87D2-B2E612F5F3FF}"/>
              </a:ext>
            </a:extLst>
          </p:cNvPr>
          <p:cNvGrpSpPr/>
          <p:nvPr/>
        </p:nvGrpSpPr>
        <p:grpSpPr>
          <a:xfrm>
            <a:off x="6749685" y="5211549"/>
            <a:ext cx="5212293" cy="400110"/>
            <a:chOff x="6749685" y="5211549"/>
            <a:chExt cx="5212293" cy="400110"/>
          </a:xfrm>
        </p:grpSpPr>
        <p:pic>
          <p:nvPicPr>
            <p:cNvPr id="17" name="図 16">
              <a:extLst>
                <a:ext uri="{FF2B5EF4-FFF2-40B4-BE49-F238E27FC236}">
                  <a16:creationId xmlns:a16="http://schemas.microsoft.com/office/drawing/2014/main" id="{DE66B5A5-71C4-4A5E-B15A-D280B6D7A0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9685" y="5211549"/>
              <a:ext cx="271048" cy="302024"/>
            </a:xfrm>
            <a:prstGeom prst="rect">
              <a:avLst/>
            </a:prstGeom>
          </p:spPr>
        </p:pic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BAF7B6C2-582C-4F2E-B76A-080B31FB084E}"/>
                </a:ext>
              </a:extLst>
            </p:cNvPr>
            <p:cNvSpPr txBox="1"/>
            <p:nvPr/>
          </p:nvSpPr>
          <p:spPr>
            <a:xfrm>
              <a:off x="7020733" y="5211549"/>
              <a:ext cx="49412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71463" indent="-271463" algn="just">
                <a:tabLst>
                  <a:tab pos="271463" algn="l"/>
                </a:tabLst>
              </a:pPr>
              <a:r>
                <a:rPr lang="ja-JP" altLang="en-US" sz="2000" kern="100" dirty="0">
                  <a:latin typeface="+mn-ea"/>
                  <a:cs typeface="Times New Roman" panose="02020603050405020304" pitchFamily="18" charset="0"/>
                </a:rPr>
                <a:t>図　</a:t>
              </a:r>
              <a:r>
                <a:rPr lang="ja-JP" altLang="en-US" sz="2000" b="1" kern="100" dirty="0">
                  <a:latin typeface="+mn-ea"/>
                  <a:cs typeface="Times New Roman" panose="02020603050405020304" pitchFamily="18" charset="0"/>
                </a:rPr>
                <a:t>電車の速さの変化</a:t>
              </a:r>
            </a:p>
          </p:txBody>
        </p:sp>
      </p:grpSp>
      <p:sp>
        <p:nvSpPr>
          <p:cNvPr id="19" name="タイトル 1">
            <a:extLst>
              <a:ext uri="{FF2B5EF4-FFF2-40B4-BE49-F238E27FC236}">
                <a16:creationId xmlns:a16="http://schemas.microsoft.com/office/drawing/2014/main" id="{F56E0F78-023B-4ADA-B09B-7C08FA275384}"/>
              </a:ext>
            </a:extLst>
          </p:cNvPr>
          <p:cNvSpPr txBox="1">
            <a:spLocks/>
          </p:cNvSpPr>
          <p:nvPr/>
        </p:nvSpPr>
        <p:spPr>
          <a:xfrm>
            <a:off x="6350" y="19116"/>
            <a:ext cx="6089650" cy="56925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A 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速さ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(p.14-15)</a:t>
            </a:r>
            <a:endParaRPr lang="ja-JP" altLang="en-US" sz="2400" dirty="0">
              <a:latin typeface="+mn-ea"/>
              <a:ea typeface="+mn-ea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2DF78E96-2AD7-44E4-B6AC-588C52AA457A}"/>
              </a:ext>
            </a:extLst>
          </p:cNvPr>
          <p:cNvSpPr/>
          <p:nvPr/>
        </p:nvSpPr>
        <p:spPr>
          <a:xfrm>
            <a:off x="1152808" y="2643174"/>
            <a:ext cx="1979691" cy="4560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B9D022DC-833D-42E1-B52E-01838C33765E}"/>
              </a:ext>
            </a:extLst>
          </p:cNvPr>
          <p:cNvSpPr/>
          <p:nvPr/>
        </p:nvSpPr>
        <p:spPr>
          <a:xfrm>
            <a:off x="1152808" y="3758783"/>
            <a:ext cx="1979691" cy="4560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951D07B1-976E-4E1C-A60C-90B7106718F3}"/>
              </a:ext>
            </a:extLst>
          </p:cNvPr>
          <p:cNvSpPr/>
          <p:nvPr/>
        </p:nvSpPr>
        <p:spPr>
          <a:xfrm>
            <a:off x="1152808" y="4906517"/>
            <a:ext cx="1979691" cy="4560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89905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1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DFEB4FBE-215E-4113-ADC4-6E14AB2F90FC}"/>
              </a:ext>
            </a:extLst>
          </p:cNvPr>
          <p:cNvSpPr txBox="1"/>
          <p:nvPr/>
        </p:nvSpPr>
        <p:spPr>
          <a:xfrm>
            <a:off x="700967" y="1907389"/>
            <a:ext cx="6802769" cy="3157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>
              <a:tabLst>
                <a:tab pos="271463" algn="l"/>
              </a:tabLst>
            </a:pPr>
            <a:r>
              <a:rPr lang="ja-JP" altLang="en-US" sz="3200" kern="100" dirty="0">
                <a:cs typeface="Times New Roman" panose="02020603050405020304" pitchFamily="18" charset="0"/>
              </a:rPr>
              <a:t>① 記録テープの一端を持ち，一定の速さで歩く。</a:t>
            </a:r>
          </a:p>
          <a:p>
            <a:pPr marL="271463" indent="-271463">
              <a:tabLst>
                <a:tab pos="271463" algn="l"/>
              </a:tabLst>
            </a:pPr>
            <a:r>
              <a:rPr lang="ja-JP" altLang="en-US" sz="3200" kern="100" dirty="0">
                <a:cs typeface="Times New Roman" panose="02020603050405020304" pitchFamily="18" charset="0"/>
              </a:rPr>
              <a:t>② テープの各区間の速さを調べる。</a:t>
            </a:r>
          </a:p>
          <a:p>
            <a:pPr marL="514350" indent="-514350">
              <a:buAutoNum type="circleNumDbPlain" startAt="3"/>
              <a:tabLst>
                <a:tab pos="271463" algn="l"/>
              </a:tabLst>
            </a:pPr>
            <a:r>
              <a:rPr lang="ja-JP" altLang="en-US" sz="3200" kern="100" dirty="0">
                <a:cs typeface="Times New Roman" panose="02020603050405020304" pitchFamily="18" charset="0"/>
              </a:rPr>
              <a:t>速さと時間の関係をグラフで表す。</a:t>
            </a:r>
            <a:endParaRPr lang="en-US" altLang="ja-JP" sz="3200" kern="100" dirty="0">
              <a:cs typeface="Times New Roman" panose="02020603050405020304" pitchFamily="18" charset="0"/>
            </a:endParaRPr>
          </a:p>
          <a:p>
            <a:pPr marL="514350" indent="-514350">
              <a:buAutoNum type="circleNumDbPlain" startAt="3"/>
              <a:tabLst>
                <a:tab pos="271463" algn="l"/>
              </a:tabLst>
            </a:pPr>
            <a:r>
              <a:rPr lang="ja-JP" altLang="en-US" sz="3200" kern="100" dirty="0">
                <a:cs typeface="Times New Roman" panose="02020603050405020304" pitchFamily="18" charset="0"/>
              </a:rPr>
              <a:t>平均の速さをグラフに描き入れて比較しよう。</a:t>
            </a:r>
          </a:p>
        </p:txBody>
      </p:sp>
      <p:sp>
        <p:nvSpPr>
          <p:cNvPr id="14" name="タイトル 1">
            <a:extLst>
              <a:ext uri="{FF2B5EF4-FFF2-40B4-BE49-F238E27FC236}">
                <a16:creationId xmlns:a16="http://schemas.microsoft.com/office/drawing/2014/main" id="{FE37C1E3-E3C6-43EF-BC27-95B8BC4D6120}"/>
              </a:ext>
            </a:extLst>
          </p:cNvPr>
          <p:cNvSpPr txBox="1">
            <a:spLocks/>
          </p:cNvSpPr>
          <p:nvPr/>
        </p:nvSpPr>
        <p:spPr>
          <a:xfrm>
            <a:off x="3185898" y="722532"/>
            <a:ext cx="4102554" cy="68461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600" b="1" dirty="0">
                <a:solidFill>
                  <a:srgbClr val="00A8B1"/>
                </a:solidFill>
                <a:latin typeface="+mn-ea"/>
                <a:ea typeface="+mn-ea"/>
              </a:rPr>
              <a:t> </a:t>
            </a:r>
            <a:r>
              <a:rPr lang="ja-JP" altLang="en-US" sz="4000" b="1" dirty="0">
                <a:solidFill>
                  <a:srgbClr val="00A8B1"/>
                </a:solidFill>
                <a:latin typeface="+mn-ea"/>
                <a:ea typeface="+mn-ea"/>
              </a:rPr>
              <a:t>人の運動の分析</a:t>
            </a:r>
            <a:endParaRPr lang="en-US" altLang="ja-JP" sz="4000" b="1" dirty="0">
              <a:solidFill>
                <a:srgbClr val="00A8B1"/>
              </a:solidFill>
              <a:latin typeface="+mn-ea"/>
              <a:ea typeface="+mn-ea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0EB5329E-106C-4816-A57D-CF8E21B90E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3009" y="2211182"/>
            <a:ext cx="4543875" cy="2864148"/>
          </a:xfrm>
          <a:prstGeom prst="rect">
            <a:avLst/>
          </a:prstGeom>
        </p:spPr>
      </p:pic>
      <p:sp>
        <p:nvSpPr>
          <p:cNvPr id="18" name="フッター プレースホルダー 2">
            <a:extLst>
              <a:ext uri="{FF2B5EF4-FFF2-40B4-BE49-F238E27FC236}">
                <a16:creationId xmlns:a16="http://schemas.microsoft.com/office/drawing/2014/main" id="{FB0E359E-7A46-41F9-BB15-2115D8513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/>
              <a:t>© 2026  KEIRINKAN  ALL Rights Reserved.</a:t>
            </a:r>
            <a:endParaRPr kumimoji="1" lang="ja-JP" altLang="en-US" dirty="0"/>
          </a:p>
        </p:txBody>
      </p:sp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1F870F84-AAF3-4154-8345-0CC3BC022E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75C2A70-30D0-4958-BD5F-ACCF7D005EE8}" type="slidenum">
              <a:rPr lang="ja-JP" altLang="en-US" smtClean="0"/>
              <a:pPr/>
              <a:t>6</a:t>
            </a:fld>
            <a:endParaRPr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ABEC1700-5AC8-8140-8E12-899F7C5D8E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98" y="692715"/>
            <a:ext cx="2653448" cy="646954"/>
          </a:xfrm>
          <a:prstGeom prst="rect">
            <a:avLst/>
          </a:prstGeom>
        </p:spPr>
      </p:pic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C1D7FF17-D909-AE42-A190-3F0674B7C325}"/>
              </a:ext>
            </a:extLst>
          </p:cNvPr>
          <p:cNvCxnSpPr>
            <a:cxnSpLocks/>
          </p:cNvCxnSpPr>
          <p:nvPr/>
        </p:nvCxnSpPr>
        <p:spPr>
          <a:xfrm>
            <a:off x="555398" y="6055331"/>
            <a:ext cx="11083324" cy="0"/>
          </a:xfrm>
          <a:prstGeom prst="line">
            <a:avLst/>
          </a:prstGeom>
          <a:ln w="38100">
            <a:solidFill>
              <a:srgbClr val="1CBAC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26F2163E-FE0E-FA42-A7FA-C571DFDD07B1}"/>
              </a:ext>
            </a:extLst>
          </p:cNvPr>
          <p:cNvCxnSpPr>
            <a:cxnSpLocks/>
          </p:cNvCxnSpPr>
          <p:nvPr/>
        </p:nvCxnSpPr>
        <p:spPr>
          <a:xfrm>
            <a:off x="7265504" y="1016192"/>
            <a:ext cx="4373218" cy="0"/>
          </a:xfrm>
          <a:prstGeom prst="line">
            <a:avLst/>
          </a:prstGeom>
          <a:ln w="38100">
            <a:solidFill>
              <a:srgbClr val="1CBAC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タイトル 1">
            <a:extLst>
              <a:ext uri="{FF2B5EF4-FFF2-40B4-BE49-F238E27FC236}">
                <a16:creationId xmlns:a16="http://schemas.microsoft.com/office/drawing/2014/main" id="{7D8A88BB-EF52-485C-BC9B-025454CB03DD}"/>
              </a:ext>
            </a:extLst>
          </p:cNvPr>
          <p:cNvSpPr txBox="1">
            <a:spLocks/>
          </p:cNvSpPr>
          <p:nvPr/>
        </p:nvSpPr>
        <p:spPr>
          <a:xfrm>
            <a:off x="6350" y="19116"/>
            <a:ext cx="6089650" cy="56925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A 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速さ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(p.14-15)</a:t>
            </a:r>
            <a:endParaRPr lang="ja-JP" altLang="en-US" sz="24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33076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FBF3094D-DEE4-9E40-A6D8-4C59039F8D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070" y="652018"/>
            <a:ext cx="11839830" cy="7070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DFEB4FBE-215E-4113-ADC4-6E14AB2F90FC}"/>
                  </a:ext>
                </a:extLst>
              </p:cNvPr>
              <p:cNvSpPr txBox="1"/>
              <p:nvPr/>
            </p:nvSpPr>
            <p:spPr>
              <a:xfrm>
                <a:off x="341635" y="1579848"/>
                <a:ext cx="11361268" cy="37348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indent="-271463">
                  <a:tabLst>
                    <a:tab pos="271463" algn="l"/>
                  </a:tabLst>
                </a:pPr>
                <a:r>
                  <a:rPr lang="ja-JP" altLang="en-US" sz="3200" kern="100" dirty="0">
                    <a:cs typeface="Times New Roman" panose="02020603050405020304" pitchFamily="18" charset="0"/>
                  </a:rPr>
                  <a:t>・速さの単位は，距離の単位の関係 </a:t>
                </a:r>
                <a:r>
                  <a:rPr lang="en-US" altLang="ja-JP" sz="3200" kern="100" dirty="0">
                    <a:cs typeface="Times New Roman" panose="02020603050405020304" pitchFamily="18" charset="0"/>
                  </a:rPr>
                  <a:t>1 km= 〔</a:t>
                </a:r>
                <a:r>
                  <a:rPr lang="en-US" altLang="ja-JP" sz="3200" b="1" kern="1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1000</a:t>
                </a:r>
                <a:r>
                  <a:rPr lang="en-US" altLang="ja-JP" sz="3200" kern="100" dirty="0">
                    <a:cs typeface="Times New Roman" panose="02020603050405020304" pitchFamily="18" charset="0"/>
                  </a:rPr>
                  <a:t> 〕m </a:t>
                </a:r>
                <a:r>
                  <a:rPr lang="ja-JP" altLang="en-US" sz="3200" kern="100" dirty="0">
                    <a:cs typeface="Times New Roman" panose="02020603050405020304" pitchFamily="18" charset="0"/>
                  </a:rPr>
                  <a:t>などと，時間の単位の関係 </a:t>
                </a:r>
                <a:r>
                  <a:rPr lang="en-US" altLang="ja-JP" sz="3200" kern="100" dirty="0">
                    <a:cs typeface="Times New Roman" panose="02020603050405020304" pitchFamily="18" charset="0"/>
                  </a:rPr>
                  <a:t>1 h= 〔</a:t>
                </a:r>
                <a:r>
                  <a:rPr lang="en-US" altLang="ja-JP" sz="3200" b="1" kern="1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3600</a:t>
                </a:r>
                <a:r>
                  <a:rPr lang="en-US" altLang="ja-JP" sz="3200" kern="100" dirty="0">
                    <a:cs typeface="Times New Roman" panose="02020603050405020304" pitchFamily="18" charset="0"/>
                  </a:rPr>
                  <a:t> 〕s </a:t>
                </a:r>
                <a:r>
                  <a:rPr lang="ja-JP" altLang="en-US" sz="3200" kern="100" dirty="0">
                    <a:cs typeface="Times New Roman" panose="02020603050405020304" pitchFamily="18" charset="0"/>
                  </a:rPr>
                  <a:t>などを用いて変換することができる。</a:t>
                </a:r>
                <a:endParaRPr lang="en-US" altLang="ja-JP" sz="3200" kern="100" dirty="0">
                  <a:cs typeface="Times New Roman" panose="02020603050405020304" pitchFamily="18" charset="0"/>
                </a:endParaRPr>
              </a:p>
              <a:p>
                <a:pPr marL="271463" indent="-271463">
                  <a:tabLst>
                    <a:tab pos="271463" algn="l"/>
                  </a:tabLst>
                </a:pPr>
                <a:endParaRPr lang="en-US" altLang="ja-JP" sz="3200" kern="100" dirty="0">
                  <a:cs typeface="Times New Roman" panose="02020603050405020304" pitchFamily="18" charset="0"/>
                </a:endParaRPr>
              </a:p>
              <a:p>
                <a:pPr marL="271463" indent="-271463">
                  <a:tabLst>
                    <a:tab pos="271463" algn="l"/>
                  </a:tabLst>
                </a:pPr>
                <a:r>
                  <a:rPr lang="ja-JP" altLang="en-US" sz="3200" kern="100" dirty="0">
                    <a:cs typeface="Times New Roman" panose="02020603050405020304" pitchFamily="18" charset="0"/>
                  </a:rPr>
                  <a:t>・例えば，</a:t>
                </a:r>
                <a:r>
                  <a:rPr lang="en-US" altLang="ja-JP" sz="3200" kern="100" dirty="0">
                    <a:cs typeface="Times New Roman" panose="02020603050405020304" pitchFamily="18" charset="0"/>
                  </a:rPr>
                  <a:t>90 km/h</a:t>
                </a:r>
                <a:r>
                  <a:rPr lang="ja-JP" altLang="en-US" sz="3200" kern="100" dirty="0">
                    <a:cs typeface="Times New Roman" panose="02020603050405020304" pitchFamily="18" charset="0"/>
                  </a:rPr>
                  <a:t>という速さの単位を次のように </a:t>
                </a:r>
                <a:r>
                  <a:rPr lang="en-US" altLang="ja-JP" sz="3200" kern="100" dirty="0">
                    <a:cs typeface="Times New Roman" panose="02020603050405020304" pitchFamily="18" charset="0"/>
                  </a:rPr>
                  <a:t>m/s </a:t>
                </a:r>
                <a:r>
                  <a:rPr lang="ja-JP" altLang="en-US" sz="3200" kern="100" dirty="0">
                    <a:cs typeface="Times New Roman" panose="02020603050405020304" pitchFamily="18" charset="0"/>
                  </a:rPr>
                  <a:t>に変換できる。</a:t>
                </a:r>
              </a:p>
              <a:p>
                <a:pPr marL="271463" indent="-271463">
                  <a:tabLst>
                    <a:tab pos="271463" algn="l"/>
                  </a:tabLst>
                </a:pPr>
                <a:r>
                  <a:rPr lang="ja-JP" altLang="en-US" sz="3200" kern="100" dirty="0">
                    <a:cs typeface="Times New Roman" panose="02020603050405020304" pitchFamily="18" charset="0"/>
                  </a:rPr>
                  <a:t>　　</a:t>
                </a:r>
                <a:r>
                  <a:rPr lang="en-US" altLang="ja-JP" sz="3200" kern="100" dirty="0">
                    <a:cs typeface="Times New Roman" panose="02020603050405020304" pitchFamily="18" charset="0"/>
                  </a:rPr>
                  <a:t>90 km/h = 90×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200" i="1" kern="10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ja-JP" sz="3200" i="0" kern="1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1 </m:t>
                        </m:r>
                        <m:r>
                          <m:rPr>
                            <m:sty m:val="p"/>
                          </m:rPr>
                          <a:rPr lang="en-US" altLang="ja-JP" sz="3200" i="0" kern="1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km</m:t>
                        </m:r>
                      </m:num>
                      <m:den>
                        <m:r>
                          <a:rPr lang="en-US" altLang="ja-JP" sz="3200" i="0" kern="1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1 </m:t>
                        </m:r>
                        <m:r>
                          <m:rPr>
                            <m:sty m:val="p"/>
                          </m:rPr>
                          <a:rPr lang="en-US" altLang="ja-JP" sz="3200" i="0" kern="1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</m:den>
                    </m:f>
                  </m:oMath>
                </a14:m>
                <a:r>
                  <a:rPr lang="en-US" altLang="ja-JP" sz="3200" kern="100" dirty="0">
                    <a:cs typeface="Times New Roman" panose="02020603050405020304" pitchFamily="18" charset="0"/>
                  </a:rPr>
                  <a:t> = 90×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200" i="1" kern="10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ja-JP" sz="3200" i="0" kern="10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1000 </m:t>
                        </m:r>
                        <m:r>
                          <m:rPr>
                            <m:sty m:val="p"/>
                          </m:rPr>
                          <a:rPr lang="en-US" altLang="ja-JP" sz="3200" i="0" kern="10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</m:num>
                      <m:den>
                        <m:r>
                          <a:rPr lang="en-US" altLang="ja-JP" sz="3200" i="0" kern="10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3600 </m:t>
                        </m:r>
                        <m:r>
                          <m:rPr>
                            <m:sty m:val="p"/>
                          </m:rPr>
                          <a:rPr lang="en-US" altLang="ja-JP" sz="3200" i="0" kern="10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s</m:t>
                        </m:r>
                      </m:den>
                    </m:f>
                  </m:oMath>
                </a14:m>
                <a:r>
                  <a:rPr lang="en-US" altLang="ja-JP" sz="3200" kern="100" dirty="0">
                    <a:cs typeface="Times New Roman" panose="02020603050405020304" pitchFamily="18" charset="0"/>
                  </a:rPr>
                  <a:t> = 25×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200" i="1" kern="10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ja-JP" sz="3200" i="0" kern="1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1 </m:t>
                        </m:r>
                        <m:r>
                          <m:rPr>
                            <m:sty m:val="p"/>
                          </m:rPr>
                          <a:rPr lang="en-US" altLang="ja-JP" sz="3200" i="0" kern="1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</m:num>
                      <m:den>
                        <m:r>
                          <a:rPr lang="en-US" altLang="ja-JP" sz="3200" i="0" kern="1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1 </m:t>
                        </m:r>
                        <m:r>
                          <m:rPr>
                            <m:sty m:val="p"/>
                          </m:rPr>
                          <a:rPr lang="en-US" altLang="ja-JP" sz="3200" i="0" kern="1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s</m:t>
                        </m:r>
                      </m:den>
                    </m:f>
                  </m:oMath>
                </a14:m>
                <a:r>
                  <a:rPr lang="en-US" altLang="ja-JP" sz="3200" kern="100" dirty="0">
                    <a:cs typeface="Times New Roman" panose="02020603050405020304" pitchFamily="18" charset="0"/>
                  </a:rPr>
                  <a:t> = 25 m/s</a:t>
                </a:r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DFEB4FBE-215E-4113-ADC4-6E14AB2F90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635" y="1579848"/>
                <a:ext cx="11361268" cy="3734805"/>
              </a:xfrm>
              <a:prstGeom prst="rect">
                <a:avLst/>
              </a:prstGeom>
              <a:blipFill>
                <a:blip r:embed="rId4"/>
                <a:stretch>
                  <a:fillRect l="-1341" t="-2773" r="-376" b="-277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D8808CF8-CFDF-47F8-89AF-4496934EBE43}"/>
              </a:ext>
            </a:extLst>
          </p:cNvPr>
          <p:cNvSpPr txBox="1"/>
          <p:nvPr/>
        </p:nvSpPr>
        <p:spPr>
          <a:xfrm>
            <a:off x="1587500" y="762480"/>
            <a:ext cx="101154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chemeClr val="accent5"/>
                </a:solidFill>
              </a:rPr>
              <a:t>速さの単位の変換</a:t>
            </a:r>
            <a:endParaRPr kumimoji="1" lang="en-US" altLang="ja-JP" sz="3200" b="1" dirty="0">
              <a:solidFill>
                <a:schemeClr val="accent1"/>
              </a:solidFill>
            </a:endParaRPr>
          </a:p>
        </p:txBody>
      </p:sp>
      <p:sp>
        <p:nvSpPr>
          <p:cNvPr id="17" name="フッター プレースホルダー 2">
            <a:extLst>
              <a:ext uri="{FF2B5EF4-FFF2-40B4-BE49-F238E27FC236}">
                <a16:creationId xmlns:a16="http://schemas.microsoft.com/office/drawing/2014/main" id="{8CCAB222-0F5D-4562-9F3B-BEDE6FB00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/>
              <a:t>© 2026  KEIRINKAN  ALL Rights Reserved.</a:t>
            </a:r>
            <a:endParaRPr kumimoji="1" lang="ja-JP" altLang="en-US" dirty="0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74539DC-843C-4571-BDB5-820BE17F4B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75C2A70-30D0-4958-BD5F-ACCF7D005EE8}" type="slidenum">
              <a:rPr lang="ja-JP" altLang="en-US" smtClean="0"/>
              <a:pPr/>
              <a:t>7</a:t>
            </a:fld>
            <a:endParaRPr lang="ja-JP" altLang="en-US" dirty="0"/>
          </a:p>
        </p:txBody>
      </p:sp>
      <p:sp>
        <p:nvSpPr>
          <p:cNvPr id="10" name="タイトル 1">
            <a:extLst>
              <a:ext uri="{FF2B5EF4-FFF2-40B4-BE49-F238E27FC236}">
                <a16:creationId xmlns:a16="http://schemas.microsoft.com/office/drawing/2014/main" id="{934AD25E-E5CC-48A6-ADB3-0F8F65402196}"/>
              </a:ext>
            </a:extLst>
          </p:cNvPr>
          <p:cNvSpPr txBox="1">
            <a:spLocks/>
          </p:cNvSpPr>
          <p:nvPr/>
        </p:nvSpPr>
        <p:spPr>
          <a:xfrm>
            <a:off x="6350" y="19116"/>
            <a:ext cx="6089650" cy="56925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A 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速さ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(p.14-15)</a:t>
            </a:r>
            <a:endParaRPr lang="ja-JP" altLang="en-US" sz="2400" dirty="0">
              <a:latin typeface="+mn-ea"/>
              <a:ea typeface="+mn-ea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8106E9BD-EE26-48D6-8924-F47D916E2AEA}"/>
              </a:ext>
            </a:extLst>
          </p:cNvPr>
          <p:cNvSpPr/>
          <p:nvPr/>
        </p:nvSpPr>
        <p:spPr>
          <a:xfrm>
            <a:off x="8757719" y="1611079"/>
            <a:ext cx="1029077" cy="4560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3FC4D754-DE3D-4735-B99D-45F691B3EB72}"/>
              </a:ext>
            </a:extLst>
          </p:cNvPr>
          <p:cNvSpPr/>
          <p:nvPr/>
        </p:nvSpPr>
        <p:spPr>
          <a:xfrm>
            <a:off x="6239347" y="2134671"/>
            <a:ext cx="1029077" cy="4560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9722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D7C11F7-214E-4752-AFEF-5F4DDB2F00D9}"/>
              </a:ext>
            </a:extLst>
          </p:cNvPr>
          <p:cNvSpPr txBox="1"/>
          <p:nvPr/>
        </p:nvSpPr>
        <p:spPr>
          <a:xfrm>
            <a:off x="1510904" y="891568"/>
            <a:ext cx="10312796" cy="1105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271463" algn="l"/>
              </a:tabLst>
            </a:pPr>
            <a:r>
              <a:rPr lang="ja-JP" altLang="en-US" sz="3200" kern="100" dirty="0">
                <a:cs typeface="Times New Roman" panose="02020603050405020304" pitchFamily="18" charset="0"/>
              </a:rPr>
              <a:t>自転車が</a:t>
            </a:r>
            <a:r>
              <a:rPr lang="en-US" altLang="ja-JP" sz="3200" kern="100" dirty="0">
                <a:cs typeface="Times New Roman" panose="02020603050405020304" pitchFamily="18" charset="0"/>
              </a:rPr>
              <a:t>30 s </a:t>
            </a:r>
            <a:r>
              <a:rPr lang="ja-JP" altLang="en-US" sz="3200" kern="100" dirty="0">
                <a:cs typeface="Times New Roman" panose="02020603050405020304" pitchFamily="18" charset="0"/>
              </a:rPr>
              <a:t>間に</a:t>
            </a:r>
            <a:r>
              <a:rPr lang="en-US" altLang="ja-JP" sz="3200" kern="100" dirty="0">
                <a:cs typeface="Times New Roman" panose="02020603050405020304" pitchFamily="18" charset="0"/>
              </a:rPr>
              <a:t>150 m </a:t>
            </a:r>
            <a:r>
              <a:rPr lang="ja-JP" altLang="en-US" sz="3200" kern="100" dirty="0">
                <a:cs typeface="Times New Roman" panose="02020603050405020304" pitchFamily="18" charset="0"/>
              </a:rPr>
              <a:t>走ったとき，自転車の平均の速さは何 </a:t>
            </a:r>
            <a:r>
              <a:rPr lang="en-US" altLang="ja-JP" sz="3200" kern="100" dirty="0">
                <a:cs typeface="Times New Roman" panose="02020603050405020304" pitchFamily="18" charset="0"/>
              </a:rPr>
              <a:t>m/s </a:t>
            </a:r>
            <a:r>
              <a:rPr lang="ja-JP" altLang="en-US" sz="3200" kern="100" dirty="0">
                <a:cs typeface="Times New Roman" panose="02020603050405020304" pitchFamily="18" charset="0"/>
              </a:rPr>
              <a:t>か。また，何 </a:t>
            </a:r>
            <a:r>
              <a:rPr lang="en-US" altLang="ja-JP" sz="3200" kern="100" dirty="0">
                <a:cs typeface="Times New Roman" panose="02020603050405020304" pitchFamily="18" charset="0"/>
              </a:rPr>
              <a:t>km/h</a:t>
            </a:r>
            <a:r>
              <a:rPr lang="ja-JP" altLang="en-US" sz="3200" kern="100" dirty="0">
                <a:cs typeface="Times New Roman" panose="02020603050405020304" pitchFamily="18" charset="0"/>
              </a:rPr>
              <a:t>か。</a:t>
            </a:r>
          </a:p>
        </p:txBody>
      </p:sp>
      <p:sp>
        <p:nvSpPr>
          <p:cNvPr id="12" name="フッター プレースホルダー 2">
            <a:extLst>
              <a:ext uri="{FF2B5EF4-FFF2-40B4-BE49-F238E27FC236}">
                <a16:creationId xmlns:a16="http://schemas.microsoft.com/office/drawing/2014/main" id="{1EA51EBF-1625-476F-9F24-96B28B2F9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/>
              <a:t>© 2026  KEIRINKAN  ALL Rights Reserved.</a:t>
            </a:r>
            <a:endParaRPr kumimoji="1" lang="ja-JP" altLang="en-US" dirty="0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47FDBB4E-6EC2-4267-BC40-6782C5604D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75C2A70-30D0-4958-BD5F-ACCF7D005EE8}" type="slidenum">
              <a:rPr lang="ja-JP" altLang="en-US" smtClean="0"/>
              <a:pPr/>
              <a:t>8</a:t>
            </a:fld>
            <a:endParaRPr lang="ja-JP" altLang="en-US" dirty="0"/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60B68DBC-18C9-FB46-82AE-788026A54ED2}"/>
              </a:ext>
            </a:extLst>
          </p:cNvPr>
          <p:cNvGrpSpPr/>
          <p:nvPr/>
        </p:nvGrpSpPr>
        <p:grpSpPr>
          <a:xfrm>
            <a:off x="0" y="612443"/>
            <a:ext cx="12192000" cy="33450"/>
            <a:chOff x="0" y="612443"/>
            <a:chExt cx="12192000" cy="33450"/>
          </a:xfrm>
        </p:grpSpPr>
        <p:cxnSp>
          <p:nvCxnSpPr>
            <p:cNvPr id="22" name="直線コネクタ 21">
              <a:extLst>
                <a:ext uri="{FF2B5EF4-FFF2-40B4-BE49-F238E27FC236}">
                  <a16:creationId xmlns:a16="http://schemas.microsoft.com/office/drawing/2014/main" id="{ECCD83B1-2E4C-F249-B8DD-28B292569CB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45893"/>
              <a:ext cx="12192000" cy="0"/>
            </a:xfrm>
            <a:prstGeom prst="line">
              <a:avLst/>
            </a:prstGeom>
            <a:ln w="920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コネクタ 22">
              <a:extLst>
                <a:ext uri="{FF2B5EF4-FFF2-40B4-BE49-F238E27FC236}">
                  <a16:creationId xmlns:a16="http://schemas.microsoft.com/office/drawing/2014/main" id="{BB5620A5-A0C1-8843-AF96-4D279B5EFBB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12443"/>
              <a:ext cx="12192000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7D179851-8490-EA4C-863F-44599D969AEE}"/>
                  </a:ext>
                </a:extLst>
              </p:cNvPr>
              <p:cNvSpPr txBox="1"/>
              <p:nvPr/>
            </p:nvSpPr>
            <p:spPr>
              <a:xfrm>
                <a:off x="1612504" y="2114625"/>
                <a:ext cx="10312796" cy="28730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tabLst>
                    <a:tab pos="271463" algn="l"/>
                  </a:tabLst>
                </a:pPr>
                <a:r>
                  <a:rPr lang="ja-JP" altLang="en-US" sz="3200" kern="100" dirty="0">
                    <a:cs typeface="Times New Roman" panose="02020603050405020304" pitchFamily="18" charset="0"/>
                  </a:rPr>
                  <a:t>求める平均の速さを</a:t>
                </a:r>
                <a:r>
                  <a:rPr lang="en-US" altLang="ja-JP" sz="3200" i="1" kern="100" dirty="0">
                    <a:cs typeface="Times New Roman" panose="02020603050405020304" pitchFamily="18" charset="0"/>
                  </a:rPr>
                  <a:t>v</a:t>
                </a:r>
                <a:r>
                  <a:rPr lang="ja-JP" altLang="en-US" sz="3200" kern="100" dirty="0">
                    <a:cs typeface="Times New Roman" panose="02020603050405020304" pitchFamily="18" charset="0"/>
                  </a:rPr>
                  <a:t>とすると，</a:t>
                </a:r>
              </a:p>
              <a:p>
                <a:pPr marL="271463" indent="-271463" algn="just">
                  <a:tabLst>
                    <a:tab pos="271463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3200" b="0" i="1" kern="10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𝑣</m:t>
                      </m:r>
                      <m:r>
                        <a:rPr lang="en-US" altLang="ja-JP" sz="3200" b="0" i="1" kern="10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3200" i="1" kern="1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ja-JP" sz="3200" b="0" i="0" kern="10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15</m:t>
                          </m:r>
                          <m:r>
                            <a:rPr lang="en-US" altLang="ja-JP" sz="3200" kern="1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0 </m:t>
                          </m:r>
                          <m:r>
                            <m:rPr>
                              <m:sty m:val="p"/>
                            </m:rPr>
                            <a:rPr lang="en-US" altLang="ja-JP" sz="3200" kern="1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m</m:t>
                          </m:r>
                        </m:num>
                        <m:den>
                          <m:r>
                            <a:rPr lang="en-US" altLang="ja-JP" sz="3200" b="0" i="0" kern="10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en-US" altLang="ja-JP" sz="3200" kern="1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0 </m:t>
                          </m:r>
                          <m:r>
                            <m:rPr>
                              <m:sty m:val="p"/>
                            </m:rPr>
                            <a:rPr lang="en-US" altLang="ja-JP" sz="3200" kern="1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s</m:t>
                          </m:r>
                        </m:den>
                      </m:f>
                      <m:r>
                        <a:rPr lang="en-US" altLang="ja-JP" sz="3200" kern="1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ja-JP" sz="3200" b="0" i="0" kern="10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5.0 </m:t>
                      </m:r>
                      <m:r>
                        <m:rPr>
                          <m:sty m:val="p"/>
                        </m:rPr>
                        <a:rPr lang="en-US" altLang="ja-JP" sz="3200" kern="1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a:rPr lang="en-US" altLang="ja-JP" sz="3200" kern="1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en-US" altLang="ja-JP" sz="3200" kern="1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s</m:t>
                      </m:r>
                    </m:oMath>
                  </m:oMathPara>
                </a14:m>
                <a:endParaRPr lang="en-US" altLang="ja-JP" sz="3200" kern="100" dirty="0">
                  <a:cs typeface="Times New Roman" panose="02020603050405020304" pitchFamily="18" charset="0"/>
                </a:endParaRPr>
              </a:p>
              <a:p>
                <a:pPr marL="271463" indent="-271463" algn="just">
                  <a:tabLst>
                    <a:tab pos="271463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3200" i="1" kern="1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𝑣</m:t>
                      </m:r>
                      <m:r>
                        <a:rPr lang="en-US" altLang="ja-JP" sz="3200" i="1" kern="1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3200" i="1" kern="10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ja-JP" sz="3200" b="0" i="0" kern="10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0.15</m:t>
                          </m:r>
                          <m:r>
                            <a:rPr lang="en-US" altLang="ja-JP" sz="3200" kern="1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ja-JP" sz="3200" b="0" i="0" kern="10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k</m:t>
                          </m:r>
                          <m:r>
                            <m:rPr>
                              <m:sty m:val="p"/>
                            </m:rPr>
                            <a:rPr lang="en-US" altLang="ja-JP" sz="3200" kern="1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m</m:t>
                          </m:r>
                        </m:num>
                        <m:den>
                          <m:r>
                            <a:rPr lang="en-US" altLang="ja-JP" sz="3200" b="0" i="1" kern="10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altLang="ja-JP" sz="3200" i="1" kern="10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3200" b="0" i="1" kern="10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30</m:t>
                              </m:r>
                            </m:num>
                            <m:den>
                              <m:r>
                                <a:rPr lang="en-US" altLang="ja-JP" sz="3200" b="0" i="1" kern="10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3600</m:t>
                              </m:r>
                            </m:den>
                          </m:f>
                          <m:r>
                            <a:rPr lang="en-US" altLang="ja-JP" sz="3200" b="0" i="1" kern="10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  <m:r>
                            <a:rPr lang="en-US" altLang="ja-JP" sz="3200" kern="1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ja-JP" sz="3200" b="0" i="0" kern="10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h</m:t>
                          </m:r>
                        </m:den>
                      </m:f>
                      <m:r>
                        <a:rPr lang="en-US" altLang="ja-JP" sz="3200" kern="1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ja-JP" sz="3200" b="0" i="0" kern="10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18 </m:t>
                      </m:r>
                      <m:r>
                        <m:rPr>
                          <m:sty m:val="p"/>
                        </m:rPr>
                        <a:rPr lang="en-US" altLang="ja-JP" sz="3200" b="0" i="0" kern="10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km</m:t>
                      </m:r>
                      <m:r>
                        <a:rPr lang="en-US" altLang="ja-JP" sz="3200" kern="1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en-US" altLang="ja-JP" sz="3200" b="0" i="0" kern="10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h</m:t>
                      </m:r>
                    </m:oMath>
                  </m:oMathPara>
                </a14:m>
                <a:endParaRPr lang="en-US" altLang="ja-JP" sz="3200" kern="1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7D179851-8490-EA4C-863F-44599D969A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2504" y="2114625"/>
                <a:ext cx="10312796" cy="2873031"/>
              </a:xfrm>
              <a:prstGeom prst="rect">
                <a:avLst/>
              </a:prstGeom>
              <a:blipFill>
                <a:blip r:embed="rId3"/>
                <a:stretch>
                  <a:fillRect l="-1538" t="-360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図 17">
            <a:extLst>
              <a:ext uri="{FF2B5EF4-FFF2-40B4-BE49-F238E27FC236}">
                <a16:creationId xmlns:a16="http://schemas.microsoft.com/office/drawing/2014/main" id="{89FF376C-6AE8-C44F-AF81-2A89F884BA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04" y="2114625"/>
            <a:ext cx="1072603" cy="547474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44BFC486-8352-B440-B6CA-6F7067A5E3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04" y="5744006"/>
            <a:ext cx="1072603" cy="547474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B2F262E4-0F11-4976-8908-2DF7A2D1FD64}"/>
              </a:ext>
            </a:extLst>
          </p:cNvPr>
          <p:cNvSpPr txBox="1"/>
          <p:nvPr/>
        </p:nvSpPr>
        <p:spPr>
          <a:xfrm>
            <a:off x="1612504" y="5721411"/>
            <a:ext cx="10312796" cy="592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 algn="just">
              <a:lnSpc>
                <a:spcPts val="4000"/>
              </a:lnSpc>
              <a:tabLst>
                <a:tab pos="271463" algn="l"/>
              </a:tabLst>
            </a:pPr>
            <a:r>
              <a:rPr lang="en-US" altLang="ja-JP" sz="3200" kern="100" dirty="0">
                <a:solidFill>
                  <a:srgbClr val="FF0000"/>
                </a:solidFill>
                <a:cs typeface="Times New Roman" panose="02020603050405020304" pitchFamily="18" charset="0"/>
              </a:rPr>
              <a:t>5.0 m/s</a:t>
            </a:r>
            <a:r>
              <a:rPr lang="ja-JP" altLang="en-US" sz="3200" kern="1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，</a:t>
            </a:r>
            <a:r>
              <a:rPr lang="en-US" altLang="ja-JP" sz="3200" kern="100" dirty="0">
                <a:solidFill>
                  <a:srgbClr val="FF0000"/>
                </a:solidFill>
                <a:cs typeface="Times New Roman" panose="02020603050405020304" pitchFamily="18" charset="0"/>
              </a:rPr>
              <a:t>18 km/h</a:t>
            </a: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6C9AF54C-D52B-471C-9E4D-43C8F51AD774}"/>
              </a:ext>
            </a:extLst>
          </p:cNvPr>
          <p:cNvGrpSpPr/>
          <p:nvPr/>
        </p:nvGrpSpPr>
        <p:grpSpPr>
          <a:xfrm>
            <a:off x="291704" y="842962"/>
            <a:ext cx="1019307" cy="796238"/>
            <a:chOff x="291704" y="842962"/>
            <a:chExt cx="1019307" cy="796238"/>
          </a:xfrm>
        </p:grpSpPr>
        <p:pic>
          <p:nvPicPr>
            <p:cNvPr id="24" name="図 23">
              <a:extLst>
                <a:ext uri="{FF2B5EF4-FFF2-40B4-BE49-F238E27FC236}">
                  <a16:creationId xmlns:a16="http://schemas.microsoft.com/office/drawing/2014/main" id="{91FAB342-9690-444F-8EAC-9202D574FF3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704" y="942665"/>
              <a:ext cx="1019307" cy="520271"/>
            </a:xfrm>
            <a:prstGeom prst="rect">
              <a:avLst/>
            </a:prstGeom>
          </p:spPr>
        </p:pic>
        <p:sp>
          <p:nvSpPr>
            <p:cNvPr id="17" name="正方形/長方形 16">
              <a:extLst>
                <a:ext uri="{FF2B5EF4-FFF2-40B4-BE49-F238E27FC236}">
                  <a16:creationId xmlns:a16="http://schemas.microsoft.com/office/drawing/2014/main" id="{6B370646-009E-4A05-89A0-2AF13254AF27}"/>
                </a:ext>
              </a:extLst>
            </p:cNvPr>
            <p:cNvSpPr/>
            <p:nvPr/>
          </p:nvSpPr>
          <p:spPr>
            <a:xfrm>
              <a:off x="747768" y="842962"/>
              <a:ext cx="473991" cy="79623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3200" b="1" dirty="0">
                  <a:solidFill>
                    <a:schemeClr val="bg1"/>
                  </a:solidFill>
                </a:rPr>
                <a:t>２</a:t>
              </a:r>
              <a:endParaRPr kumimoji="1" lang="ja-JP" altLang="en-US" sz="3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9" name="タイトル 1">
            <a:extLst>
              <a:ext uri="{FF2B5EF4-FFF2-40B4-BE49-F238E27FC236}">
                <a16:creationId xmlns:a16="http://schemas.microsoft.com/office/drawing/2014/main" id="{217FCBDA-34FB-414A-AFB3-54EB8432D3A7}"/>
              </a:ext>
            </a:extLst>
          </p:cNvPr>
          <p:cNvSpPr txBox="1">
            <a:spLocks/>
          </p:cNvSpPr>
          <p:nvPr/>
        </p:nvSpPr>
        <p:spPr>
          <a:xfrm>
            <a:off x="6350" y="19116"/>
            <a:ext cx="6089650" cy="56925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A 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速さ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(p.14-15)</a:t>
            </a:r>
            <a:endParaRPr lang="ja-JP" altLang="en-US" sz="24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53042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角丸四角形 33">
            <a:extLst>
              <a:ext uri="{FF2B5EF4-FFF2-40B4-BE49-F238E27FC236}">
                <a16:creationId xmlns:a16="http://schemas.microsoft.com/office/drawing/2014/main" id="{A6B65405-886F-D244-95FD-ED7D27C33690}"/>
              </a:ext>
            </a:extLst>
          </p:cNvPr>
          <p:cNvSpPr/>
          <p:nvPr/>
        </p:nvSpPr>
        <p:spPr>
          <a:xfrm>
            <a:off x="265034" y="2826360"/>
            <a:ext cx="11212333" cy="3504866"/>
          </a:xfrm>
          <a:prstGeom prst="roundRect">
            <a:avLst>
              <a:gd name="adj" fmla="val 2204"/>
            </a:avLst>
          </a:prstGeom>
          <a:solidFill>
            <a:srgbClr val="FFFCE7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FAA0E930-75FC-456E-B5DA-0A92B7995443}"/>
              </a:ext>
            </a:extLst>
          </p:cNvPr>
          <p:cNvSpPr txBox="1"/>
          <p:nvPr/>
        </p:nvSpPr>
        <p:spPr>
          <a:xfrm>
            <a:off x="629744" y="3691160"/>
            <a:ext cx="5073632" cy="2403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500"/>
              </a:lnSpc>
              <a:spcBef>
                <a:spcPts val="1200"/>
              </a:spcBef>
            </a:pPr>
            <a:r>
              <a:rPr lang="ja-JP" altLang="en-US" sz="3600" b="1" i="1" kern="100" dirty="0">
                <a:cs typeface="Times New Roman" panose="02020603050405020304" pitchFamily="18" charset="0"/>
              </a:rPr>
              <a:t>　</a:t>
            </a:r>
            <a:r>
              <a:rPr lang="en-US" altLang="ja-JP" sz="3600" b="1" i="1" kern="100" dirty="0">
                <a:cs typeface="Times New Roman" panose="02020603050405020304" pitchFamily="18" charset="0"/>
              </a:rPr>
              <a:t>x =</a:t>
            </a:r>
            <a:r>
              <a:rPr lang="en-US" altLang="ja-JP" sz="3600" kern="100" dirty="0">
                <a:cs typeface="Times New Roman" panose="02020603050405020304" pitchFamily="18" charset="0"/>
              </a:rPr>
              <a:t>〔 </a:t>
            </a:r>
            <a:r>
              <a:rPr lang="en-US" altLang="ja-JP" sz="3600" b="1" i="1" kern="1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vt</a:t>
            </a:r>
            <a:r>
              <a:rPr lang="en-US" altLang="ja-JP" sz="3600" b="1" i="1" kern="100" dirty="0">
                <a:cs typeface="Times New Roman" panose="02020603050405020304" pitchFamily="18" charset="0"/>
              </a:rPr>
              <a:t> </a:t>
            </a:r>
            <a:r>
              <a:rPr lang="en-US" altLang="ja-JP" sz="3600" kern="100" dirty="0">
                <a:cs typeface="Times New Roman" panose="02020603050405020304" pitchFamily="18" charset="0"/>
              </a:rPr>
              <a:t>〕</a:t>
            </a:r>
            <a:r>
              <a:rPr lang="en-US" altLang="ja-JP" sz="3600" b="1" i="1" kern="100" dirty="0">
                <a:cs typeface="Times New Roman" panose="02020603050405020304" pitchFamily="18" charset="0"/>
              </a:rPr>
              <a:t> </a:t>
            </a:r>
            <a:r>
              <a:rPr lang="ja-JP" altLang="en-US" sz="3600" kern="100" dirty="0">
                <a:cs typeface="Times New Roman" panose="02020603050405020304" pitchFamily="18" charset="0"/>
              </a:rPr>
              <a:t>⑵</a:t>
            </a:r>
            <a:endParaRPr lang="en-US" altLang="ja-JP" sz="3600" kern="100" dirty="0">
              <a:cs typeface="Times New Roman" panose="02020603050405020304" pitchFamily="18" charset="0"/>
            </a:endParaRPr>
          </a:p>
          <a:p>
            <a:pPr algn="just">
              <a:spcBef>
                <a:spcPts val="1200"/>
              </a:spcBef>
            </a:pPr>
            <a:endParaRPr lang="en-US" altLang="ja-JP" sz="900" kern="100" dirty="0">
              <a:cs typeface="Times New Roman" panose="02020603050405020304" pitchFamily="18" charset="0"/>
            </a:endParaRPr>
          </a:p>
          <a:p>
            <a:pPr algn="just">
              <a:spcBef>
                <a:spcPts val="1200"/>
              </a:spcBef>
            </a:pPr>
            <a:r>
              <a:rPr lang="en-US" altLang="ja-JP" sz="2400" i="1" kern="100" dirty="0" err="1">
                <a:effectLst/>
                <a:cs typeface="Times New Roman" panose="02020603050405020304" pitchFamily="18" charset="0"/>
              </a:rPr>
              <a:t>x</a:t>
            </a:r>
            <a:r>
              <a:rPr lang="en-US" altLang="ja-JP" sz="2400" kern="100" dirty="0" err="1">
                <a:effectLst/>
                <a:cs typeface="Times New Roman" panose="02020603050405020304" pitchFamily="18" charset="0"/>
              </a:rPr>
              <a:t>〔m</a:t>
            </a:r>
            <a:r>
              <a:rPr lang="en-US" altLang="ja-JP" sz="2400" kern="100" dirty="0">
                <a:effectLst/>
                <a:cs typeface="Times New Roman" panose="02020603050405020304" pitchFamily="18" charset="0"/>
              </a:rPr>
              <a:t>〕    	</a:t>
            </a:r>
            <a:r>
              <a:rPr lang="ja-JP" altLang="en-US" sz="2400" kern="100" dirty="0">
                <a:effectLst/>
                <a:cs typeface="Times New Roman" panose="02020603050405020304" pitchFamily="18" charset="0"/>
              </a:rPr>
              <a:t>移動距離</a:t>
            </a:r>
            <a:endParaRPr lang="en-US" altLang="ja-JP" sz="2400" kern="100" dirty="0">
              <a:effectLst/>
              <a:cs typeface="Times New Roman" panose="02020603050405020304" pitchFamily="18" charset="0"/>
            </a:endParaRPr>
          </a:p>
          <a:p>
            <a:pPr algn="just">
              <a:spcBef>
                <a:spcPts val="1200"/>
              </a:spcBef>
            </a:pPr>
            <a:r>
              <a:rPr lang="en-US" altLang="ja-JP" sz="2400" i="1" kern="100" dirty="0" err="1">
                <a:cs typeface="Times New Roman" panose="02020603050405020304" pitchFamily="18" charset="0"/>
              </a:rPr>
              <a:t>v</a:t>
            </a:r>
            <a:r>
              <a:rPr lang="en-US" altLang="ja-JP" sz="2400" kern="100" dirty="0" err="1">
                <a:cs typeface="Times New Roman" panose="02020603050405020304" pitchFamily="18" charset="0"/>
              </a:rPr>
              <a:t>〔m</a:t>
            </a:r>
            <a:r>
              <a:rPr lang="en-US" altLang="ja-JP" sz="2400" kern="100" dirty="0">
                <a:cs typeface="Times New Roman" panose="02020603050405020304" pitchFamily="18" charset="0"/>
              </a:rPr>
              <a:t>/s〕  	</a:t>
            </a:r>
            <a:r>
              <a:rPr lang="ja-JP" altLang="en-US" sz="2400" kern="100" dirty="0">
                <a:cs typeface="Times New Roman" panose="02020603050405020304" pitchFamily="18" charset="0"/>
              </a:rPr>
              <a:t>速さ</a:t>
            </a:r>
            <a:endParaRPr lang="en-US" altLang="ja-JP" sz="2400" kern="100" dirty="0">
              <a:cs typeface="Times New Roman" panose="02020603050405020304" pitchFamily="18" charset="0"/>
            </a:endParaRPr>
          </a:p>
          <a:p>
            <a:pPr algn="just">
              <a:spcBef>
                <a:spcPts val="1200"/>
              </a:spcBef>
            </a:pPr>
            <a:r>
              <a:rPr lang="en-US" altLang="ja-JP" sz="2400" i="1" kern="100" dirty="0" err="1">
                <a:cs typeface="Times New Roman" panose="02020603050405020304" pitchFamily="18" charset="0"/>
              </a:rPr>
              <a:t>t</a:t>
            </a:r>
            <a:r>
              <a:rPr lang="en-US" altLang="ja-JP" sz="2400" kern="100" dirty="0" err="1">
                <a:cs typeface="Times New Roman" panose="02020603050405020304" pitchFamily="18" charset="0"/>
              </a:rPr>
              <a:t>〔s</a:t>
            </a:r>
            <a:r>
              <a:rPr lang="en-US" altLang="ja-JP" sz="2400" kern="100" dirty="0">
                <a:cs typeface="Times New Roman" panose="02020603050405020304" pitchFamily="18" charset="0"/>
              </a:rPr>
              <a:t>〕       	</a:t>
            </a:r>
            <a:r>
              <a:rPr lang="ja-JP" altLang="en-US" sz="2400" kern="100" dirty="0">
                <a:cs typeface="Times New Roman" panose="02020603050405020304" pitchFamily="18" charset="0"/>
              </a:rPr>
              <a:t>経過時間</a:t>
            </a:r>
            <a:endParaRPr lang="en-US" altLang="ja-JP" sz="2400" kern="100" dirty="0">
              <a:cs typeface="Times New Roman" panose="02020603050405020304" pitchFamily="18" charset="0"/>
            </a:endParaRPr>
          </a:p>
        </p:txBody>
      </p:sp>
      <p:sp>
        <p:nvSpPr>
          <p:cNvPr id="23" name="フッター プレースホルダー 2">
            <a:extLst>
              <a:ext uri="{FF2B5EF4-FFF2-40B4-BE49-F238E27FC236}">
                <a16:creationId xmlns:a16="http://schemas.microsoft.com/office/drawing/2014/main" id="{75B851B8-08C0-47CF-833A-2271D0524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/>
              <a:t>© 2026  KEIRINKAN  ALL Rights Reserved.</a:t>
            </a:r>
            <a:endParaRPr kumimoji="1" lang="ja-JP" altLang="en-US" dirty="0"/>
          </a:p>
        </p:txBody>
      </p:sp>
      <p:sp>
        <p:nvSpPr>
          <p:cNvPr id="11" name="スライド番号プレースホルダー 10">
            <a:extLst>
              <a:ext uri="{FF2B5EF4-FFF2-40B4-BE49-F238E27FC236}">
                <a16:creationId xmlns:a16="http://schemas.microsoft.com/office/drawing/2014/main" id="{A417E311-C146-4BF1-82A9-44F097CC47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75C2A70-30D0-4958-BD5F-ACCF7D005EE8}" type="slidenum">
              <a:rPr lang="ja-JP" altLang="en-US" smtClean="0"/>
              <a:pPr/>
              <a:t>9</a:t>
            </a:fld>
            <a:endParaRPr lang="ja-JP" altLang="en-US" dirty="0"/>
          </a:p>
        </p:txBody>
      </p:sp>
      <p:sp>
        <p:nvSpPr>
          <p:cNvPr id="24" name="1 つの角を丸めた四角形 23">
            <a:extLst>
              <a:ext uri="{FF2B5EF4-FFF2-40B4-BE49-F238E27FC236}">
                <a16:creationId xmlns:a16="http://schemas.microsoft.com/office/drawing/2014/main" id="{715D22A1-6A26-3E45-AEFA-2DD14D1E446A}"/>
              </a:ext>
            </a:extLst>
          </p:cNvPr>
          <p:cNvSpPr/>
          <p:nvPr/>
        </p:nvSpPr>
        <p:spPr>
          <a:xfrm flipV="1">
            <a:off x="-2" y="607517"/>
            <a:ext cx="7067760" cy="731989"/>
          </a:xfrm>
          <a:prstGeom prst="round1Rect">
            <a:avLst>
              <a:gd name="adj" fmla="val 36907"/>
            </a:avLst>
          </a:prstGeom>
          <a:solidFill>
            <a:srgbClr val="3497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63872AFB-95B1-2E43-B59E-0B00AB8331D7}"/>
              </a:ext>
            </a:extLst>
          </p:cNvPr>
          <p:cNvGrpSpPr/>
          <p:nvPr/>
        </p:nvGrpSpPr>
        <p:grpSpPr>
          <a:xfrm>
            <a:off x="-6" y="607523"/>
            <a:ext cx="12192006" cy="382291"/>
            <a:chOff x="-6" y="607523"/>
            <a:chExt cx="12192006" cy="382291"/>
          </a:xfrm>
        </p:grpSpPr>
        <p:cxnSp>
          <p:nvCxnSpPr>
            <p:cNvPr id="27" name="直線コネクタ 26">
              <a:extLst>
                <a:ext uri="{FF2B5EF4-FFF2-40B4-BE49-F238E27FC236}">
                  <a16:creationId xmlns:a16="http://schemas.microsoft.com/office/drawing/2014/main" id="{0A70CB8B-8077-1B42-AEC2-EB35C3780BD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45893"/>
              <a:ext cx="12192000" cy="0"/>
            </a:xfrm>
            <a:prstGeom prst="line">
              <a:avLst/>
            </a:prstGeom>
            <a:solidFill>
              <a:srgbClr val="0077C3"/>
            </a:solidFill>
            <a:ln w="92075">
              <a:solidFill>
                <a:srgbClr val="3497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直角三角形 27">
              <a:extLst>
                <a:ext uri="{FF2B5EF4-FFF2-40B4-BE49-F238E27FC236}">
                  <a16:creationId xmlns:a16="http://schemas.microsoft.com/office/drawing/2014/main" id="{E25B3EF4-2E9F-1A4F-979C-96E5D921C2AA}"/>
                </a:ext>
              </a:extLst>
            </p:cNvPr>
            <p:cNvSpPr/>
            <p:nvPr/>
          </p:nvSpPr>
          <p:spPr>
            <a:xfrm rot="5400000">
              <a:off x="-4075" y="611592"/>
              <a:ext cx="382291" cy="374153"/>
            </a:xfrm>
            <a:prstGeom prst="rtTriangle">
              <a:avLst/>
            </a:prstGeom>
            <a:solidFill>
              <a:srgbClr val="0077C3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9" name="直線コネクタ 28">
              <a:extLst>
                <a:ext uri="{FF2B5EF4-FFF2-40B4-BE49-F238E27FC236}">
                  <a16:creationId xmlns:a16="http://schemas.microsoft.com/office/drawing/2014/main" id="{39DC1102-62E5-CE4F-A424-FD8054367FC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12443"/>
              <a:ext cx="12192000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タイトル 1">
            <a:extLst>
              <a:ext uri="{FF2B5EF4-FFF2-40B4-BE49-F238E27FC236}">
                <a16:creationId xmlns:a16="http://schemas.microsoft.com/office/drawing/2014/main" id="{D055187C-3C00-854C-8B77-8CA95425D0CA}"/>
              </a:ext>
            </a:extLst>
          </p:cNvPr>
          <p:cNvSpPr txBox="1">
            <a:spLocks/>
          </p:cNvSpPr>
          <p:nvPr/>
        </p:nvSpPr>
        <p:spPr>
          <a:xfrm>
            <a:off x="285540" y="665045"/>
            <a:ext cx="7067760" cy="73398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600" b="1" dirty="0">
                <a:solidFill>
                  <a:schemeClr val="bg1"/>
                </a:solidFill>
                <a:latin typeface="+mn-ea"/>
                <a:ea typeface="+mn-ea"/>
              </a:rPr>
              <a:t> </a:t>
            </a:r>
            <a:r>
              <a:rPr lang="ja-JP" altLang="en-US" sz="4000" b="1" dirty="0">
                <a:solidFill>
                  <a:schemeClr val="bg1"/>
                </a:solidFill>
                <a:latin typeface="+mn-ea"/>
                <a:ea typeface="+mn-ea"/>
              </a:rPr>
              <a:t>１ 等速直線運動を表す式</a:t>
            </a:r>
            <a:endParaRPr lang="ja-JP" altLang="en-US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31" name="1 つの角を丸めた四角形 30">
            <a:extLst>
              <a:ext uri="{FF2B5EF4-FFF2-40B4-BE49-F238E27FC236}">
                <a16:creationId xmlns:a16="http://schemas.microsoft.com/office/drawing/2014/main" id="{D58D1DE1-EFEA-B641-A9F8-C5DC391C626F}"/>
              </a:ext>
            </a:extLst>
          </p:cNvPr>
          <p:cNvSpPr/>
          <p:nvPr/>
        </p:nvSpPr>
        <p:spPr>
          <a:xfrm>
            <a:off x="6419850" y="2826359"/>
            <a:ext cx="5057518" cy="602637"/>
          </a:xfrm>
          <a:prstGeom prst="round1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1 つの角を丸めた四角形 31">
            <a:extLst>
              <a:ext uri="{FF2B5EF4-FFF2-40B4-BE49-F238E27FC236}">
                <a16:creationId xmlns:a16="http://schemas.microsoft.com/office/drawing/2014/main" id="{58331B60-DE51-AE45-92E9-FDF9CF81AE1E}"/>
              </a:ext>
            </a:extLst>
          </p:cNvPr>
          <p:cNvSpPr/>
          <p:nvPr/>
        </p:nvSpPr>
        <p:spPr>
          <a:xfrm flipH="1">
            <a:off x="265033" y="2826360"/>
            <a:ext cx="6907291" cy="602640"/>
          </a:xfrm>
          <a:prstGeom prst="round1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BCDC797-71C7-4147-AE36-3EB928D0F733}"/>
              </a:ext>
            </a:extLst>
          </p:cNvPr>
          <p:cNvSpPr txBox="1"/>
          <p:nvPr/>
        </p:nvSpPr>
        <p:spPr>
          <a:xfrm>
            <a:off x="385335" y="2863151"/>
            <a:ext cx="2548365" cy="5445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ts val="3500"/>
              </a:lnSpc>
              <a:spcBef>
                <a:spcPts val="1200"/>
              </a:spcBef>
            </a:pPr>
            <a:r>
              <a:rPr lang="ja-JP" altLang="en-US" sz="2800" b="1" kern="100" dirty="0">
                <a:solidFill>
                  <a:schemeClr val="bg1"/>
                </a:solidFill>
                <a:latin typeface="+mn-ea"/>
                <a:cs typeface="Times New Roman" panose="02020603050405020304" pitchFamily="18" charset="0"/>
              </a:rPr>
              <a:t> </a:t>
            </a:r>
            <a:r>
              <a:rPr lang="ja-JP" altLang="en-US" sz="2800" b="1" kern="100" dirty="0">
                <a:solidFill>
                  <a:schemeClr val="bg1"/>
                </a:solidFill>
                <a:effectLst/>
                <a:latin typeface="+mn-ea"/>
                <a:cs typeface="Times New Roman" panose="02020603050405020304" pitchFamily="18" charset="0"/>
              </a:rPr>
              <a:t>等速直線運動</a:t>
            </a:r>
            <a:endParaRPr lang="ja-JP" altLang="ja-JP" sz="2800" b="1" kern="100" dirty="0">
              <a:solidFill>
                <a:schemeClr val="bg1"/>
              </a:solidFill>
              <a:effectLst/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4B868F51-BF50-4858-9955-3D0184D34878}"/>
              </a:ext>
            </a:extLst>
          </p:cNvPr>
          <p:cNvSpPr txBox="1"/>
          <p:nvPr/>
        </p:nvSpPr>
        <p:spPr>
          <a:xfrm>
            <a:off x="7939026" y="2966549"/>
            <a:ext cx="32670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ja-JP" altLang="en-US" sz="2000" b="1" kern="100" dirty="0">
                <a:latin typeface="+mn-ea"/>
                <a:cs typeface="Times New Roman" panose="02020603050405020304" pitchFamily="18" charset="0"/>
              </a:rPr>
              <a:t>直線上の運動で速さが一定</a:t>
            </a:r>
            <a:endParaRPr lang="ja-JP" altLang="ja-JP" sz="3200" b="1" kern="100" dirty="0">
              <a:effectLst/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8" name="角丸四角形 7">
            <a:extLst>
              <a:ext uri="{FF2B5EF4-FFF2-40B4-BE49-F238E27FC236}">
                <a16:creationId xmlns:a16="http://schemas.microsoft.com/office/drawing/2014/main" id="{B301C7DE-A0FB-434B-8718-C2277D2089CA}"/>
              </a:ext>
            </a:extLst>
          </p:cNvPr>
          <p:cNvSpPr/>
          <p:nvPr/>
        </p:nvSpPr>
        <p:spPr>
          <a:xfrm>
            <a:off x="265034" y="2826360"/>
            <a:ext cx="11212333" cy="3504866"/>
          </a:xfrm>
          <a:prstGeom prst="roundRect">
            <a:avLst>
              <a:gd name="adj" fmla="val 2204"/>
            </a:avLst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67FB838-E81B-402A-A9BE-0296AF7F1087}"/>
              </a:ext>
            </a:extLst>
          </p:cNvPr>
          <p:cNvSpPr txBox="1"/>
          <p:nvPr/>
        </p:nvSpPr>
        <p:spPr>
          <a:xfrm>
            <a:off x="629745" y="1467781"/>
            <a:ext cx="86382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ja-JP" altLang="en-US" sz="3600" kern="100" dirty="0">
                <a:cs typeface="Times New Roman" panose="02020603050405020304" pitchFamily="18" charset="0"/>
              </a:rPr>
              <a:t>直線上を一定の速さで進む物体の運動を</a:t>
            </a:r>
            <a:r>
              <a:rPr lang="en-US" altLang="ja-JP" sz="3600" kern="100" dirty="0">
                <a:cs typeface="Times New Roman" panose="02020603050405020304" pitchFamily="18" charset="0"/>
              </a:rPr>
              <a:t>〔</a:t>
            </a:r>
            <a:r>
              <a:rPr lang="ja-JP" altLang="en-US" sz="3600" b="1" kern="100" dirty="0">
                <a:solidFill>
                  <a:srgbClr val="FF0000"/>
                </a:solidFill>
                <a:cs typeface="Times New Roman" panose="02020603050405020304" pitchFamily="18" charset="0"/>
              </a:rPr>
              <a:t>等速直線運動</a:t>
            </a:r>
            <a:r>
              <a:rPr lang="en-US" altLang="ja-JP" sz="3600" kern="100" dirty="0">
                <a:cs typeface="Times New Roman" panose="02020603050405020304" pitchFamily="18" charset="0"/>
              </a:rPr>
              <a:t>〕</a:t>
            </a:r>
            <a:r>
              <a:rPr lang="ja-JP" altLang="en-US" sz="3600" kern="100" dirty="0">
                <a:cs typeface="Times New Roman" panose="02020603050405020304" pitchFamily="18" charset="0"/>
              </a:rPr>
              <a:t>という。</a:t>
            </a:r>
            <a:endParaRPr lang="ja-JP" altLang="ja-JP" sz="3200" kern="100" dirty="0">
              <a:effectLst/>
              <a:cs typeface="Times New Roman" panose="02020603050405020304" pitchFamily="18" charset="0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80DB6ACD-9934-44AD-8FFE-1C4B934027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4740" y="4109532"/>
            <a:ext cx="6188571" cy="168000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F675D5A-ADC7-4347-A9D3-5501B9DEA5B1}"/>
              </a:ext>
            </a:extLst>
          </p:cNvPr>
          <p:cNvSpPr txBox="1"/>
          <p:nvPr/>
        </p:nvSpPr>
        <p:spPr>
          <a:xfrm>
            <a:off x="7353300" y="2976563"/>
            <a:ext cx="585726" cy="317748"/>
          </a:xfrm>
          <a:prstGeom prst="rect">
            <a:avLst/>
          </a:prstGeom>
          <a:solidFill>
            <a:srgbClr val="6AA3DC"/>
          </a:solidFill>
          <a:ln>
            <a:noFill/>
          </a:ln>
        </p:spPr>
        <p:txBody>
          <a:bodyPr wrap="square" lIns="72000" tIns="36000" rIns="36000" bIns="36000" rtlCol="0">
            <a:noAutofit/>
          </a:bodyPr>
          <a:lstStyle/>
          <a:p>
            <a:r>
              <a:rPr kumimoji="1" lang="ja-JP" altLang="en-US" b="1" dirty="0">
                <a:solidFill>
                  <a:schemeClr val="bg1"/>
                </a:solidFill>
              </a:rPr>
              <a:t>条件</a:t>
            </a:r>
          </a:p>
        </p:txBody>
      </p:sp>
      <p:sp>
        <p:nvSpPr>
          <p:cNvPr id="33" name="タイトル 1">
            <a:extLst>
              <a:ext uri="{FF2B5EF4-FFF2-40B4-BE49-F238E27FC236}">
                <a16:creationId xmlns:a16="http://schemas.microsoft.com/office/drawing/2014/main" id="{F0426F16-B92F-4B7E-AEAE-9318418CD0F5}"/>
              </a:ext>
            </a:extLst>
          </p:cNvPr>
          <p:cNvSpPr txBox="1">
            <a:spLocks/>
          </p:cNvSpPr>
          <p:nvPr/>
        </p:nvSpPr>
        <p:spPr>
          <a:xfrm>
            <a:off x="6350" y="19116"/>
            <a:ext cx="6089650" cy="56925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zh-TW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B </a:t>
            </a:r>
            <a:r>
              <a:rPr lang="zh-TW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等速直線運動</a:t>
            </a:r>
            <a:r>
              <a:rPr lang="en-US" altLang="zh-TW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(p.16-17)</a:t>
            </a:r>
            <a:endParaRPr lang="ja-JP" altLang="en-US" sz="2400" dirty="0">
              <a:latin typeface="+mn-ea"/>
              <a:ea typeface="+mn-ea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1AEC1845-8A83-42BE-B679-BD65A457BDDD}"/>
              </a:ext>
            </a:extLst>
          </p:cNvPr>
          <p:cNvSpPr/>
          <p:nvPr/>
        </p:nvSpPr>
        <p:spPr>
          <a:xfrm>
            <a:off x="1144978" y="2087952"/>
            <a:ext cx="2775172" cy="4560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C89DE0B7-AD32-4AE2-A898-A55654F1CA45}"/>
              </a:ext>
            </a:extLst>
          </p:cNvPr>
          <p:cNvSpPr/>
          <p:nvPr/>
        </p:nvSpPr>
        <p:spPr>
          <a:xfrm>
            <a:off x="2331093" y="3669884"/>
            <a:ext cx="683712" cy="4560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3562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R08物理基礎スライド">
      <a:majorFont>
        <a:latin typeface="メイリオ"/>
        <a:ea typeface="メイリオ"/>
        <a:cs typeface=""/>
      </a:majorFont>
      <a:minorFont>
        <a:latin typeface="Century Schoolbook"/>
        <a:ea typeface="游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3502</TotalTime>
  <Words>3011</Words>
  <PresentationFormat>ワイド画面</PresentationFormat>
  <Paragraphs>297</Paragraphs>
  <Slides>30</Slides>
  <Notes>29</Notes>
  <HiddenSlides>0</HiddenSlides>
  <MMClips>1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30</vt:i4>
      </vt:variant>
    </vt:vector>
  </HeadingPairs>
  <TitlesOfParts>
    <vt:vector size="38" baseType="lpstr">
      <vt:lpstr>メイリオ</vt:lpstr>
      <vt:lpstr>メイリオ</vt:lpstr>
      <vt:lpstr>游ゴシック</vt:lpstr>
      <vt:lpstr>Arial</vt:lpstr>
      <vt:lpstr>Cambria Math</vt:lpstr>
      <vt:lpstr>Century Schoolbook</vt:lpstr>
      <vt:lpstr>Times New Roman</vt:lpstr>
      <vt:lpstr>Office テーマ</vt:lpstr>
      <vt:lpstr>1部 1章  物体の運動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2025-01-20T11:07:26Z</cp:lastPrinted>
  <dcterms:created xsi:type="dcterms:W3CDTF">2021-02-12T11:07:27Z</dcterms:created>
  <dcterms:modified xsi:type="dcterms:W3CDTF">2025-05-12T05:39:11Z</dcterms:modified>
</cp:coreProperties>
</file>