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9" r:id="rId2"/>
    <p:sldId id="320" r:id="rId3"/>
    <p:sldId id="308" r:id="rId4"/>
    <p:sldId id="335" r:id="rId5"/>
    <p:sldId id="334" r:id="rId6"/>
    <p:sldId id="336" r:id="rId7"/>
    <p:sldId id="331" r:id="rId8"/>
    <p:sldId id="315" r:id="rId9"/>
    <p:sldId id="326" r:id="rId10"/>
    <p:sldId id="311" r:id="rId11"/>
    <p:sldId id="338" r:id="rId12"/>
    <p:sldId id="339" r:id="rId13"/>
    <p:sldId id="321" r:id="rId14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紙本 拓也" initials="紙本" lastIdx="1" clrIdx="0">
    <p:extLst>
      <p:ext uri="{19B8F6BF-5375-455C-9EA6-DF929625EA0E}">
        <p15:presenceInfo xmlns:p15="http://schemas.microsoft.com/office/powerpoint/2012/main" userId="S-1-5-21-3178451276-2870524919-828692511-4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6A0"/>
    <a:srgbClr val="21B0A4"/>
    <a:srgbClr val="F39036"/>
    <a:srgbClr val="F37054"/>
    <a:srgbClr val="F39F48"/>
    <a:srgbClr val="FF9233"/>
    <a:srgbClr val="FFEEEB"/>
    <a:srgbClr val="FFFF66"/>
    <a:srgbClr val="107AAF"/>
    <a:srgbClr val="007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3883" autoAdjust="0"/>
  </p:normalViewPr>
  <p:slideViewPr>
    <p:cSldViewPr snapToGrid="0">
      <p:cViewPr varScale="1">
        <p:scale>
          <a:sx n="114" d="100"/>
          <a:sy n="114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1A4783-7530-4355-9F25-081B61AD97B1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FA4128-D88A-454C-B59A-7ED8C3851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32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F55A73-E438-4208-BF63-4A50B1151D98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550374-6F3F-4C40-927F-627EF3EA8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95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117735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284142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787712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0503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69511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15687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13061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03049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34048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5648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0746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52970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48554" y="6395599"/>
            <a:ext cx="27432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143F85B-3016-4414-A91E-A3EF375872A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A481917-169C-1F41-AC28-2B4DFFFA1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83684" y="647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F85B-3016-4414-A91E-A3EF375872A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14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22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307BE47-90A2-BC4F-8AC0-7B3586A6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3030AD-DA1C-408C-A1D5-127CFC63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6D9ECD7-D1BC-994F-9DBF-E893C678AB55}"/>
              </a:ext>
            </a:extLst>
          </p:cNvPr>
          <p:cNvSpPr txBox="1">
            <a:spLocks/>
          </p:cNvSpPr>
          <p:nvPr/>
        </p:nvSpPr>
        <p:spPr>
          <a:xfrm>
            <a:off x="745725" y="321297"/>
            <a:ext cx="3409607" cy="9564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Meiryo" panose="020B0604030504040204" pitchFamily="34" charset="-128"/>
                <a:ea typeface="Meiryo" panose="020B0604030504040204" pitchFamily="34" charset="-128"/>
              </a:rPr>
              <a:t>p. 12~13</a:t>
            </a:r>
            <a:endParaRPr lang="ja-JP" alt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サブタイトル 3">
            <a:extLst>
              <a:ext uri="{FF2B5EF4-FFF2-40B4-BE49-F238E27FC236}">
                <a16:creationId xmlns:a16="http://schemas.microsoft.com/office/drawing/2014/main" id="{B5B95D8E-35C7-7248-9843-65A195DC9C8D}"/>
              </a:ext>
            </a:extLst>
          </p:cNvPr>
          <p:cNvSpPr txBox="1">
            <a:spLocks/>
          </p:cNvSpPr>
          <p:nvPr/>
        </p:nvSpPr>
        <p:spPr>
          <a:xfrm>
            <a:off x="-19455" y="3056141"/>
            <a:ext cx="12207144" cy="20314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600" b="1" dirty="0">
                <a:solidFill>
                  <a:srgbClr val="21B0A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第１節 </a:t>
            </a:r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556213-C64C-7A4E-90DA-BE4B30DA4B5D}"/>
              </a:ext>
            </a:extLst>
          </p:cNvPr>
          <p:cNvCxnSpPr>
            <a:cxnSpLocks/>
          </p:cNvCxnSpPr>
          <p:nvPr/>
        </p:nvCxnSpPr>
        <p:spPr>
          <a:xfrm>
            <a:off x="1581853" y="3048154"/>
            <a:ext cx="9028295" cy="0"/>
          </a:xfrm>
          <a:prstGeom prst="line">
            <a:avLst/>
          </a:prstGeom>
          <a:ln w="38100">
            <a:solidFill>
              <a:srgbClr val="21B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7773945D-4926-F24F-B52C-9A5E2903FDAF}"/>
              </a:ext>
            </a:extLst>
          </p:cNvPr>
          <p:cNvSpPr/>
          <p:nvPr/>
        </p:nvSpPr>
        <p:spPr>
          <a:xfrm>
            <a:off x="416951" y="618938"/>
            <a:ext cx="306590" cy="306590"/>
          </a:xfrm>
          <a:prstGeom prst="ellipse">
            <a:avLst/>
          </a:prstGeom>
          <a:solidFill>
            <a:srgbClr val="21B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A998177-59AD-9B40-B8C2-FB6F172175D8}"/>
              </a:ext>
            </a:extLst>
          </p:cNvPr>
          <p:cNvSpPr txBox="1">
            <a:spLocks/>
          </p:cNvSpPr>
          <p:nvPr/>
        </p:nvSpPr>
        <p:spPr>
          <a:xfrm>
            <a:off x="5809128" y="1725658"/>
            <a:ext cx="6382871" cy="1328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000"/>
              </a:lnSpc>
            </a:pPr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物体の運動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D4841F5-AD49-9242-BE79-117D5F6ACD8E}"/>
              </a:ext>
            </a:extLst>
          </p:cNvPr>
          <p:cNvSpPr/>
          <p:nvPr/>
        </p:nvSpPr>
        <p:spPr>
          <a:xfrm>
            <a:off x="3113880" y="2017715"/>
            <a:ext cx="2492819" cy="770600"/>
          </a:xfrm>
          <a:prstGeom prst="rect">
            <a:avLst/>
          </a:prstGeom>
          <a:solidFill>
            <a:srgbClr val="21B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9FF38F1C-C2E9-1645-8C93-E92C1559D969}"/>
              </a:ext>
            </a:extLst>
          </p:cNvPr>
          <p:cNvSpPr txBox="1">
            <a:spLocks/>
          </p:cNvSpPr>
          <p:nvPr/>
        </p:nvSpPr>
        <p:spPr>
          <a:xfrm>
            <a:off x="3113879" y="1713348"/>
            <a:ext cx="2492819" cy="1328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000"/>
              </a:lnSpc>
            </a:pPr>
            <a:r>
              <a:rPr lang="en-US" altLang="ja-JP" sz="4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lang="en-US" altLang="ja-JP" sz="4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endParaRPr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CCEC5A-FA61-4A03-A0AB-0FD89011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BFDC77-D6EF-4D8C-B040-5285B7141B8D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96152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ッター プレースホルダー 2">
            <a:extLst>
              <a:ext uri="{FF2B5EF4-FFF2-40B4-BE49-F238E27FC236}">
                <a16:creationId xmlns:a16="http://schemas.microsoft.com/office/drawing/2014/main" id="{9F88EE22-8B5D-44FD-A428-D1880161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C1C1440-7E54-1C4F-A989-53177924C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909094"/>
            <a:ext cx="901700" cy="5334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3E40616-0308-3844-BC45-C78F14EB1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114625"/>
            <a:ext cx="850900" cy="5334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CF72950-1E3F-BD4F-8240-ECCACCA9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5708888"/>
            <a:ext cx="876300" cy="5588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CBE990-86A3-4A16-B96E-03CD5F2C602F}"/>
              </a:ext>
            </a:extLst>
          </p:cNvPr>
          <p:cNvSpPr txBox="1"/>
          <p:nvPr/>
        </p:nvSpPr>
        <p:spPr>
          <a:xfrm>
            <a:off x="1510904" y="891568"/>
            <a:ext cx="10013439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500 m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40 s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で走る電車と，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100 m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10 s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で走る短距離走者はどちらが速いか。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65023EB-0919-4C6C-891E-990CFC4BA5DE}"/>
                  </a:ext>
                </a:extLst>
              </p:cNvPr>
              <p:cNvSpPr txBox="1"/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 algn="just">
                  <a:lnSpc>
                    <a:spcPts val="4000"/>
                  </a:lnSpc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電車の速さ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i="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 err="1">
                    <a:latin typeface="+mn-ea"/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≒13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 algn="just">
                  <a:lnSpc>
                    <a:spcPts val="4000"/>
                  </a:lnSpc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短距離走者の速さ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a:rPr lang="en-US" altLang="ja-JP" sz="3200" i="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よって，電車のほうが速い。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65023EB-0919-4C6C-891E-990CFC4BA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blipFill>
                <a:blip r:embed="rId6"/>
                <a:stretch>
                  <a:fillRect l="-1538" t="-1933" b="-49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70D05F-8860-4F4F-9728-7B71C4653C36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電車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CC07005-1931-46E8-9949-0C696AFB2D63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5BB686E-82E6-421A-A2E5-B0A016A0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73B6FE-6F46-4EDC-B412-468364A2CF12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05046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724277" y="362209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式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(1)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に代入する数量は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移動距離が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________m</a:t>
            </a:r>
            <a:r>
              <a:rPr lang="ja-JP" altLang="en-US" sz="3200" kern="100" dirty="0" err="1">
                <a:latin typeface="+mn-ea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経過時間が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________s</a:t>
            </a:r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FD6BBF6-D322-9D4B-93D0-5704327A1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3033621"/>
            <a:ext cx="1286141" cy="4088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E12186-461E-478C-88EF-B4C46DAC9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5165261"/>
            <a:ext cx="876300" cy="5588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483321-6844-4029-BBBC-F5D4416C4897}"/>
              </a:ext>
            </a:extLst>
          </p:cNvPr>
          <p:cNvSpPr txBox="1"/>
          <p:nvPr/>
        </p:nvSpPr>
        <p:spPr>
          <a:xfrm>
            <a:off x="1765050" y="3033621"/>
            <a:ext cx="744114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 algn="l">
              <a:lnSpc>
                <a:spcPts val="3500"/>
              </a:lnSpc>
              <a:spcBef>
                <a:spcPts val="1200"/>
              </a:spcBef>
            </a:pPr>
            <a:r>
              <a:rPr kumimoji="1" lang="ja-JP" altLang="en-US" sz="2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問</a:t>
            </a:r>
            <a:r>
              <a:rPr kumimoji="1" lang="en-US" altLang="ja-JP" sz="2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26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989261-A869-4B9B-9776-A8B02995D11B}"/>
              </a:ext>
            </a:extLst>
          </p:cNvPr>
          <p:cNvSpPr txBox="1"/>
          <p:nvPr/>
        </p:nvSpPr>
        <p:spPr>
          <a:xfrm>
            <a:off x="1724277" y="5165261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式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(1)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に代入する数量は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移動距離が</a:t>
            </a:r>
            <a:r>
              <a:rPr lang="en-US" altLang="ja-JP" sz="3200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  150    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</a:t>
            </a:r>
            <a:r>
              <a:rPr lang="ja-JP" altLang="en-US" sz="3200" kern="100" dirty="0" err="1">
                <a:latin typeface="+mn-ea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経過時間が</a:t>
            </a:r>
            <a:r>
              <a:rPr lang="ja-JP" altLang="en-US" sz="3200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   </a:t>
            </a:r>
            <a:r>
              <a:rPr lang="en-US" altLang="ja-JP" sz="3200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30     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角丸四角形 22">
            <a:extLst>
              <a:ext uri="{FF2B5EF4-FFF2-40B4-BE49-F238E27FC236}">
                <a16:creationId xmlns:a16="http://schemas.microsoft.com/office/drawing/2014/main" id="{B228D010-307B-4A9E-B077-28B4984B9D2D}"/>
              </a:ext>
            </a:extLst>
          </p:cNvPr>
          <p:cNvSpPr/>
          <p:nvPr/>
        </p:nvSpPr>
        <p:spPr>
          <a:xfrm>
            <a:off x="7263420" y="2448285"/>
            <a:ext cx="4114800" cy="1362500"/>
          </a:xfrm>
          <a:prstGeom prst="roundRect">
            <a:avLst>
              <a:gd name="adj" fmla="val 12845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68CCD5F-F549-4D01-905A-38B4065E4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1708" y="3825322"/>
            <a:ext cx="381000" cy="33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9FD5710-D475-4799-8783-3F4F0885208E}"/>
                  </a:ext>
                </a:extLst>
              </p:cNvPr>
              <p:cNvSpPr txBox="1"/>
              <p:nvPr/>
            </p:nvSpPr>
            <p:spPr>
              <a:xfrm>
                <a:off x="7346871" y="2631747"/>
                <a:ext cx="4676317" cy="102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/>
                  <a:t>速さ＝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3200" b="1" i="1">
                            <a:latin typeface="Cambria Math" panose="02040503050406030204" pitchFamily="18" charset="0"/>
                          </a:rPr>
                          <m:t>移動距離</m:t>
                        </m:r>
                      </m:num>
                      <m:den>
                        <m:r>
                          <a:rPr lang="ja-JP" altLang="en-US" sz="3200" b="1" i="1">
                            <a:latin typeface="Cambria Math" panose="02040503050406030204" pitchFamily="18" charset="0"/>
                          </a:rPr>
                          <m:t>経過時間</m:t>
                        </m:r>
                      </m:den>
                    </m:f>
                    <m:r>
                      <a:rPr lang="ja-JP" altLang="en-US" sz="3200" b="1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200" b="1" i="1" smtClean="0">
                        <a:latin typeface="Cambria Math" panose="02040503050406030204" pitchFamily="18" charset="0"/>
                      </a:rPr>
                      <m:t>⑴</m:t>
                    </m:r>
                  </m:oMath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9FD5710-D475-4799-8783-3F4F08852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871" y="2631747"/>
                <a:ext cx="4676317" cy="1024063"/>
              </a:xfrm>
              <a:prstGeom prst="rect">
                <a:avLst/>
              </a:prstGeom>
              <a:blipFill>
                <a:blip r:embed="rId6"/>
                <a:stretch>
                  <a:fillRect l="-3259" b="-1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822894-5F74-4A9C-9D64-CCA72D2B8565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自転車が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30 s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間に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150 m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走ったとき，自転車の平均の速さは何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か。また，何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km/h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か。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4171515-F6D3-42AC-9D18-8502EB057974}"/>
              </a:ext>
            </a:extLst>
          </p:cNvPr>
          <p:cNvGrpSpPr/>
          <p:nvPr/>
        </p:nvGrpSpPr>
        <p:grpSpPr>
          <a:xfrm>
            <a:off x="514350" y="909094"/>
            <a:ext cx="901700" cy="533400"/>
            <a:chOff x="514350" y="909094"/>
            <a:chExt cx="901700" cy="533400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75EA57CD-E958-4FD1-9CAC-2308AA574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350" y="909094"/>
              <a:ext cx="901700" cy="533400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24E5BF9-711A-4071-A810-CCE235619D83}"/>
                </a:ext>
              </a:extLst>
            </p:cNvPr>
            <p:cNvSpPr txBox="1"/>
            <p:nvPr/>
          </p:nvSpPr>
          <p:spPr>
            <a:xfrm>
              <a:off x="952500" y="944961"/>
              <a:ext cx="41567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49263" indent="-449263" algn="ctr">
                <a:spcBef>
                  <a:spcPts val="1200"/>
                </a:spcBef>
              </a:pPr>
              <a:r>
                <a:rPr kumimoji="1" lang="ja-JP" altLang="en-US" sz="2400" b="1" kern="100" dirty="0">
                  <a:solidFill>
                    <a:srgbClr val="3856A0"/>
                  </a:solidFill>
                  <a:latin typeface="+mn-ea"/>
                  <a:cs typeface="Times New Roman" panose="02020603050405020304" pitchFamily="18" charset="0"/>
                </a:rPr>
                <a:t>２</a:t>
              </a:r>
            </a:p>
          </p:txBody>
        </p:sp>
      </p:grpSp>
      <p:sp>
        <p:nvSpPr>
          <p:cNvPr id="18" name="タイトル 1">
            <a:extLst>
              <a:ext uri="{FF2B5EF4-FFF2-40B4-BE49-F238E27FC236}">
                <a16:creationId xmlns:a16="http://schemas.microsoft.com/office/drawing/2014/main" id="{506FB3FC-8F2B-4B9E-8242-16A441AA3B70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22A635-D153-45E8-A534-8D4740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325A8B-A350-44AB-AEC2-2B90887A40EC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54021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ッター プレースホルダー 2">
            <a:extLst>
              <a:ext uri="{FF2B5EF4-FFF2-40B4-BE49-F238E27FC236}">
                <a16:creationId xmlns:a16="http://schemas.microsoft.com/office/drawing/2014/main" id="{9F88EE22-8B5D-44FD-A428-D1880161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3E40616-0308-3844-BC45-C78F14EB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2422786"/>
            <a:ext cx="850900" cy="5334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CF72950-1E3F-BD4F-8240-ECCACCA9D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5708888"/>
            <a:ext cx="876300" cy="5588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67D4C9-58A3-4ADF-B22B-D524313ACE82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自転車が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30 s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間に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150 m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走ったとき，自転車の平均の速さは何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か。また，何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km/h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9344E3F-3DF4-4D62-A55A-48524D9A3B64}"/>
                  </a:ext>
                </a:extLst>
              </p:cNvPr>
              <p:cNvSpPr txBox="1"/>
              <p:nvPr/>
            </p:nvSpPr>
            <p:spPr>
              <a:xfrm>
                <a:off x="1612504" y="2422786"/>
                <a:ext cx="10312796" cy="28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求める平均の速さを</a:t>
                </a:r>
                <a:r>
                  <a:rPr lang="en-US" altLang="ja-JP" sz="3200" i="1" kern="100" dirty="0">
                    <a:latin typeface="+mn-ea"/>
                    <a:cs typeface="Times New Roman" panose="02020603050405020304" pitchFamily="18" charset="0"/>
                  </a:rPr>
                  <a:t>v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とすると，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5.0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320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3600</m:t>
                              </m:r>
                            </m:den>
                          </m:f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18 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9344E3F-3DF4-4D62-A55A-48524D9A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422786"/>
                <a:ext cx="10312796" cy="2873031"/>
              </a:xfrm>
              <a:prstGeom prst="rect">
                <a:avLst/>
              </a:prstGeom>
              <a:blipFill>
                <a:blip r:embed="rId5"/>
                <a:stretch>
                  <a:fillRect l="-1538" t="-2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5EB430-A0DF-492A-9998-10645272E0B9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5.0 m/s</a:t>
            </a:r>
            <a:r>
              <a:rPr lang="ja-JP" altLang="en-US" sz="3200" kern="1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18 km/h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D8A50B4-0404-4D4C-AA10-1EA88CBE738F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A92B264-C000-4A5C-8E45-0A65EFA79F28}"/>
              </a:ext>
            </a:extLst>
          </p:cNvPr>
          <p:cNvGrpSpPr/>
          <p:nvPr/>
        </p:nvGrpSpPr>
        <p:grpSpPr>
          <a:xfrm>
            <a:off x="514350" y="909094"/>
            <a:ext cx="901700" cy="533400"/>
            <a:chOff x="514350" y="909094"/>
            <a:chExt cx="901700" cy="533400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9F5052A-28AF-4A7E-9D3B-41E2E71BD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350" y="909094"/>
              <a:ext cx="901700" cy="533400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E583C72-C490-4832-9885-33A422EA406C}"/>
                </a:ext>
              </a:extLst>
            </p:cNvPr>
            <p:cNvSpPr txBox="1"/>
            <p:nvPr/>
          </p:nvSpPr>
          <p:spPr>
            <a:xfrm>
              <a:off x="952500" y="944961"/>
              <a:ext cx="41567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49263" indent="-449263" algn="ctr">
                <a:spcBef>
                  <a:spcPts val="1200"/>
                </a:spcBef>
              </a:pPr>
              <a:r>
                <a:rPr kumimoji="1" lang="ja-JP" altLang="en-US" sz="2400" b="1" kern="100" dirty="0">
                  <a:solidFill>
                    <a:srgbClr val="3856A0"/>
                  </a:solidFill>
                  <a:latin typeface="+mn-ea"/>
                  <a:cs typeface="Times New Roman" panose="02020603050405020304" pitchFamily="18" charset="0"/>
                </a:rPr>
                <a:t>２</a:t>
              </a: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E6D0B6-6EBF-4D66-9395-640A52DF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049E50-A880-4AB2-B62A-D5E09A5F9941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74347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/>
          <p:nvPr/>
        </p:nvCxnSpPr>
        <p:spPr>
          <a:xfrm>
            <a:off x="1641051" y="569407"/>
            <a:ext cx="992962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/>
          <p:nvPr/>
        </p:nvCxnSpPr>
        <p:spPr>
          <a:xfrm>
            <a:off x="1691973" y="1197293"/>
            <a:ext cx="9929627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699783" y="566057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この節の振り返り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F580B5-25AA-41EA-B3C4-D3AF2E35E169}"/>
              </a:ext>
            </a:extLst>
          </p:cNvPr>
          <p:cNvSpPr txBox="1"/>
          <p:nvPr/>
        </p:nvSpPr>
        <p:spPr>
          <a:xfrm>
            <a:off x="1451671" y="3241053"/>
            <a:ext cx="9929627" cy="233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solidFill>
                  <a:srgbClr val="00A8A6"/>
                </a:solidFill>
                <a:latin typeface="+mn-ea"/>
                <a:cs typeface="Times New Roman" panose="02020603050405020304" pitchFamily="18" charset="0"/>
              </a:rPr>
              <a:t>速さは，単位時間あたりの移動距離で比較する。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移動距離を経過時間で割ることで，単位時間あたりの移動距離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つまり速さ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がわかる。写真だけでは移動距離も経過時間もわからないため，⒜と⒝のどちらが速いともいえない。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68F552-3FC9-49C8-849D-67D1DA3596DA}"/>
              </a:ext>
            </a:extLst>
          </p:cNvPr>
          <p:cNvSpPr txBox="1"/>
          <p:nvPr/>
        </p:nvSpPr>
        <p:spPr>
          <a:xfrm>
            <a:off x="1451671" y="1494713"/>
            <a:ext cx="9929627" cy="144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写真を見て考えよう。⒜の新幹線と⒝の普通列車では，どちらの方が速く動いているだろう。⒜だろうか，⒝だろうか，どちらともいえないだろうか。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D80C4365-7E77-4564-B8FC-50984C69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ED2908A-915A-45CE-B9C3-64E4BF3734A9}"/>
              </a:ext>
            </a:extLst>
          </p:cNvPr>
          <p:cNvCxnSpPr>
            <a:cxnSpLocks/>
          </p:cNvCxnSpPr>
          <p:nvPr/>
        </p:nvCxnSpPr>
        <p:spPr>
          <a:xfrm>
            <a:off x="421826" y="6423038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112C9BD3-75B9-1048-BC78-79324D4B5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" y="412769"/>
            <a:ext cx="854539" cy="85453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D555283-A9FB-DE46-B73E-66CCD9925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" y="3270346"/>
            <a:ext cx="515283" cy="40608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5FC8313-2A7F-9140-9B5A-9B032067F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" y="1499702"/>
            <a:ext cx="515283" cy="40608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BC1FBF-ECB3-4437-B5AC-B49ACCA3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0DEC2B-3089-4366-A2E9-E6507A9DE758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3159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750338" y="585513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>
                <a:latin typeface="+mn-ea"/>
                <a:ea typeface="+mn-ea"/>
              </a:rPr>
              <a:t>速さ</a:t>
            </a:r>
            <a:endParaRPr lang="ja-JP" altLang="en-US" sz="3600" b="1" dirty="0">
              <a:latin typeface="+mn-ea"/>
              <a:ea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/>
          <p:nvPr/>
        </p:nvCxnSpPr>
        <p:spPr>
          <a:xfrm>
            <a:off x="1641051" y="569407"/>
            <a:ext cx="992962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>
            <a:cxnSpLocks/>
          </p:cNvCxnSpPr>
          <p:nvPr/>
        </p:nvCxnSpPr>
        <p:spPr>
          <a:xfrm>
            <a:off x="1641051" y="1197293"/>
            <a:ext cx="998054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1510626" y="1881910"/>
            <a:ext cx="9719480" cy="144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写真を見て考えよう。⒜の新幹線と⒝の普通列車では，どちらの方が速く動いているだろう。⒜だろうか，⒝だろうか，どちらともいえないだろうか。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1F61AC96-CA4F-457D-8C63-A9CEEC61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A58A96E-BD9C-476E-A05A-762FCD625276}"/>
              </a:ext>
            </a:extLst>
          </p:cNvPr>
          <p:cNvCxnSpPr>
            <a:cxnSpLocks/>
          </p:cNvCxnSpPr>
          <p:nvPr/>
        </p:nvCxnSpPr>
        <p:spPr>
          <a:xfrm>
            <a:off x="421826" y="6423038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395B1BE1-D17E-1E41-8D3D-E43CB2B3C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" y="412769"/>
            <a:ext cx="854539" cy="85453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F219EBE-2D1C-0F45-AEE1-82AC7DA95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" y="1866798"/>
            <a:ext cx="515283" cy="40608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3DDB50-13AE-4AFE-879B-33987CD2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BDFD06-8EE8-466E-A4B9-17EDEC7209FA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61402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ッター プレースホルダー 2">
            <a:extLst>
              <a:ext uri="{FF2B5EF4-FFF2-40B4-BE49-F238E27FC236}">
                <a16:creationId xmlns:a16="http://schemas.microsoft.com/office/drawing/2014/main" id="{81048E44-E5CD-4E4F-B74D-B9ED1417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  <a:noFill/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© 2026  KEIRINKAN  ALL Rights Reserved.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7901554-2AFD-CC46-B575-F73B5D79281A}"/>
              </a:ext>
            </a:extLst>
          </p:cNvPr>
          <p:cNvGrpSpPr/>
          <p:nvPr/>
        </p:nvGrpSpPr>
        <p:grpSpPr>
          <a:xfrm>
            <a:off x="588179" y="690070"/>
            <a:ext cx="4173925" cy="667592"/>
            <a:chOff x="588179" y="690070"/>
            <a:chExt cx="4173925" cy="66759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0479B9A-A87D-964C-B6EF-ED9EA392E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682" y="690070"/>
              <a:ext cx="671264" cy="659027"/>
            </a:xfrm>
            <a:prstGeom prst="rect">
              <a:avLst/>
            </a:prstGeom>
          </p:spPr>
        </p:pic>
        <p:sp>
          <p:nvSpPr>
            <p:cNvPr id="47" name="タイトル 1">
              <a:extLst>
                <a:ext uri="{FF2B5EF4-FFF2-40B4-BE49-F238E27FC236}">
                  <a16:creationId xmlns:a16="http://schemas.microsoft.com/office/drawing/2014/main" id="{DF735919-65D1-5B46-A83A-902433152E84}"/>
                </a:ext>
              </a:extLst>
            </p:cNvPr>
            <p:cNvSpPr txBox="1">
              <a:spLocks/>
            </p:cNvSpPr>
            <p:nvPr/>
          </p:nvSpPr>
          <p:spPr>
            <a:xfrm>
              <a:off x="1323083" y="774078"/>
              <a:ext cx="3439021" cy="5835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速さ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EC2BBEBD-31ED-6A40-A955-7D0400224369}"/>
                </a:ext>
              </a:extLst>
            </p:cNvPr>
            <p:cNvSpPr txBox="1">
              <a:spLocks/>
            </p:cNvSpPr>
            <p:nvPr/>
          </p:nvSpPr>
          <p:spPr>
            <a:xfrm>
              <a:off x="588179" y="762030"/>
              <a:ext cx="682274" cy="5833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ja-JP" altLang="en-US" sz="36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8D8A6F-F25B-4F6E-AA7C-C44AA917196E}"/>
              </a:ext>
            </a:extLst>
          </p:cNvPr>
          <p:cNvSpPr txBox="1"/>
          <p:nvPr/>
        </p:nvSpPr>
        <p:spPr>
          <a:xfrm>
            <a:off x="629744" y="1621431"/>
            <a:ext cx="10724056" cy="41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単位時間あたりの移動距離を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①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速さ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8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・時間の単位に秒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s)</a:t>
            </a:r>
            <a:r>
              <a:rPr lang="ja-JP" altLang="en-US" sz="3200" kern="100" dirty="0" err="1">
                <a:latin typeface="+mn-ea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距離の単位にメートル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m)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を用いると，速さの単位は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④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メートル毎秒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〕(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m/s)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となる。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3E7AA15-0AF6-4CF4-82A9-DF48531E3E53}"/>
              </a:ext>
            </a:extLst>
          </p:cNvPr>
          <p:cNvGrpSpPr/>
          <p:nvPr/>
        </p:nvGrpSpPr>
        <p:grpSpPr>
          <a:xfrm>
            <a:off x="1323083" y="2495549"/>
            <a:ext cx="6915143" cy="1468348"/>
            <a:chOff x="1323083" y="2495549"/>
            <a:chExt cx="6915143" cy="1468348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A3791B5E-C5B9-4AE9-B1CD-9FFDDF29FB85}"/>
                </a:ext>
              </a:extLst>
            </p:cNvPr>
            <p:cNvSpPr/>
            <p:nvPr/>
          </p:nvSpPr>
          <p:spPr>
            <a:xfrm>
              <a:off x="1323083" y="2495550"/>
              <a:ext cx="6915143" cy="14683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5E830985-792F-450D-B31A-4F4DC5794E43}"/>
                </a:ext>
              </a:extLst>
            </p:cNvPr>
            <p:cNvSpPr/>
            <p:nvPr/>
          </p:nvSpPr>
          <p:spPr>
            <a:xfrm>
              <a:off x="1323083" y="2495549"/>
              <a:ext cx="188904" cy="14683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EF980AAD-8A77-4C86-AEB4-579B0E251920}"/>
                </a:ext>
              </a:extLst>
            </p:cNvPr>
            <p:cNvSpPr/>
            <p:nvPr/>
          </p:nvSpPr>
          <p:spPr>
            <a:xfrm>
              <a:off x="1612314" y="268605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99C00A09-45D1-4E3A-8B07-81E697F791A0}"/>
                </a:ext>
              </a:extLst>
            </p:cNvPr>
            <p:cNvSpPr/>
            <p:nvPr/>
          </p:nvSpPr>
          <p:spPr>
            <a:xfrm>
              <a:off x="1612314" y="3650169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E3BDAFB-CDA1-4236-BF08-96835F5DC809}"/>
                  </a:ext>
                </a:extLst>
              </p:cNvPr>
              <p:cNvSpPr txBox="1"/>
              <p:nvPr/>
            </p:nvSpPr>
            <p:spPr>
              <a:xfrm>
                <a:off x="1970660" y="2659469"/>
                <a:ext cx="6008774" cy="1189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/>
                  <a:t>速さ＝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〔</m:t>
                        </m:r>
                        <m:r>
                          <a:rPr lang="ja-JP" altLang="en-US" sz="3600" i="1" kern="100" baseline="300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②</m:t>
                        </m:r>
                        <m:r>
                          <a:rPr lang="ja-JP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移動距離</m:t>
                        </m:r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〕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〔</m:t>
                        </m:r>
                        <m:r>
                          <a:rPr lang="ja-JP" altLang="en-US" sz="3600" i="1" kern="100" baseline="300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③</m:t>
                        </m:r>
                        <m:r>
                          <a:rPr lang="ja-JP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経過時間</m:t>
                        </m:r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〕</m:t>
                        </m:r>
                      </m:den>
                    </m:f>
                    <m:r>
                      <a:rPr lang="ja-JP" altLang="en-US" sz="3600" b="1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b="1" i="1" smtClean="0">
                        <a:latin typeface="Cambria Math" panose="02040503050406030204" pitchFamily="18" charset="0"/>
                      </a:rPr>
                      <m:t>⑴</m:t>
                    </m:r>
                  </m:oMath>
                </a14:m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E3BDAFB-CDA1-4236-BF08-96835F5DC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60" y="2659469"/>
                <a:ext cx="6008774" cy="1189172"/>
              </a:xfrm>
              <a:prstGeom prst="rect">
                <a:avLst/>
              </a:prstGeom>
              <a:blipFill>
                <a:blip r:embed="rId4"/>
                <a:stretch>
                  <a:fillRect l="-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タイトル 1">
            <a:extLst>
              <a:ext uri="{FF2B5EF4-FFF2-40B4-BE49-F238E27FC236}">
                <a16:creationId xmlns:a16="http://schemas.microsoft.com/office/drawing/2014/main" id="{C1749C35-B7E0-4F84-BE7C-D9B670907AAC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F54F7E-D157-47F7-851C-B1E4B4CC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997CAD-50CF-4929-80B2-9479531CC195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58315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ッター プレースホルダー 2">
            <a:extLst>
              <a:ext uri="{FF2B5EF4-FFF2-40B4-BE49-F238E27FC236}">
                <a16:creationId xmlns:a16="http://schemas.microsoft.com/office/drawing/2014/main" id="{81048E44-E5CD-4E4F-B74D-B9ED1417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  <a:noFill/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© 2026  KEIRINKAN  ALL Rights Reserved.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7901554-2AFD-CC46-B575-F73B5D79281A}"/>
              </a:ext>
            </a:extLst>
          </p:cNvPr>
          <p:cNvGrpSpPr/>
          <p:nvPr/>
        </p:nvGrpSpPr>
        <p:grpSpPr>
          <a:xfrm>
            <a:off x="588179" y="690070"/>
            <a:ext cx="4173925" cy="667592"/>
            <a:chOff x="588179" y="690070"/>
            <a:chExt cx="4173925" cy="66759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0479B9A-A87D-964C-B6EF-ED9EA392E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682" y="690070"/>
              <a:ext cx="671264" cy="659027"/>
            </a:xfrm>
            <a:prstGeom prst="rect">
              <a:avLst/>
            </a:prstGeom>
          </p:spPr>
        </p:pic>
        <p:sp>
          <p:nvSpPr>
            <p:cNvPr id="47" name="タイトル 1">
              <a:extLst>
                <a:ext uri="{FF2B5EF4-FFF2-40B4-BE49-F238E27FC236}">
                  <a16:creationId xmlns:a16="http://schemas.microsoft.com/office/drawing/2014/main" id="{DF735919-65D1-5B46-A83A-902433152E84}"/>
                </a:ext>
              </a:extLst>
            </p:cNvPr>
            <p:cNvSpPr txBox="1">
              <a:spLocks/>
            </p:cNvSpPr>
            <p:nvPr/>
          </p:nvSpPr>
          <p:spPr>
            <a:xfrm>
              <a:off x="1323083" y="774078"/>
              <a:ext cx="3439021" cy="5835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速さ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EC2BBEBD-31ED-6A40-A955-7D0400224369}"/>
                </a:ext>
              </a:extLst>
            </p:cNvPr>
            <p:cNvSpPr txBox="1">
              <a:spLocks/>
            </p:cNvSpPr>
            <p:nvPr/>
          </p:nvSpPr>
          <p:spPr>
            <a:xfrm>
              <a:off x="588179" y="762030"/>
              <a:ext cx="682274" cy="5833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ja-JP" altLang="en-US" sz="36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313A51EA-0432-4D58-88B7-998D921A0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18" y="1664850"/>
            <a:ext cx="10141363" cy="2252189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4305578-844B-47F8-9AD9-6C0A30B271CA}"/>
              </a:ext>
            </a:extLst>
          </p:cNvPr>
          <p:cNvGrpSpPr/>
          <p:nvPr/>
        </p:nvGrpSpPr>
        <p:grpSpPr>
          <a:xfrm>
            <a:off x="1025318" y="4232792"/>
            <a:ext cx="5212293" cy="400110"/>
            <a:chOff x="6749685" y="5211549"/>
            <a:chExt cx="5212293" cy="400110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6D8CFB21-4118-4BD3-85B3-9DF8E2F7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3892EBD-462E-4C9D-8A52-B4AD50217157}"/>
                </a:ext>
              </a:extLst>
            </p:cNvPr>
            <p:cNvSpPr txBox="1"/>
            <p:nvPr/>
          </p:nvSpPr>
          <p:spPr>
            <a:xfrm>
              <a:off x="7020733" y="5211549"/>
              <a:ext cx="4941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いろいろなもののおよその速さ</a:t>
              </a:r>
            </a:p>
          </p:txBody>
        </p:sp>
      </p:grp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2357372-07EB-40F7-AD89-B826C3F24FF7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65A61-5385-460F-A970-8963986D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945CE6-A32E-4D0D-BCD0-99129A463BCA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94950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2BD08179-61A8-B240-889A-11E6FC8C6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" y="858555"/>
            <a:ext cx="10009762" cy="75558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B767DE-F232-4887-904F-870625B02D5E}"/>
              </a:ext>
            </a:extLst>
          </p:cNvPr>
          <p:cNvSpPr txBox="1"/>
          <p:nvPr/>
        </p:nvSpPr>
        <p:spPr>
          <a:xfrm>
            <a:off x="644757" y="1860778"/>
            <a:ext cx="10479882" cy="418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ja-JP" altLang="en-US" sz="3200" dirty="0"/>
              <a:t>・写真の撮影には露出時間が必要である。</a:t>
            </a:r>
            <a:endParaRPr lang="en-US" altLang="ja-JP" sz="3200" dirty="0"/>
          </a:p>
          <a:p>
            <a:pPr marL="4221163" lvl="2" indent="-3306763" algn="just">
              <a:lnSpc>
                <a:spcPts val="4000"/>
              </a:lnSpc>
              <a:tabLst>
                <a:tab pos="3413125" algn="l"/>
              </a:tabLst>
            </a:pPr>
            <a:r>
              <a:rPr lang="ja-JP" altLang="en-US" sz="3200" dirty="0"/>
              <a:t>露出時間が短い</a:t>
            </a:r>
            <a:r>
              <a:rPr lang="en-US" altLang="ja-JP" sz="3200" dirty="0"/>
              <a:t>…</a:t>
            </a:r>
            <a:r>
              <a:rPr lang="ja-JP" altLang="en-US" sz="3200" dirty="0"/>
              <a:t>高速で動く物体でも止まっているかのように写る。</a:t>
            </a:r>
            <a:endParaRPr lang="en-US" altLang="ja-JP" sz="3200" dirty="0"/>
          </a:p>
          <a:p>
            <a:pPr marL="4221163" lvl="2" indent="-3306763" algn="just">
              <a:lnSpc>
                <a:spcPts val="4000"/>
              </a:lnSpc>
              <a:tabLst>
                <a:tab pos="3413125" algn="l"/>
              </a:tabLst>
            </a:pPr>
            <a:r>
              <a:rPr lang="ja-JP" altLang="en-US" sz="3200" dirty="0"/>
              <a:t>露出時間が長い</a:t>
            </a:r>
            <a:r>
              <a:rPr lang="en-US" altLang="ja-JP" sz="3200" dirty="0"/>
              <a:t>…</a:t>
            </a:r>
            <a:r>
              <a:rPr lang="ja-JP" altLang="en-US" sz="3200" dirty="0"/>
              <a:t>低速の物体でも被写体ぶれのある写真になる。</a:t>
            </a:r>
            <a:endParaRPr lang="en-US" altLang="ja-JP" sz="3200" dirty="0"/>
          </a:p>
          <a:p>
            <a:pPr algn="just">
              <a:lnSpc>
                <a:spcPts val="4000"/>
              </a:lnSpc>
            </a:pPr>
            <a:endParaRPr lang="en-US" altLang="ja-JP" sz="3200" dirty="0"/>
          </a:p>
          <a:p>
            <a:pPr algn="just">
              <a:lnSpc>
                <a:spcPts val="4000"/>
              </a:lnSpc>
            </a:pPr>
            <a:r>
              <a:rPr lang="ja-JP" altLang="en-US" sz="3200" dirty="0"/>
              <a:t>・正確に速さを比較するには，同じ一定時間の移動距離を比較する必要がある。</a:t>
            </a:r>
            <a:endParaRPr lang="en-US" altLang="ja-JP" sz="320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F56E1C6-14E3-43C4-9050-20FB444DA279}"/>
              </a:ext>
            </a:extLst>
          </p:cNvPr>
          <p:cNvSpPr/>
          <p:nvPr/>
        </p:nvSpPr>
        <p:spPr>
          <a:xfrm>
            <a:off x="496111" y="1592914"/>
            <a:ext cx="11206263" cy="4536436"/>
          </a:xfrm>
          <a:prstGeom prst="roundRect">
            <a:avLst>
              <a:gd name="adj" fmla="val 6772"/>
            </a:avLst>
          </a:prstGeom>
          <a:noFill/>
          <a:ln w="38100">
            <a:solidFill>
              <a:srgbClr val="E98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A5650781-5A3D-4F50-AEE5-FE23175E97F8}"/>
              </a:ext>
            </a:extLst>
          </p:cNvPr>
          <p:cNvSpPr txBox="1">
            <a:spLocks/>
          </p:cNvSpPr>
          <p:nvPr/>
        </p:nvSpPr>
        <p:spPr>
          <a:xfrm>
            <a:off x="4775728" y="955674"/>
            <a:ext cx="4815743" cy="629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rgbClr val="F39036"/>
                </a:solidFill>
                <a:latin typeface="+mn-ea"/>
                <a:ea typeface="+mn-ea"/>
              </a:rPr>
              <a:t>露出時間と被写体ぶれ</a:t>
            </a: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008E9A94-D62C-4B08-8CAD-B50AFCA2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16E53D1-8093-41F6-896C-6AFC0C828C66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BCE331-3574-44CF-9B8C-63C1955E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F31870-32D3-4D61-BB40-FC982D43F1EE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50004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ッター プレースホルダー 2">
            <a:extLst>
              <a:ext uri="{FF2B5EF4-FFF2-40B4-BE49-F238E27FC236}">
                <a16:creationId xmlns:a16="http://schemas.microsoft.com/office/drawing/2014/main" id="{81048E44-E5CD-4E4F-B74D-B9ED1417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  <a:noFill/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© 2026  KEIRINKAN  ALL Rights Reserved.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7901554-2AFD-CC46-B575-F73B5D79281A}"/>
              </a:ext>
            </a:extLst>
          </p:cNvPr>
          <p:cNvGrpSpPr/>
          <p:nvPr/>
        </p:nvGrpSpPr>
        <p:grpSpPr>
          <a:xfrm>
            <a:off x="588179" y="690070"/>
            <a:ext cx="6058799" cy="667592"/>
            <a:chOff x="588179" y="690070"/>
            <a:chExt cx="6058799" cy="66759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0479B9A-A87D-964C-B6EF-ED9EA392E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682" y="690070"/>
              <a:ext cx="671264" cy="659027"/>
            </a:xfrm>
            <a:prstGeom prst="rect">
              <a:avLst/>
            </a:prstGeom>
          </p:spPr>
        </p:pic>
        <p:sp>
          <p:nvSpPr>
            <p:cNvPr id="47" name="タイトル 1">
              <a:extLst>
                <a:ext uri="{FF2B5EF4-FFF2-40B4-BE49-F238E27FC236}">
                  <a16:creationId xmlns:a16="http://schemas.microsoft.com/office/drawing/2014/main" id="{DF735919-65D1-5B46-A83A-902433152E84}"/>
                </a:ext>
              </a:extLst>
            </p:cNvPr>
            <p:cNvSpPr txBox="1">
              <a:spLocks/>
            </p:cNvSpPr>
            <p:nvPr/>
          </p:nvSpPr>
          <p:spPr>
            <a:xfrm>
              <a:off x="1323084" y="774078"/>
              <a:ext cx="5323894" cy="5835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平均の速さと瞬間の速さ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EC2BBEBD-31ED-6A40-A955-7D0400224369}"/>
                </a:ext>
              </a:extLst>
            </p:cNvPr>
            <p:cNvSpPr txBox="1">
              <a:spLocks/>
            </p:cNvSpPr>
            <p:nvPr/>
          </p:nvSpPr>
          <p:spPr>
            <a:xfrm>
              <a:off x="588179" y="762030"/>
              <a:ext cx="682274" cy="5833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ja-JP" altLang="en-US" sz="36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C43FB3-AEFD-480C-BF04-9F4D588A3B4C}"/>
              </a:ext>
            </a:extLst>
          </p:cNvPr>
          <p:cNvSpPr txBox="1"/>
          <p:nvPr/>
        </p:nvSpPr>
        <p:spPr>
          <a:xfrm>
            <a:off x="629744" y="1621431"/>
            <a:ext cx="5926039" cy="354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3200" kern="100" dirty="0" err="1">
                <a:latin typeface="+mn-ea"/>
                <a:cs typeface="Times New Roman" panose="02020603050405020304" pitchFamily="18" charset="0"/>
              </a:rPr>
              <a:t>つの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駅の間の距離を，経過時間で割った量は，この電車の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⑤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平均の速さ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を表している。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・各時刻における電車の速さを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⑥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・一般に，速さといえば，　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〔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⑦</a:t>
            </a: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をさす。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5D67E11-0D1C-4E72-9BA5-165996E45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244" y="1528730"/>
            <a:ext cx="5028571" cy="3638095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6D4A19-D4A4-4FCF-80ED-4F2AC7E5EE29}"/>
              </a:ext>
            </a:extLst>
          </p:cNvPr>
          <p:cNvGrpSpPr/>
          <p:nvPr/>
        </p:nvGrpSpPr>
        <p:grpSpPr>
          <a:xfrm>
            <a:off x="6749685" y="5211549"/>
            <a:ext cx="5212293" cy="400110"/>
            <a:chOff x="6749685" y="5211549"/>
            <a:chExt cx="5212293" cy="400110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CD20D671-35B0-47DC-96BD-73F21C769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F5D6A44-0924-47DA-A4A3-94BBE6FA1387}"/>
                </a:ext>
              </a:extLst>
            </p:cNvPr>
            <p:cNvSpPr txBox="1"/>
            <p:nvPr/>
          </p:nvSpPr>
          <p:spPr>
            <a:xfrm>
              <a:off x="7020733" y="5211549"/>
              <a:ext cx="4941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電車の速さの変化</a:t>
              </a: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550B3580-26CF-40FA-B76B-035EB6EF17CA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226E9E-74D7-4C5D-952E-039BB8C9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364605-7CBA-4E49-8749-866A1D6E0031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45231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AE6AB2E-980E-BC4C-9BA9-07FAC4B7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197" y="794399"/>
            <a:ext cx="9104038" cy="784243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F56E1C6-14E3-43C4-9050-20FB444DA279}"/>
              </a:ext>
            </a:extLst>
          </p:cNvPr>
          <p:cNvSpPr/>
          <p:nvPr/>
        </p:nvSpPr>
        <p:spPr>
          <a:xfrm>
            <a:off x="496111" y="818147"/>
            <a:ext cx="11215991" cy="5504832"/>
          </a:xfrm>
          <a:prstGeom prst="roundRect">
            <a:avLst>
              <a:gd name="adj" fmla="val 6772"/>
            </a:avLst>
          </a:prstGeom>
          <a:noFill/>
          <a:ln w="38100">
            <a:solidFill>
              <a:srgbClr val="149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930B5BE9-B3D1-4005-9A63-606DD4F2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78B986D-E6F8-C942-A3C3-DD26D1D4E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55" y="794399"/>
            <a:ext cx="3818922" cy="78424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A5650781-5A3D-4F50-AEE5-FE23175E97F8}"/>
              </a:ext>
            </a:extLst>
          </p:cNvPr>
          <p:cNvSpPr txBox="1">
            <a:spLocks/>
          </p:cNvSpPr>
          <p:nvPr/>
        </p:nvSpPr>
        <p:spPr>
          <a:xfrm>
            <a:off x="3572513" y="913987"/>
            <a:ext cx="7956884" cy="629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chemeClr val="bg1"/>
                </a:solidFill>
                <a:latin typeface="+mn-ea"/>
                <a:ea typeface="+mn-ea"/>
              </a:rPr>
              <a:t>人の運動の分析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E616A8-DCB8-4920-A588-79068D54FCDC}"/>
              </a:ext>
            </a:extLst>
          </p:cNvPr>
          <p:cNvSpPr txBox="1"/>
          <p:nvPr/>
        </p:nvSpPr>
        <p:spPr>
          <a:xfrm>
            <a:off x="864765" y="1880212"/>
            <a:ext cx="5697526" cy="418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Font typeface="+mj-ea"/>
              <a:buAutoNum type="circleNumDbPlain"/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記録テープの一端を持ち，一定の速さで歩く。</a:t>
            </a:r>
          </a:p>
          <a:p>
            <a:pPr marL="514350" indent="-514350">
              <a:lnSpc>
                <a:spcPts val="4000"/>
              </a:lnSpc>
              <a:buFont typeface="+mj-ea"/>
              <a:buAutoNum type="circleNumDbPlain"/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テープの各区間の速さを調べる。</a:t>
            </a:r>
          </a:p>
          <a:p>
            <a:pPr marL="514350" indent="-514350">
              <a:lnSpc>
                <a:spcPts val="4000"/>
              </a:lnSpc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速さと時間の関係をグラフで表す。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平均の速さをグラフに描き入れて比較しよう。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B76983E-AA8F-4D74-90DF-9E9D20017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360" y="2354147"/>
            <a:ext cx="4543875" cy="2864148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BF976B69-4EA6-432E-9AC4-8C46EFFFCC57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872AE2-E887-4ADC-B662-98C0AC79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ECDAC2-17F6-45F6-A914-AE1272A5EFF9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10883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32A1478C-9608-034D-B2BC-66B5B4D354A2}"/>
              </a:ext>
            </a:extLst>
          </p:cNvPr>
          <p:cNvSpPr/>
          <p:nvPr/>
        </p:nvSpPr>
        <p:spPr>
          <a:xfrm>
            <a:off x="266700" y="1334800"/>
            <a:ext cx="11645900" cy="5052620"/>
          </a:xfrm>
          <a:prstGeom prst="roundRect">
            <a:avLst>
              <a:gd name="adj" fmla="val 428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3D0BBF35-7435-4DC6-B552-4846A529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590B63-0F60-4AC9-99F0-83475D3C80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1" y="747940"/>
            <a:ext cx="5572760" cy="587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0B5306-90EE-4198-A752-69DCE4336B9D}"/>
                  </a:ext>
                </a:extLst>
              </p:cNvPr>
              <p:cNvSpPr txBox="1"/>
              <p:nvPr/>
            </p:nvSpPr>
            <p:spPr>
              <a:xfrm>
                <a:off x="341635" y="1579848"/>
                <a:ext cx="11142609" cy="373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lnSpc>
                    <a:spcPts val="4000"/>
                  </a:lnSpc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・速さの単位は，距離の単位の関係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1 km= 〔</a:t>
                </a:r>
                <a:r>
                  <a:rPr lang="ja-JP" altLang="en-US" sz="3200" kern="100" baseline="30000" dirty="0">
                    <a:latin typeface="+mn-ea"/>
                    <a:cs typeface="Times New Roman" panose="02020603050405020304" pitchFamily="18" charset="0"/>
                  </a:rPr>
                  <a:t>⑧ </a:t>
                </a:r>
                <a:r>
                  <a:rPr lang="en-US" altLang="ja-JP" sz="3200" kern="1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1000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 〕m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などと，時間の単位の関係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1 h= 〔</a:t>
                </a:r>
                <a:r>
                  <a:rPr lang="ja-JP" altLang="en-US" sz="3200" kern="100" baseline="30000" dirty="0">
                    <a:latin typeface="+mn-ea"/>
                    <a:cs typeface="Times New Roman" panose="02020603050405020304" pitchFamily="18" charset="0"/>
                  </a:rPr>
                  <a:t>⑨ </a:t>
                </a:r>
                <a:r>
                  <a:rPr lang="en-US" altLang="ja-JP" sz="3200" kern="1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3600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 〕s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などを用いて変換することができる。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>
                  <a:lnSpc>
                    <a:spcPts val="4000"/>
                  </a:lnSpc>
                  <a:tabLst>
                    <a:tab pos="271463" algn="l"/>
                  </a:tabLst>
                </a:pP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marL="271463" indent="-271463">
                  <a:lnSpc>
                    <a:spcPts val="4000"/>
                  </a:lnSpc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・例えば，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90 km/h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という速さの単位を次のように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m/s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に変換できる。</a:t>
                </a:r>
              </a:p>
              <a:p>
                <a:pPr marL="271463" indent="-271463">
                  <a:lnSpc>
                    <a:spcPts val="4000"/>
                  </a:lnSpc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90 km/h=90×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=90×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=25×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=25 m/s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0B5306-90EE-4198-A752-69DCE4336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5" y="1579848"/>
                <a:ext cx="11142609" cy="3734805"/>
              </a:xfrm>
              <a:prstGeom prst="rect">
                <a:avLst/>
              </a:prstGeom>
              <a:blipFill>
                <a:blip r:embed="rId4"/>
                <a:stretch>
                  <a:fillRect l="-1368" t="-1794" r="-602" b="-19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FE00EB02-8B13-405D-AC14-D146B51EB94C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C23EBE0-4186-4994-9883-24B8420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BB2B7F-8EE8-4F8D-8FEB-CF861BEF4050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17526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724277" y="3464145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速さとは，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__________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あたりの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__________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である。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D9127D1-9908-487A-A8A0-07A440D61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44" t="31219" r="2456"/>
          <a:stretch/>
        </p:blipFill>
        <p:spPr>
          <a:xfrm>
            <a:off x="1765050" y="2934381"/>
            <a:ext cx="667144" cy="43994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0DF08B-A5DC-41EB-9D5F-96AD3B00DD0F}"/>
              </a:ext>
            </a:extLst>
          </p:cNvPr>
          <p:cNvSpPr txBox="1"/>
          <p:nvPr/>
        </p:nvSpPr>
        <p:spPr>
          <a:xfrm>
            <a:off x="1724277" y="461558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速さとは，</a:t>
            </a:r>
            <a:r>
              <a:rPr lang="en-US" altLang="ja-JP" sz="3200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200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単位時間</a:t>
            </a:r>
            <a:r>
              <a:rPr lang="en-US" altLang="ja-JP" sz="3200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あたりの</a:t>
            </a:r>
            <a:r>
              <a:rPr lang="en-US" altLang="ja-JP" sz="3200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200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移動距離</a:t>
            </a:r>
            <a:r>
              <a:rPr lang="en-US" altLang="ja-JP" sz="3200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である。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FD6BBF6-D322-9D4B-93D0-5704327A1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2875668"/>
            <a:ext cx="1286141" cy="4088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E12186-461E-478C-88EF-B4C46DAC9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4632512"/>
            <a:ext cx="876300" cy="5588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9876EC1-EC8B-4C0E-8F51-1ED3D79B5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" y="909094"/>
            <a:ext cx="901700" cy="5334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6CD0645-2BD9-425E-8B0E-4BE8DD8BEE0D}"/>
              </a:ext>
            </a:extLst>
          </p:cNvPr>
          <p:cNvSpPr txBox="1"/>
          <p:nvPr/>
        </p:nvSpPr>
        <p:spPr>
          <a:xfrm>
            <a:off x="1510904" y="891568"/>
            <a:ext cx="10013439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500 m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40 s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で走る電車と，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100 m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10 s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で走る短距離走者はどちらが速いか。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4FBB820-2995-4D13-B3D5-7727E503A1BB}"/>
              </a:ext>
            </a:extLst>
          </p:cNvPr>
          <p:cNvSpPr txBox="1">
            <a:spLocks/>
          </p:cNvSpPr>
          <p:nvPr/>
        </p:nvSpPr>
        <p:spPr>
          <a:xfrm>
            <a:off x="229197" y="107629"/>
            <a:ext cx="6089650" cy="48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速さ</a:t>
            </a:r>
            <a:r>
              <a:rPr lang="en-US" altLang="ja-JP" sz="2400" u="sng" dirty="0">
                <a:latin typeface="+mn-ea"/>
                <a:ea typeface="+mn-ea"/>
              </a:rPr>
              <a:t>(</a:t>
            </a:r>
            <a:r>
              <a:rPr lang="en-US" altLang="ja-JP" sz="2400" u="sng" dirty="0">
                <a:latin typeface="Arial Narrow" panose="020B0606020202030204" pitchFamily="34" charset="0"/>
                <a:ea typeface="+mn-ea"/>
              </a:rPr>
              <a:t>p.12-13</a:t>
            </a:r>
            <a:r>
              <a:rPr lang="en-US" altLang="ja-JP" sz="2400" u="sng" dirty="0">
                <a:latin typeface="+mn-ea"/>
                <a:ea typeface="+mn-ea"/>
              </a:rPr>
              <a:t>)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C620A4-97A8-4BD5-A97F-676D0B38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F85B-3016-4414-A91E-A3EF375872A4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28DEB83-0064-44AD-A321-84FCE51BD630}"/>
              </a:ext>
            </a:extLst>
          </p:cNvPr>
          <p:cNvSpPr txBox="1"/>
          <p:nvPr/>
        </p:nvSpPr>
        <p:spPr>
          <a:xfrm>
            <a:off x="10477850" y="112185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53462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449263" indent="-449263" algn="l">
          <a:lnSpc>
            <a:spcPts val="3500"/>
          </a:lnSpc>
          <a:spcBef>
            <a:spcPts val="1200"/>
          </a:spcBef>
          <a:defRPr sz="3200" kern="100" smtClean="0">
            <a:latin typeface="+mn-ea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1177</Words>
  <Application>Microsoft Office PowerPoint</Application>
  <PresentationFormat>ワイド画面</PresentationFormat>
  <Paragraphs>139</Paragraphs>
  <Slides>13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Meiryo</vt:lpstr>
      <vt:lpstr>Meiryo</vt:lpstr>
      <vt:lpstr>游ゴシック</vt:lpstr>
      <vt:lpstr>游ゴシック Light</vt:lpstr>
      <vt:lpstr>Arial</vt:lpstr>
      <vt:lpstr>Arial Narrow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大梅 健太郎</cp:lastModifiedBy>
  <cp:revision>1</cp:revision>
  <cp:lastPrinted>2025-01-20T11:07:26Z</cp:lastPrinted>
  <dcterms:created xsi:type="dcterms:W3CDTF">2021-02-12T11:07:27Z</dcterms:created>
  <dcterms:modified xsi:type="dcterms:W3CDTF">2025-04-09T08:11:42Z</dcterms:modified>
</cp:coreProperties>
</file>