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319" r:id="rId2"/>
    <p:sldId id="320" r:id="rId3"/>
    <p:sldId id="335" r:id="rId4"/>
    <p:sldId id="337" r:id="rId5"/>
    <p:sldId id="334" r:id="rId6"/>
    <p:sldId id="338" r:id="rId7"/>
    <p:sldId id="331" r:id="rId8"/>
    <p:sldId id="339" r:id="rId9"/>
    <p:sldId id="326" r:id="rId10"/>
    <p:sldId id="340" r:id="rId11"/>
    <p:sldId id="341" r:id="rId12"/>
    <p:sldId id="342" r:id="rId13"/>
    <p:sldId id="321" r:id="rId14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紙本 拓也" initials="紙本" lastIdx="1" clrIdx="0">
    <p:extLst>
      <p:ext uri="{19B8F6BF-5375-455C-9EA6-DF929625EA0E}">
        <p15:presenceInfo xmlns:p15="http://schemas.microsoft.com/office/powerpoint/2012/main" userId="S-1-5-21-3178451276-2870524919-828692511-42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0A4"/>
    <a:srgbClr val="F39036"/>
    <a:srgbClr val="F37054"/>
    <a:srgbClr val="F39F48"/>
    <a:srgbClr val="FF9233"/>
    <a:srgbClr val="FFEEEB"/>
    <a:srgbClr val="FFFF66"/>
    <a:srgbClr val="107AAF"/>
    <a:srgbClr val="007DC6"/>
    <a:srgbClr val="446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84" autoAdjust="0"/>
    <p:restoredTop sz="93883" autoAdjust="0"/>
  </p:normalViewPr>
  <p:slideViewPr>
    <p:cSldViewPr snapToGrid="0">
      <p:cViewPr varScale="1">
        <p:scale>
          <a:sx n="111" d="100"/>
          <a:sy n="111" d="100"/>
        </p:scale>
        <p:origin x="9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9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01A4783-7530-4355-9F25-081B61AD97B1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EFA4128-D88A-454C-B59A-7ED8C38511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27321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DF55A73-E438-4208-BF63-4A50B1151D98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F550374-6F3F-4C40-927F-627EF3EA8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29528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117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13061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34048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907469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713637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4231939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69582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40503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48554" y="639559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143F85B-3016-4414-A91E-A3EF375872A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A481917-169C-1F41-AC28-2B4DFFFA1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" y="0"/>
            <a:ext cx="12183378" cy="6858000"/>
          </a:xfrm>
          <a:prstGeom prst="rect">
            <a:avLst/>
          </a:prstGeom>
        </p:spPr>
      </p:pic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A2C7C346-091B-4103-9125-C75E886B35DF}"/>
              </a:ext>
            </a:extLst>
          </p:cNvPr>
          <p:cNvSpPr txBox="1">
            <a:spLocks/>
          </p:cNvSpPr>
          <p:nvPr userDrawn="1"/>
        </p:nvSpPr>
        <p:spPr>
          <a:xfrm>
            <a:off x="9183059" y="6406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0C214C-0F3F-42F8-B39E-E3AA29EA2440}" type="slidenum">
              <a:rPr lang="ja-JP" altLang="en-US" sz="1600" smtClean="0">
                <a:solidFill>
                  <a:srgbClr val="21B0A4"/>
                </a:solidFill>
              </a:rPr>
              <a:pPr/>
              <a:t>‹#›</a:t>
            </a:fld>
            <a:endParaRPr lang="ja-JP" altLang="en-US" sz="1600" dirty="0">
              <a:solidFill>
                <a:srgbClr val="21B0A4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D3FCBA-C6AF-4C91-8835-62C04E0C888B}"/>
              </a:ext>
            </a:extLst>
          </p:cNvPr>
          <p:cNvSpPr txBox="1"/>
          <p:nvPr userDrawn="1"/>
        </p:nvSpPr>
        <p:spPr>
          <a:xfrm>
            <a:off x="10356599" y="214081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409889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4764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© 2026  KEIRINKAN  ALL Rights Reserved.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122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307BE47-90A2-BC4F-8AC0-7B3586A6F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" y="16457"/>
            <a:ext cx="12183378" cy="6858000"/>
          </a:xfrm>
          <a:prstGeom prst="rect">
            <a:avLst/>
          </a:prstGeo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3030AD-DA1C-408C-A1D5-127CFC63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2026  KEIRINKAN  ALL Rights Reserved.</a:t>
            </a:r>
            <a:endParaRPr kumimoji="1"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D6D9ECD7-D1BC-994F-9DBF-E893C678AB55}"/>
              </a:ext>
            </a:extLst>
          </p:cNvPr>
          <p:cNvSpPr txBox="1">
            <a:spLocks/>
          </p:cNvSpPr>
          <p:nvPr/>
        </p:nvSpPr>
        <p:spPr>
          <a:xfrm>
            <a:off x="745725" y="321297"/>
            <a:ext cx="3409607" cy="9564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Meiryo" panose="020B0604030504040204" pitchFamily="34" charset="-128"/>
                <a:ea typeface="Meiryo" panose="020B0604030504040204" pitchFamily="34" charset="-128"/>
              </a:rPr>
              <a:t>p. 12~13</a:t>
            </a:r>
            <a:endParaRPr lang="ja-JP" altLang="en-US" sz="3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サブタイトル 3">
            <a:extLst>
              <a:ext uri="{FF2B5EF4-FFF2-40B4-BE49-F238E27FC236}">
                <a16:creationId xmlns:a16="http://schemas.microsoft.com/office/drawing/2014/main" id="{B5B95D8E-35C7-7248-9843-65A195DC9C8D}"/>
              </a:ext>
            </a:extLst>
          </p:cNvPr>
          <p:cNvSpPr txBox="1">
            <a:spLocks/>
          </p:cNvSpPr>
          <p:nvPr/>
        </p:nvSpPr>
        <p:spPr>
          <a:xfrm>
            <a:off x="-19455" y="3056141"/>
            <a:ext cx="12207144" cy="20314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600" b="1" dirty="0">
                <a:solidFill>
                  <a:srgbClr val="21B0A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第１節 </a:t>
            </a:r>
            <a:r>
              <a:rPr lang="ja-JP" altLang="en-US" sz="6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速さ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E556213-C64C-7A4E-90DA-BE4B30DA4B5D}"/>
              </a:ext>
            </a:extLst>
          </p:cNvPr>
          <p:cNvCxnSpPr>
            <a:cxnSpLocks/>
          </p:cNvCxnSpPr>
          <p:nvPr/>
        </p:nvCxnSpPr>
        <p:spPr>
          <a:xfrm>
            <a:off x="1581853" y="3048154"/>
            <a:ext cx="9028295" cy="0"/>
          </a:xfrm>
          <a:prstGeom prst="line">
            <a:avLst/>
          </a:prstGeom>
          <a:ln w="38100">
            <a:solidFill>
              <a:srgbClr val="21B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>
            <a:extLst>
              <a:ext uri="{FF2B5EF4-FFF2-40B4-BE49-F238E27FC236}">
                <a16:creationId xmlns:a16="http://schemas.microsoft.com/office/drawing/2014/main" id="{7773945D-4926-F24F-B52C-9A5E2903FDAF}"/>
              </a:ext>
            </a:extLst>
          </p:cNvPr>
          <p:cNvSpPr/>
          <p:nvPr/>
        </p:nvSpPr>
        <p:spPr>
          <a:xfrm>
            <a:off x="416951" y="618938"/>
            <a:ext cx="306590" cy="306590"/>
          </a:xfrm>
          <a:prstGeom prst="ellipse">
            <a:avLst/>
          </a:prstGeom>
          <a:solidFill>
            <a:srgbClr val="21B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BA998177-59AD-9B40-B8C2-FB6F172175D8}"/>
              </a:ext>
            </a:extLst>
          </p:cNvPr>
          <p:cNvSpPr txBox="1">
            <a:spLocks/>
          </p:cNvSpPr>
          <p:nvPr/>
        </p:nvSpPr>
        <p:spPr>
          <a:xfrm>
            <a:off x="5809128" y="1725658"/>
            <a:ext cx="6382871" cy="1328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8000"/>
              </a:lnSpc>
            </a:pPr>
            <a:r>
              <a: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物体の運動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D4841F5-AD49-9242-BE79-117D5F6ACD8E}"/>
              </a:ext>
            </a:extLst>
          </p:cNvPr>
          <p:cNvSpPr/>
          <p:nvPr/>
        </p:nvSpPr>
        <p:spPr>
          <a:xfrm>
            <a:off x="3113880" y="2017715"/>
            <a:ext cx="2492819" cy="770600"/>
          </a:xfrm>
          <a:prstGeom prst="rect">
            <a:avLst/>
          </a:prstGeom>
          <a:solidFill>
            <a:srgbClr val="21B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9FF38F1C-C2E9-1645-8C93-E92C1559D969}"/>
              </a:ext>
            </a:extLst>
          </p:cNvPr>
          <p:cNvSpPr txBox="1">
            <a:spLocks/>
          </p:cNvSpPr>
          <p:nvPr/>
        </p:nvSpPr>
        <p:spPr>
          <a:xfrm>
            <a:off x="3113879" y="1713348"/>
            <a:ext cx="2492819" cy="1328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000"/>
              </a:lnSpc>
            </a:pPr>
            <a:r>
              <a:rPr lang="en-US" altLang="ja-JP" sz="4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 </a:t>
            </a:r>
            <a:r>
              <a:rPr lang="en-US" altLang="ja-JP" sz="4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章</a:t>
            </a:r>
            <a:endParaRPr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スライド番号プレースホルダー 5">
            <a:extLst>
              <a:ext uri="{FF2B5EF4-FFF2-40B4-BE49-F238E27FC236}">
                <a16:creationId xmlns:a16="http://schemas.microsoft.com/office/drawing/2014/main" id="{37926D0D-7BE7-4D8C-8D6D-DB63BEC822E3}"/>
              </a:ext>
            </a:extLst>
          </p:cNvPr>
          <p:cNvSpPr txBox="1">
            <a:spLocks/>
          </p:cNvSpPr>
          <p:nvPr/>
        </p:nvSpPr>
        <p:spPr>
          <a:xfrm>
            <a:off x="9154031" y="6421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0C214C-0F3F-42F8-B39E-E3AA29EA2440}" type="slidenum">
              <a:rPr lang="ja-JP" altLang="en-US" sz="1600" smtClean="0">
                <a:solidFill>
                  <a:srgbClr val="21B0A4"/>
                </a:solidFill>
              </a:rPr>
              <a:pPr/>
              <a:t>1</a:t>
            </a:fld>
            <a:endParaRPr lang="ja-JP" altLang="en-US" sz="1600" dirty="0">
              <a:solidFill>
                <a:srgbClr val="21B0A4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174A58-0628-4198-BBD3-94B13897293E}"/>
              </a:ext>
            </a:extLst>
          </p:cNvPr>
          <p:cNvSpPr txBox="1"/>
          <p:nvPr/>
        </p:nvSpPr>
        <p:spPr>
          <a:xfrm>
            <a:off x="10356599" y="214081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961520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ッター プレースホルダー 2">
            <a:extLst>
              <a:ext uri="{FF2B5EF4-FFF2-40B4-BE49-F238E27FC236}">
                <a16:creationId xmlns:a16="http://schemas.microsoft.com/office/drawing/2014/main" id="{41956472-1726-43FE-AEF7-A78C8561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4A151224-F5DF-9D48-BC92-80F65BED1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9" y="922875"/>
            <a:ext cx="889000" cy="52070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8FB87EE-9926-4882-BD3D-682567DB4F55}"/>
              </a:ext>
            </a:extLst>
          </p:cNvPr>
          <p:cNvSpPr txBox="1"/>
          <p:nvPr/>
        </p:nvSpPr>
        <p:spPr>
          <a:xfrm>
            <a:off x="1510904" y="936732"/>
            <a:ext cx="10013439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0" algn="l"/>
              </a:tabLst>
            </a:pP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500 m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を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40 s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で走る電車と，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100 m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を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10 s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で走る短距離走者はどちらが速いか。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0B73CD6-9BF3-42C9-8E09-CC51B75C3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79" y="2114625"/>
            <a:ext cx="850900" cy="5334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B449418-A526-494F-8771-78829D714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79" y="5708888"/>
            <a:ext cx="876300" cy="55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1C23DFF-16F2-4157-89B9-59827DCD14BF}"/>
                  </a:ext>
                </a:extLst>
              </p:cNvPr>
              <p:cNvSpPr txBox="1"/>
              <p:nvPr/>
            </p:nvSpPr>
            <p:spPr>
              <a:xfrm>
                <a:off x="1612504" y="2114625"/>
                <a:ext cx="10312796" cy="347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電車の速さ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200" i="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3200" kern="100" dirty="0" err="1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〔m</a:t>
                </a:r>
                <a:r>
                  <a:rPr lang="en-US" altLang="ja-JP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/s〕</a:t>
                </a:r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は，</a:t>
                </a:r>
              </a:p>
              <a:p>
                <a:pPr marL="271463" indent="-271463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500 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40 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=12.5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≒13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latin typeface="Century Schoolbook" panose="020406040505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短距離走者の速さ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200" b="0" i="0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  <m:r>
                      <a:rPr lang="en-US" altLang="ja-JP" sz="3200" i="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〔m/s〕</a:t>
                </a:r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は，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00 </m:t>
                          </m:r>
                          <m:r>
                            <m:rPr>
                              <m:sty m:val="p"/>
                            </m:rP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i="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US" altLang="ja-JP" sz="3200" i="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i="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latin typeface="Century Schoolbook" panose="020406040505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よって，電車のほうが速い。</a:t>
                </a:r>
                <a:endParaRPr lang="en-US" altLang="ja-JP" sz="3200" kern="100" dirty="0">
                  <a:latin typeface="Century Schoolbook" panose="020406040505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1C23DFF-16F2-4157-89B9-59827DCD1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04" y="2114625"/>
                <a:ext cx="10312796" cy="3471463"/>
              </a:xfrm>
              <a:prstGeom prst="rect">
                <a:avLst/>
              </a:prstGeom>
              <a:blipFill>
                <a:blip r:embed="rId16"/>
                <a:stretch>
                  <a:fillRect l="-1538" t="-2988" b="-38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491BBBA-C992-4521-8A08-6E39013181BE}"/>
              </a:ext>
            </a:extLst>
          </p:cNvPr>
          <p:cNvSpPr txBox="1"/>
          <p:nvPr/>
        </p:nvSpPr>
        <p:spPr>
          <a:xfrm>
            <a:off x="1612504" y="5721411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tabLst>
                <a:tab pos="271463" algn="l"/>
              </a:tabLst>
            </a:pPr>
            <a:r>
              <a:rPr lang="ja-JP" altLang="en-US" sz="3200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電車</a:t>
            </a:r>
            <a:endParaRPr lang="en-US" altLang="ja-JP" sz="3200" kern="100" dirty="0">
              <a:solidFill>
                <a:srgbClr val="FF000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F6A6A88A-1699-4724-913A-ECCCF8F01F07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  <a:r>
              <a:rPr lang="en-US" altLang="ja-JP" sz="2400" u="sng" dirty="0">
                <a:latin typeface="+mj-ea"/>
              </a:rPr>
              <a:t>(p.12-13)</a:t>
            </a:r>
            <a:endParaRPr lang="ja-JP" altLang="en-US" sz="2400" u="sng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802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ッター プレースホルダー 2">
            <a:extLst>
              <a:ext uri="{FF2B5EF4-FFF2-40B4-BE49-F238E27FC236}">
                <a16:creationId xmlns:a16="http://schemas.microsoft.com/office/drawing/2014/main" id="{41956472-1726-43FE-AEF7-A78C8561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FD6BBF6-D322-9D4B-93D0-5704327A1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9" y="3205443"/>
            <a:ext cx="1286141" cy="40884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C013B880-8D64-464C-94B2-8CA470BB1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9" y="968844"/>
            <a:ext cx="889000" cy="5207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B8FFE946-A866-4A3F-9B44-F6436A4FF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09" y="5031295"/>
            <a:ext cx="876300" cy="5588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F3F560A-B382-4330-854E-44470B9DA87F}"/>
              </a:ext>
            </a:extLst>
          </p:cNvPr>
          <p:cNvSpPr txBox="1"/>
          <p:nvPr/>
        </p:nvSpPr>
        <p:spPr>
          <a:xfrm>
            <a:off x="1724277" y="3622098"/>
            <a:ext cx="10312796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式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(1)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に代入する数量は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71463" indent="-271463" algn="just"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移動距離が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________m</a:t>
            </a:r>
            <a:r>
              <a:rPr lang="ja-JP" altLang="en-US" sz="3200" kern="100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，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経過時間が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________s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DFEA88C-71D5-4D96-BC0F-4D55BA52DF44}"/>
              </a:ext>
            </a:extLst>
          </p:cNvPr>
          <p:cNvSpPr txBox="1"/>
          <p:nvPr/>
        </p:nvSpPr>
        <p:spPr>
          <a:xfrm>
            <a:off x="1724277" y="5165261"/>
            <a:ext cx="10312796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式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(1)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に代入する数量は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71463" indent="-271463" algn="just"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移動距離が</a:t>
            </a:r>
            <a:r>
              <a:rPr lang="en-US" altLang="ja-JP" sz="3200" u="sng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   150    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m</a:t>
            </a:r>
            <a:r>
              <a:rPr lang="ja-JP" altLang="en-US" sz="3200" kern="100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，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経過時間が</a:t>
            </a:r>
            <a:r>
              <a:rPr lang="ja-JP" altLang="en-US" sz="3200" u="sng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ja-JP" sz="3200" u="sng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30     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3AB5C15-AB49-4597-B16B-75FAFC17F338}"/>
              </a:ext>
            </a:extLst>
          </p:cNvPr>
          <p:cNvGrpSpPr/>
          <p:nvPr/>
        </p:nvGrpSpPr>
        <p:grpSpPr>
          <a:xfrm>
            <a:off x="7263420" y="2448285"/>
            <a:ext cx="4759768" cy="1707237"/>
            <a:chOff x="7263420" y="2448285"/>
            <a:chExt cx="4759768" cy="1707237"/>
          </a:xfrm>
        </p:grpSpPr>
        <p:sp>
          <p:nvSpPr>
            <p:cNvPr id="33" name="角丸四角形 22">
              <a:extLst>
                <a:ext uri="{FF2B5EF4-FFF2-40B4-BE49-F238E27FC236}">
                  <a16:creationId xmlns:a16="http://schemas.microsoft.com/office/drawing/2014/main" id="{4D9095BE-F848-4362-A07C-6E962459332D}"/>
                </a:ext>
              </a:extLst>
            </p:cNvPr>
            <p:cNvSpPr/>
            <p:nvPr/>
          </p:nvSpPr>
          <p:spPr>
            <a:xfrm>
              <a:off x="7263420" y="2448285"/>
              <a:ext cx="4114800" cy="1362500"/>
            </a:xfrm>
            <a:prstGeom prst="roundRect">
              <a:avLst>
                <a:gd name="adj" fmla="val 1284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756357DD-A38F-4520-A734-712BC3BD5844}"/>
                    </a:ext>
                  </a:extLst>
                </p:cNvPr>
                <p:cNvSpPr txBox="1"/>
                <p:nvPr/>
              </p:nvSpPr>
              <p:spPr>
                <a:xfrm>
                  <a:off x="7346871" y="2631747"/>
                  <a:ext cx="4676317" cy="10240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3200" b="1" dirty="0"/>
                    <a:t>速さ＝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b="1" i="1">
                              <a:latin typeface="Cambria Math" panose="02040503050406030204" pitchFamily="18" charset="0"/>
                            </a:rPr>
                            <m:t>移動距離</m:t>
                          </m:r>
                        </m:num>
                        <m:den>
                          <m:r>
                            <a:rPr lang="ja-JP" altLang="en-US" sz="3200" b="1" i="1">
                              <a:latin typeface="Cambria Math" panose="02040503050406030204" pitchFamily="18" charset="0"/>
                            </a:rPr>
                            <m:t>経過時間</m:t>
                          </m:r>
                        </m:den>
                      </m:f>
                      <m:r>
                        <a:rPr lang="ja-JP" altLang="en-US" sz="3200" b="1" i="1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200" b="1" i="1" smtClean="0">
                          <a:latin typeface="Cambria Math" panose="02040503050406030204" pitchFamily="18" charset="0"/>
                        </a:rPr>
                        <m:t>⑴</m:t>
                      </m:r>
                    </m:oMath>
                  </a14:m>
                  <a:endParaRPr kumimoji="1" lang="ja-JP" altLang="en-US" sz="3200" b="1" dirty="0"/>
                </a:p>
              </p:txBody>
            </p:sp>
          </mc:Choice>
          <mc:Fallback xmlns="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756357DD-A38F-4520-A734-712BC3BD5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6871" y="2631747"/>
                  <a:ext cx="4676317" cy="1024063"/>
                </a:xfrm>
                <a:prstGeom prst="rect">
                  <a:avLst/>
                </a:prstGeom>
                <a:blipFill>
                  <a:blip r:embed="rId16"/>
                  <a:stretch>
                    <a:fillRect l="-3259" b="-17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B39378EA-F28E-46EB-AF77-8C33ECA7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flipH="1">
              <a:off x="7361708" y="3825322"/>
              <a:ext cx="381000" cy="330200"/>
            </a:xfrm>
            <a:prstGeom prst="rect">
              <a:avLst/>
            </a:prstGeom>
          </p:spPr>
        </p:pic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4879657-8048-4889-B385-08AC181894C7}"/>
              </a:ext>
            </a:extLst>
          </p:cNvPr>
          <p:cNvSpPr txBox="1"/>
          <p:nvPr/>
        </p:nvSpPr>
        <p:spPr>
          <a:xfrm>
            <a:off x="1510904" y="891568"/>
            <a:ext cx="10312796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自転車が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30 s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間に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150 m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走ったとき，自転車の平均の速さは何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m/s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か。また，何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km/h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か。</a:t>
            </a:r>
          </a:p>
        </p:txBody>
      </p:sp>
      <p:sp>
        <p:nvSpPr>
          <p:cNvPr id="39" name="タイトル 1">
            <a:extLst>
              <a:ext uri="{FF2B5EF4-FFF2-40B4-BE49-F238E27FC236}">
                <a16:creationId xmlns:a16="http://schemas.microsoft.com/office/drawing/2014/main" id="{606F43C2-6D8E-49F3-8B33-48D912BDA30C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  <a:r>
              <a:rPr lang="en-US" altLang="ja-JP" sz="2400" u="sng" dirty="0">
                <a:latin typeface="+mj-ea"/>
              </a:rPr>
              <a:t>(p.12-13)</a:t>
            </a:r>
            <a:endParaRPr lang="ja-JP" altLang="en-US" sz="2400" u="sng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283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ッター プレースホルダー 2">
            <a:extLst>
              <a:ext uri="{FF2B5EF4-FFF2-40B4-BE49-F238E27FC236}">
                <a16:creationId xmlns:a16="http://schemas.microsoft.com/office/drawing/2014/main" id="{41956472-1726-43FE-AEF7-A78C8561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C013B880-8D64-464C-94B2-8CA470BB1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9" y="968844"/>
            <a:ext cx="889000" cy="5207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1718CE9-D0AD-4DCA-B745-0DC24E476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09" y="2422786"/>
            <a:ext cx="850900" cy="5334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C90E241F-1B07-4A3B-8788-472B6D5C6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09" y="5708888"/>
            <a:ext cx="876300" cy="55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F3F5049-0F59-40C4-A790-76DF63A265D6}"/>
                  </a:ext>
                </a:extLst>
              </p:cNvPr>
              <p:cNvSpPr txBox="1"/>
              <p:nvPr/>
            </p:nvSpPr>
            <p:spPr>
              <a:xfrm>
                <a:off x="1612504" y="2422786"/>
                <a:ext cx="10312796" cy="2873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求める平均の速さを</a:t>
                </a:r>
                <a:r>
                  <a:rPr lang="en-US" altLang="ja-JP" sz="3200" i="1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とすると，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5.0</m:t>
                      </m:r>
                      <m:r>
                        <m:rPr>
                          <m:sty m:val="p"/>
                        </m:rP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latin typeface="Century Schoolbook" panose="02040604050505020304" pitchFamily="18" charset="0"/>
                  <a:cs typeface="Times New Roman" panose="02020603050405020304" pitchFamily="18" charset="0"/>
                </a:endParaRP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0.15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ja-JP" sz="320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200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altLang="ja-JP" sz="3200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3600</m:t>
                              </m:r>
                            </m:den>
                          </m:f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18 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km</m:t>
                      </m:r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</m:oMath>
                  </m:oMathPara>
                </a14:m>
                <a:endParaRPr lang="en-US" altLang="ja-JP" sz="3200" kern="100" dirty="0">
                  <a:latin typeface="Century Schoolbook" panose="020406040505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F3F5049-0F59-40C4-A790-76DF63A26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04" y="2422786"/>
                <a:ext cx="10312796" cy="2873031"/>
              </a:xfrm>
              <a:prstGeom prst="rect">
                <a:avLst/>
              </a:prstGeom>
              <a:blipFill>
                <a:blip r:embed="rId16"/>
                <a:stretch>
                  <a:fillRect l="-1538" t="-36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7DCE753-C01E-45E9-A551-D1C3C28F9E9D}"/>
              </a:ext>
            </a:extLst>
          </p:cNvPr>
          <p:cNvSpPr txBox="1"/>
          <p:nvPr/>
        </p:nvSpPr>
        <p:spPr>
          <a:xfrm>
            <a:off x="1612504" y="5721411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71463" algn="l"/>
              </a:tabLst>
            </a:pPr>
            <a:r>
              <a:rPr lang="en-US" altLang="ja-JP" sz="3200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5.0 m/s</a:t>
            </a:r>
            <a:r>
              <a:rPr lang="ja-JP" altLang="en-US" sz="3200" kern="100" dirty="0" err="1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ja-JP" sz="3200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18 km/h</a:t>
            </a:r>
          </a:p>
        </p:txBody>
      </p:sp>
      <p:sp>
        <p:nvSpPr>
          <p:cNvPr id="42" name="タイトル 1">
            <a:extLst>
              <a:ext uri="{FF2B5EF4-FFF2-40B4-BE49-F238E27FC236}">
                <a16:creationId xmlns:a16="http://schemas.microsoft.com/office/drawing/2014/main" id="{C395E5CD-0544-4BB3-A283-FB100AFD7FA7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  <a:r>
              <a:rPr lang="en-US" altLang="ja-JP" sz="2400" u="sng" dirty="0">
                <a:latin typeface="+mj-ea"/>
              </a:rPr>
              <a:t>(p.12-13)</a:t>
            </a:r>
            <a:endParaRPr lang="ja-JP" altLang="en-US" sz="2400" u="sng" dirty="0">
              <a:latin typeface="+mj-ea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1A8C1C6-6CA5-440F-98EE-2E1AF363EE97}"/>
              </a:ext>
            </a:extLst>
          </p:cNvPr>
          <p:cNvSpPr txBox="1"/>
          <p:nvPr/>
        </p:nvSpPr>
        <p:spPr>
          <a:xfrm>
            <a:off x="1510904" y="891568"/>
            <a:ext cx="10312796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自転車が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30 s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間に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150 m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走ったとき，自転車の平均の速さは何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m/s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か。また，何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km/h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か。</a:t>
            </a:r>
          </a:p>
        </p:txBody>
      </p:sp>
    </p:spTree>
    <p:extLst>
      <p:ext uri="{BB962C8B-B14F-4D97-AF65-F5344CB8AC3E}">
        <p14:creationId xmlns:p14="http://schemas.microsoft.com/office/powerpoint/2010/main" val="11078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A5418FA-34AB-427E-82F8-E67975F217EB}"/>
              </a:ext>
            </a:extLst>
          </p:cNvPr>
          <p:cNvCxnSpPr/>
          <p:nvPr/>
        </p:nvCxnSpPr>
        <p:spPr>
          <a:xfrm>
            <a:off x="1641051" y="569407"/>
            <a:ext cx="992962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737B794-26EB-4348-AF47-9C02E30B5890}"/>
              </a:ext>
            </a:extLst>
          </p:cNvPr>
          <p:cNvCxnSpPr/>
          <p:nvPr/>
        </p:nvCxnSpPr>
        <p:spPr>
          <a:xfrm>
            <a:off x="1691973" y="1197293"/>
            <a:ext cx="9929627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タイトル 1">
            <a:extLst>
              <a:ext uri="{FF2B5EF4-FFF2-40B4-BE49-F238E27FC236}">
                <a16:creationId xmlns:a16="http://schemas.microsoft.com/office/drawing/2014/main" id="{C0FA5EB3-3EF3-4D95-A310-51F2B49360EC}"/>
              </a:ext>
            </a:extLst>
          </p:cNvPr>
          <p:cNvSpPr txBox="1">
            <a:spLocks/>
          </p:cNvSpPr>
          <p:nvPr/>
        </p:nvSpPr>
        <p:spPr>
          <a:xfrm>
            <a:off x="1699783" y="566057"/>
            <a:ext cx="5240215" cy="6846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+mn-ea"/>
                <a:ea typeface="+mn-ea"/>
              </a:rPr>
              <a:t>この節の振り返り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F580B5-25AA-41EA-B3C4-D3AF2E35E169}"/>
              </a:ext>
            </a:extLst>
          </p:cNvPr>
          <p:cNvSpPr txBox="1"/>
          <p:nvPr/>
        </p:nvSpPr>
        <p:spPr>
          <a:xfrm>
            <a:off x="1451671" y="3361158"/>
            <a:ext cx="9929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solidFill>
                  <a:srgbClr val="00A8A6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速さは，単位時間あたりの移動距離で比較する。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移動距離を経過時間で割ることで，単位時間あたりの移動距離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(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つまり速さ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)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がわかる。写真だけでは移動距離も経過時間もわからないため，⒜と⒝のどちらが速いともいえない。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68F552-3FC9-49C8-849D-67D1DA3596DA}"/>
              </a:ext>
            </a:extLst>
          </p:cNvPr>
          <p:cNvSpPr txBox="1"/>
          <p:nvPr/>
        </p:nvSpPr>
        <p:spPr>
          <a:xfrm>
            <a:off x="1451671" y="1388322"/>
            <a:ext cx="9929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写真を見て考えよう。⒜の新幹線と⒝の普通列車では，どちらの方が速く動いているだろう。⒜だろうか，⒝だろうか，どちらともいえないだろうか。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フッター プレースホルダー 2">
            <a:extLst>
              <a:ext uri="{FF2B5EF4-FFF2-40B4-BE49-F238E27FC236}">
                <a16:creationId xmlns:a16="http://schemas.microsoft.com/office/drawing/2014/main" id="{D80C4365-7E77-4564-B8FC-50984C69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ED2908A-915A-45CE-B9C3-64E4BF3734A9}"/>
              </a:ext>
            </a:extLst>
          </p:cNvPr>
          <p:cNvCxnSpPr>
            <a:cxnSpLocks/>
          </p:cNvCxnSpPr>
          <p:nvPr/>
        </p:nvCxnSpPr>
        <p:spPr>
          <a:xfrm>
            <a:off x="421826" y="6423038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>
            <a:extLst>
              <a:ext uri="{FF2B5EF4-FFF2-40B4-BE49-F238E27FC236}">
                <a16:creationId xmlns:a16="http://schemas.microsoft.com/office/drawing/2014/main" id="{0D555283-A9FB-DE46-B73E-66CCD9925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95" y="3496842"/>
            <a:ext cx="515283" cy="40608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5FC8313-2A7F-9140-9B5A-9B032067FF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95" y="1499702"/>
            <a:ext cx="515283" cy="40608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812DC14-384A-8243-B16C-D0694B4F18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9" y="416408"/>
            <a:ext cx="850900" cy="850900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5BCD63A-C0E2-3243-8677-8AEC440B7D72}"/>
              </a:ext>
            </a:extLst>
          </p:cNvPr>
          <p:cNvSpPr txBox="1"/>
          <p:nvPr/>
        </p:nvSpPr>
        <p:spPr>
          <a:xfrm>
            <a:off x="824547" y="617706"/>
            <a:ext cx="582323" cy="54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 algn="ctr">
              <a:lnSpc>
                <a:spcPts val="3500"/>
              </a:lnSpc>
              <a:spcBef>
                <a:spcPts val="1200"/>
              </a:spcBef>
            </a:pPr>
            <a:r>
              <a:rPr lang="en-US" altLang="ja-JP" sz="32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159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C0FA5EB3-3EF3-4D95-A310-51F2B49360EC}"/>
              </a:ext>
            </a:extLst>
          </p:cNvPr>
          <p:cNvSpPr txBox="1">
            <a:spLocks/>
          </p:cNvSpPr>
          <p:nvPr/>
        </p:nvSpPr>
        <p:spPr>
          <a:xfrm>
            <a:off x="1750338" y="585513"/>
            <a:ext cx="5240215" cy="6846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>
                <a:latin typeface="+mn-ea"/>
                <a:ea typeface="+mn-ea"/>
              </a:rPr>
              <a:t>速さ</a:t>
            </a:r>
            <a:endParaRPr lang="ja-JP" altLang="en-US" sz="3600" b="1" dirty="0">
              <a:latin typeface="+mn-ea"/>
              <a:ea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A5418FA-34AB-427E-82F8-E67975F217EB}"/>
              </a:ext>
            </a:extLst>
          </p:cNvPr>
          <p:cNvCxnSpPr/>
          <p:nvPr/>
        </p:nvCxnSpPr>
        <p:spPr>
          <a:xfrm>
            <a:off x="1641051" y="569407"/>
            <a:ext cx="992962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737B794-26EB-4348-AF47-9C02E30B5890}"/>
              </a:ext>
            </a:extLst>
          </p:cNvPr>
          <p:cNvCxnSpPr>
            <a:cxnSpLocks/>
          </p:cNvCxnSpPr>
          <p:nvPr/>
        </p:nvCxnSpPr>
        <p:spPr>
          <a:xfrm>
            <a:off x="1641051" y="1197293"/>
            <a:ext cx="9980549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ッター プレースホルダー 2">
            <a:extLst>
              <a:ext uri="{FF2B5EF4-FFF2-40B4-BE49-F238E27FC236}">
                <a16:creationId xmlns:a16="http://schemas.microsoft.com/office/drawing/2014/main" id="{1F61AC96-CA4F-457D-8C63-A9CEEC61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A58A96E-BD9C-476E-A05A-762FCD625276}"/>
              </a:ext>
            </a:extLst>
          </p:cNvPr>
          <p:cNvCxnSpPr>
            <a:cxnSpLocks/>
          </p:cNvCxnSpPr>
          <p:nvPr/>
        </p:nvCxnSpPr>
        <p:spPr>
          <a:xfrm>
            <a:off x="421826" y="6423038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>
            <a:extLst>
              <a:ext uri="{FF2B5EF4-FFF2-40B4-BE49-F238E27FC236}">
                <a16:creationId xmlns:a16="http://schemas.microsoft.com/office/drawing/2014/main" id="{CF219EBE-2D1C-0F45-AEE1-82AC7DA95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95" y="1866798"/>
            <a:ext cx="515283" cy="40608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8BAC12F-4254-D744-8D7B-B5F719E6A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9" y="416408"/>
            <a:ext cx="850900" cy="85090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AA46138-BA46-B64F-A708-6AC3AF24886D}"/>
              </a:ext>
            </a:extLst>
          </p:cNvPr>
          <p:cNvSpPr txBox="1"/>
          <p:nvPr/>
        </p:nvSpPr>
        <p:spPr>
          <a:xfrm>
            <a:off x="824547" y="617706"/>
            <a:ext cx="582323" cy="54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 algn="ctr">
              <a:lnSpc>
                <a:spcPts val="3500"/>
              </a:lnSpc>
              <a:spcBef>
                <a:spcPts val="1200"/>
              </a:spcBef>
            </a:pPr>
            <a:r>
              <a:rPr lang="en-US" altLang="ja-JP" sz="32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FC33DCC-218C-4937-9C1A-9FD3A9E8786F}"/>
              </a:ext>
            </a:extLst>
          </p:cNvPr>
          <p:cNvSpPr txBox="1"/>
          <p:nvPr/>
        </p:nvSpPr>
        <p:spPr>
          <a:xfrm>
            <a:off x="1451671" y="1809074"/>
            <a:ext cx="9929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写真を見て考えよう。⒜の新幹線と⒝の普通列車では，どちらの方が速く動いているだろう。⒜だろうか，⒝だろうか，どちらともいえないだろうか。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2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2EA5-4133-4610-9754-FFC2A1C1B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2026  KEIRINKAN  ALL Rights Reserved.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57F2762-3245-4E95-BE7C-2A8948B7040B}"/>
              </a:ext>
            </a:extLst>
          </p:cNvPr>
          <p:cNvGrpSpPr/>
          <p:nvPr/>
        </p:nvGrpSpPr>
        <p:grpSpPr>
          <a:xfrm>
            <a:off x="588179" y="690070"/>
            <a:ext cx="4173925" cy="667592"/>
            <a:chOff x="588179" y="690070"/>
            <a:chExt cx="4173925" cy="66759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570A718-A23B-43AB-BA22-97E265FF3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682" y="690070"/>
              <a:ext cx="671264" cy="659027"/>
            </a:xfrm>
            <a:prstGeom prst="rect">
              <a:avLst/>
            </a:prstGeom>
          </p:spPr>
        </p:pic>
        <p:sp>
          <p:nvSpPr>
            <p:cNvPr id="8" name="タイトル 1">
              <a:extLst>
                <a:ext uri="{FF2B5EF4-FFF2-40B4-BE49-F238E27FC236}">
                  <a16:creationId xmlns:a16="http://schemas.microsoft.com/office/drawing/2014/main" id="{1B3D3432-4B75-421B-B396-BC10D210CC9B}"/>
                </a:ext>
              </a:extLst>
            </p:cNvPr>
            <p:cNvSpPr txBox="1">
              <a:spLocks/>
            </p:cNvSpPr>
            <p:nvPr/>
          </p:nvSpPr>
          <p:spPr>
            <a:xfrm>
              <a:off x="1323083" y="774078"/>
              <a:ext cx="3439021" cy="58358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b="1" dirty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速さ</a:t>
              </a:r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184869BF-5DA3-494B-9570-4CFA611C8C91}"/>
                </a:ext>
              </a:extLst>
            </p:cNvPr>
            <p:cNvSpPr txBox="1">
              <a:spLocks/>
            </p:cNvSpPr>
            <p:nvPr/>
          </p:nvSpPr>
          <p:spPr>
            <a:xfrm>
              <a:off x="588179" y="762030"/>
              <a:ext cx="682274" cy="58339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b="1" dirty="0">
                  <a:solidFill>
                    <a:schemeClr val="bg1"/>
                  </a:solidFill>
                  <a:latin typeface="+mn-ea"/>
                  <a:ea typeface="+mn-ea"/>
                </a:rPr>
                <a:t> </a:t>
              </a:r>
              <a:r>
                <a:rPr lang="en-US" altLang="ja-JP" sz="3600" b="1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ja-JP" altLang="en-US" sz="36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EEE31A-A4E0-48A1-B466-3FF110CB7C2A}"/>
              </a:ext>
            </a:extLst>
          </p:cNvPr>
          <p:cNvSpPr txBox="1"/>
          <p:nvPr/>
        </p:nvSpPr>
        <p:spPr>
          <a:xfrm>
            <a:off x="629744" y="1621431"/>
            <a:ext cx="107240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ja-JP" sz="3200" kern="100" dirty="0"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・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単位時間あたりの移動距離を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〔</a:t>
            </a:r>
            <a:r>
              <a:rPr lang="en-US" altLang="ja-JP" sz="3200" kern="100" baseline="300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200" b="1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速さ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という。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8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・時間の単位に秒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(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記号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s)</a:t>
            </a:r>
            <a:r>
              <a:rPr lang="ja-JP" altLang="en-US" sz="3200" kern="100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，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距離の単位にメートル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(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記号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m)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を用いると，速さの単位は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メートル毎秒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〕(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記号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m/s)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となる。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145BF94-99BF-44A5-9405-8E23388E5E66}"/>
              </a:ext>
            </a:extLst>
          </p:cNvPr>
          <p:cNvGrpSpPr/>
          <p:nvPr/>
        </p:nvGrpSpPr>
        <p:grpSpPr>
          <a:xfrm>
            <a:off x="1323083" y="2495549"/>
            <a:ext cx="6915143" cy="1468348"/>
            <a:chOff x="1323083" y="2495549"/>
            <a:chExt cx="6915143" cy="1468348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15CCD10-ADDA-46D7-99C0-42FDDD2A89A7}"/>
                </a:ext>
              </a:extLst>
            </p:cNvPr>
            <p:cNvSpPr/>
            <p:nvPr/>
          </p:nvSpPr>
          <p:spPr>
            <a:xfrm>
              <a:off x="1323083" y="2495550"/>
              <a:ext cx="6915143" cy="14683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CB42CB1-6225-4F2B-813B-912000F2611F}"/>
                </a:ext>
              </a:extLst>
            </p:cNvPr>
            <p:cNvSpPr/>
            <p:nvPr/>
          </p:nvSpPr>
          <p:spPr>
            <a:xfrm>
              <a:off x="1323083" y="2495549"/>
              <a:ext cx="188904" cy="14683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CD139A1F-21F1-4832-BC1C-5A8DD75F6898}"/>
                </a:ext>
              </a:extLst>
            </p:cNvPr>
            <p:cNvSpPr/>
            <p:nvPr/>
          </p:nvSpPr>
          <p:spPr>
            <a:xfrm>
              <a:off x="1612314" y="268605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D1B519F2-7D17-4D45-B9DF-654FB80E214D}"/>
                </a:ext>
              </a:extLst>
            </p:cNvPr>
            <p:cNvSpPr/>
            <p:nvPr/>
          </p:nvSpPr>
          <p:spPr>
            <a:xfrm>
              <a:off x="1612314" y="3650169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EC0CCAE-99A8-4E98-A121-5F063600DA0B}"/>
                  </a:ext>
                </a:extLst>
              </p:cNvPr>
              <p:cNvSpPr txBox="1"/>
              <p:nvPr/>
            </p:nvSpPr>
            <p:spPr>
              <a:xfrm>
                <a:off x="1970660" y="2659469"/>
                <a:ext cx="6008774" cy="1189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b="1" dirty="0"/>
                  <a:t>速さ＝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3600" kern="100" dirty="0">
                            <a:latin typeface="+mn-ea"/>
                            <a:cs typeface="Times New Roman" panose="02020603050405020304" pitchFamily="18" charset="0"/>
                          </a:rPr>
                          <m:t>〔</m:t>
                        </m:r>
                        <m:r>
                          <a:rPr lang="ja-JP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移動距離</m:t>
                        </m:r>
                        <m:r>
                          <m:rPr>
                            <m:nor/>
                          </m:rPr>
                          <a:rPr lang="en-US" altLang="ja-JP" sz="3600" kern="100" dirty="0">
                            <a:latin typeface="+mn-ea"/>
                            <a:cs typeface="Times New Roman" panose="02020603050405020304" pitchFamily="18" charset="0"/>
                          </a:rPr>
                          <m:t>〕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3600" kern="100" dirty="0">
                            <a:latin typeface="+mn-ea"/>
                            <a:cs typeface="Times New Roman" panose="02020603050405020304" pitchFamily="18" charset="0"/>
                          </a:rPr>
                          <m:t>〔</m:t>
                        </m:r>
                        <m:r>
                          <a:rPr lang="ja-JP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経過時間</m:t>
                        </m:r>
                        <m:r>
                          <m:rPr>
                            <m:nor/>
                          </m:rPr>
                          <a:rPr lang="en-US" altLang="ja-JP" sz="3600" kern="100" dirty="0">
                            <a:latin typeface="+mn-ea"/>
                            <a:cs typeface="Times New Roman" panose="02020603050405020304" pitchFamily="18" charset="0"/>
                          </a:rPr>
                          <m:t>〕</m:t>
                        </m:r>
                      </m:den>
                    </m:f>
                    <m:r>
                      <a:rPr lang="ja-JP" altLang="en-US" sz="3600" b="1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b="1" i="1" smtClean="0">
                        <a:latin typeface="Cambria Math" panose="02040503050406030204" pitchFamily="18" charset="0"/>
                      </a:rPr>
                      <m:t>⑴</m:t>
                    </m:r>
                  </m:oMath>
                </a14:m>
                <a:endParaRPr kumimoji="1" lang="ja-JP" altLang="en-US" sz="3600" b="1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EC0CCAE-99A8-4E98-A121-5F063600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660" y="2659469"/>
                <a:ext cx="6008774" cy="1189172"/>
              </a:xfrm>
              <a:prstGeom prst="rect">
                <a:avLst/>
              </a:prstGeom>
              <a:blipFill>
                <a:blip r:embed="rId3"/>
                <a:stretch>
                  <a:fillRect l="-3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タイトル 1">
            <a:extLst>
              <a:ext uri="{FF2B5EF4-FFF2-40B4-BE49-F238E27FC236}">
                <a16:creationId xmlns:a16="http://schemas.microsoft.com/office/drawing/2014/main" id="{0538AA25-3132-4256-850C-5686D998441A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  <a:r>
              <a:rPr lang="en-US" altLang="ja-JP" sz="2400" u="sng" dirty="0">
                <a:latin typeface="+mj-ea"/>
              </a:rPr>
              <a:t>(p.12-13)</a:t>
            </a:r>
            <a:endParaRPr lang="ja-JP" altLang="en-US" sz="2400" u="sng" dirty="0">
              <a:latin typeface="+mj-ea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4C44569-D1CD-4D12-8565-369FF612C46A}"/>
              </a:ext>
            </a:extLst>
          </p:cNvPr>
          <p:cNvSpPr/>
          <p:nvPr/>
        </p:nvSpPr>
        <p:spPr>
          <a:xfrm>
            <a:off x="6884369" y="1659949"/>
            <a:ext cx="767856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7EC63A5-8E17-48F2-BEA3-551992E843CC}"/>
              </a:ext>
            </a:extLst>
          </p:cNvPr>
          <p:cNvSpPr/>
          <p:nvPr/>
        </p:nvSpPr>
        <p:spPr>
          <a:xfrm>
            <a:off x="3869435" y="2751274"/>
            <a:ext cx="1886237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5704608-A442-4740-BF70-7497FAA9EA8C}"/>
              </a:ext>
            </a:extLst>
          </p:cNvPr>
          <p:cNvSpPr/>
          <p:nvPr/>
        </p:nvSpPr>
        <p:spPr>
          <a:xfrm>
            <a:off x="3869435" y="3319009"/>
            <a:ext cx="1886237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F0EF312-052C-46A2-9910-7A9AD4EB72A9}"/>
              </a:ext>
            </a:extLst>
          </p:cNvPr>
          <p:cNvSpPr/>
          <p:nvPr/>
        </p:nvSpPr>
        <p:spPr>
          <a:xfrm>
            <a:off x="6110514" y="4984543"/>
            <a:ext cx="2513846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79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C5DA9DB-F24F-45FD-9617-81C2B7901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2026  KEIRINKAN  ALL Rights Reserved.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064434-B0C1-4189-96F2-6B13C8B535C0}"/>
              </a:ext>
            </a:extLst>
          </p:cNvPr>
          <p:cNvGrpSpPr/>
          <p:nvPr/>
        </p:nvGrpSpPr>
        <p:grpSpPr>
          <a:xfrm>
            <a:off x="588179" y="690070"/>
            <a:ext cx="4173925" cy="667592"/>
            <a:chOff x="588179" y="690070"/>
            <a:chExt cx="4173925" cy="66759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55132DAD-7D8F-4FA2-9E8A-0C2DC9C99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682" y="690070"/>
              <a:ext cx="671264" cy="659027"/>
            </a:xfrm>
            <a:prstGeom prst="rect">
              <a:avLst/>
            </a:prstGeom>
          </p:spPr>
        </p:pic>
        <p:sp>
          <p:nvSpPr>
            <p:cNvPr id="8" name="タイトル 1">
              <a:extLst>
                <a:ext uri="{FF2B5EF4-FFF2-40B4-BE49-F238E27FC236}">
                  <a16:creationId xmlns:a16="http://schemas.microsoft.com/office/drawing/2014/main" id="{8B9D519B-80D9-4285-B1F6-E558828D1A35}"/>
                </a:ext>
              </a:extLst>
            </p:cNvPr>
            <p:cNvSpPr txBox="1">
              <a:spLocks/>
            </p:cNvSpPr>
            <p:nvPr/>
          </p:nvSpPr>
          <p:spPr>
            <a:xfrm>
              <a:off x="1323083" y="774078"/>
              <a:ext cx="3439021" cy="58358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b="1" dirty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速さ</a:t>
              </a:r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5D625FEB-C5CC-4166-A758-24CD1305974C}"/>
                </a:ext>
              </a:extLst>
            </p:cNvPr>
            <p:cNvSpPr txBox="1">
              <a:spLocks/>
            </p:cNvSpPr>
            <p:nvPr/>
          </p:nvSpPr>
          <p:spPr>
            <a:xfrm>
              <a:off x="588179" y="762030"/>
              <a:ext cx="682274" cy="58339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b="1" dirty="0">
                  <a:solidFill>
                    <a:schemeClr val="bg1"/>
                  </a:solidFill>
                  <a:latin typeface="+mn-ea"/>
                  <a:ea typeface="+mn-ea"/>
                </a:rPr>
                <a:t> </a:t>
              </a:r>
              <a:r>
                <a:rPr lang="en-US" altLang="ja-JP" sz="3600" b="1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ja-JP" altLang="en-US" sz="36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0E6D8DCE-7F19-4DA3-8604-E3ED47D20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18" y="1664850"/>
            <a:ext cx="10141363" cy="2252189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97B6A08-22E0-4E59-A1D1-F04ED5BBA5A6}"/>
              </a:ext>
            </a:extLst>
          </p:cNvPr>
          <p:cNvGrpSpPr/>
          <p:nvPr/>
        </p:nvGrpSpPr>
        <p:grpSpPr>
          <a:xfrm>
            <a:off x="1025318" y="4232792"/>
            <a:ext cx="5212293" cy="400110"/>
            <a:chOff x="6749685" y="5211549"/>
            <a:chExt cx="5212293" cy="40011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B32EC57C-F723-414A-A26F-37B4E2D5F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5" y="5211549"/>
              <a:ext cx="271048" cy="302024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3EF5AED-5BB7-416A-9D6E-2052CF212A7C}"/>
                </a:ext>
              </a:extLst>
            </p:cNvPr>
            <p:cNvSpPr txBox="1"/>
            <p:nvPr/>
          </p:nvSpPr>
          <p:spPr>
            <a:xfrm>
              <a:off x="7020733" y="5211549"/>
              <a:ext cx="49412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いろいろなもののおよその速さ</a:t>
              </a: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0C92052A-A055-4E90-A633-EEA2A56D91A3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  <a:r>
              <a:rPr lang="en-US" altLang="ja-JP" sz="2400" u="sng" dirty="0">
                <a:latin typeface="+mj-ea"/>
              </a:rPr>
              <a:t>(p.12-13)</a:t>
            </a:r>
            <a:endParaRPr lang="ja-JP" altLang="en-US" sz="2400" u="sng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9565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200D303E-D7B7-3B46-AB90-50DD04A6F5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5" y="877544"/>
            <a:ext cx="9702800" cy="736600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F56E1C6-14E3-43C4-9050-20FB444DA279}"/>
              </a:ext>
            </a:extLst>
          </p:cNvPr>
          <p:cNvSpPr/>
          <p:nvPr/>
        </p:nvSpPr>
        <p:spPr>
          <a:xfrm>
            <a:off x="496111" y="1592914"/>
            <a:ext cx="11206263" cy="4536436"/>
          </a:xfrm>
          <a:prstGeom prst="roundRect">
            <a:avLst>
              <a:gd name="adj" fmla="val 6772"/>
            </a:avLst>
          </a:prstGeom>
          <a:noFill/>
          <a:ln w="38100">
            <a:solidFill>
              <a:srgbClr val="E98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A5650781-5A3D-4F50-AEE5-FE23175E97F8}"/>
              </a:ext>
            </a:extLst>
          </p:cNvPr>
          <p:cNvSpPr txBox="1">
            <a:spLocks/>
          </p:cNvSpPr>
          <p:nvPr/>
        </p:nvSpPr>
        <p:spPr>
          <a:xfrm>
            <a:off x="4775728" y="955674"/>
            <a:ext cx="4815743" cy="6298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>
                <a:solidFill>
                  <a:srgbClr val="F39036"/>
                </a:solidFill>
                <a:latin typeface="+mn-ea"/>
                <a:ea typeface="+mn-ea"/>
              </a:rPr>
              <a:t>露出時間と被写体ぶれ</a:t>
            </a:r>
          </a:p>
        </p:txBody>
      </p:sp>
      <p:sp>
        <p:nvSpPr>
          <p:cNvPr id="10" name="フッター プレースホルダー 2">
            <a:extLst>
              <a:ext uri="{FF2B5EF4-FFF2-40B4-BE49-F238E27FC236}">
                <a16:creationId xmlns:a16="http://schemas.microsoft.com/office/drawing/2014/main" id="{008E9A94-D62C-4B08-8CAD-B50AFCA2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15834068-74FD-1342-8D2A-99E6A5DEA7B7}"/>
              </a:ext>
            </a:extLst>
          </p:cNvPr>
          <p:cNvSpPr txBox="1">
            <a:spLocks/>
          </p:cNvSpPr>
          <p:nvPr/>
        </p:nvSpPr>
        <p:spPr>
          <a:xfrm>
            <a:off x="3600070" y="955674"/>
            <a:ext cx="4815743" cy="6298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500" b="1" dirty="0">
                <a:solidFill>
                  <a:srgbClr val="F39036"/>
                </a:solidFill>
                <a:latin typeface="+mn-ea"/>
                <a:ea typeface="+mn-ea"/>
              </a:rPr>
              <a:t>日常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6B49602-DFC9-4E3A-B249-3252CF698977}"/>
              </a:ext>
            </a:extLst>
          </p:cNvPr>
          <p:cNvSpPr txBox="1"/>
          <p:nvPr/>
        </p:nvSpPr>
        <p:spPr>
          <a:xfrm>
            <a:off x="644757" y="1860778"/>
            <a:ext cx="10479882" cy="418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dirty="0"/>
              <a:t>・写真の撮影には露出時間が必要である。</a:t>
            </a:r>
            <a:endParaRPr lang="en-US" altLang="ja-JP" sz="3200" dirty="0"/>
          </a:p>
          <a:p>
            <a:pPr marL="4221163" lvl="2" indent="-3306763" algn="just">
              <a:tabLst>
                <a:tab pos="3413125" algn="l"/>
              </a:tabLst>
            </a:pPr>
            <a:r>
              <a:rPr lang="ja-JP" altLang="en-US" sz="3200" dirty="0"/>
              <a:t>露出時間が短い</a:t>
            </a:r>
            <a:r>
              <a:rPr lang="en-US" altLang="ja-JP" sz="3200" dirty="0"/>
              <a:t>…</a:t>
            </a:r>
            <a:r>
              <a:rPr lang="ja-JP" altLang="en-US" sz="3200" dirty="0"/>
              <a:t>高速で動く物体でも止まっているかのように写る。</a:t>
            </a:r>
            <a:endParaRPr lang="en-US" altLang="ja-JP" sz="3200" dirty="0"/>
          </a:p>
          <a:p>
            <a:pPr marL="4221163" lvl="2" indent="-3306763" algn="just">
              <a:tabLst>
                <a:tab pos="3413125" algn="l"/>
              </a:tabLst>
            </a:pPr>
            <a:r>
              <a:rPr lang="ja-JP" altLang="en-US" sz="3200" dirty="0"/>
              <a:t>露出時間が長い</a:t>
            </a:r>
            <a:r>
              <a:rPr lang="en-US" altLang="ja-JP" sz="3200" dirty="0"/>
              <a:t>…</a:t>
            </a:r>
            <a:r>
              <a:rPr lang="ja-JP" altLang="en-US" sz="3200" dirty="0"/>
              <a:t>低速の物体でも被写体ぶれのある写真になる。</a:t>
            </a:r>
            <a:endParaRPr lang="en-US" altLang="ja-JP" sz="3200" dirty="0"/>
          </a:p>
          <a:p>
            <a:pPr algn="just"/>
            <a:endParaRPr lang="en-US" altLang="ja-JP" sz="3200" dirty="0"/>
          </a:p>
          <a:p>
            <a:pPr algn="just"/>
            <a:r>
              <a:rPr lang="ja-JP" altLang="en-US" sz="3200" dirty="0"/>
              <a:t>・正確に速さを比較するには，同じ一定時間の移動距離を比較する必要がある。</a:t>
            </a:r>
            <a:endParaRPr lang="en-US" altLang="ja-JP" sz="3200" dirty="0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98C1ACD9-316E-4484-AE26-3A4461FA201C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  <a:r>
              <a:rPr lang="en-US" altLang="ja-JP" sz="2400" u="sng" dirty="0">
                <a:latin typeface="+mj-ea"/>
              </a:rPr>
              <a:t>(p.12-13)</a:t>
            </a:r>
            <a:endParaRPr lang="ja-JP" altLang="en-US" sz="2400" u="sng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0004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627FE96-C893-4032-8256-8B5730E0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2026  KEIRINKAN  ALL Rights Reserved.</a:t>
            </a:r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8DF961D-FCFF-4C66-A8F0-71D65B4C1317}"/>
              </a:ext>
            </a:extLst>
          </p:cNvPr>
          <p:cNvGrpSpPr/>
          <p:nvPr/>
        </p:nvGrpSpPr>
        <p:grpSpPr>
          <a:xfrm>
            <a:off x="588179" y="690070"/>
            <a:ext cx="6058799" cy="667592"/>
            <a:chOff x="588179" y="690070"/>
            <a:chExt cx="6058799" cy="66759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5E19177D-14F1-467F-9B36-47A50BE9C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682" y="690070"/>
              <a:ext cx="671264" cy="659027"/>
            </a:xfrm>
            <a:prstGeom prst="rect">
              <a:avLst/>
            </a:prstGeom>
          </p:spPr>
        </p:pic>
        <p:sp>
          <p:nvSpPr>
            <p:cNvPr id="7" name="タイトル 1">
              <a:extLst>
                <a:ext uri="{FF2B5EF4-FFF2-40B4-BE49-F238E27FC236}">
                  <a16:creationId xmlns:a16="http://schemas.microsoft.com/office/drawing/2014/main" id="{AFB223E3-4D4A-4073-95AD-12329A95D960}"/>
                </a:ext>
              </a:extLst>
            </p:cNvPr>
            <p:cNvSpPr txBox="1">
              <a:spLocks/>
            </p:cNvSpPr>
            <p:nvPr/>
          </p:nvSpPr>
          <p:spPr>
            <a:xfrm>
              <a:off x="1323084" y="774078"/>
              <a:ext cx="5323894" cy="58358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b="1" dirty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平均の速さと瞬間の速さ</a:t>
              </a:r>
            </a:p>
          </p:txBody>
        </p:sp>
        <p:sp>
          <p:nvSpPr>
            <p:cNvPr id="8" name="タイトル 1">
              <a:extLst>
                <a:ext uri="{FF2B5EF4-FFF2-40B4-BE49-F238E27FC236}">
                  <a16:creationId xmlns:a16="http://schemas.microsoft.com/office/drawing/2014/main" id="{9F84FCB0-78D8-4898-97AF-C4418950C921}"/>
                </a:ext>
              </a:extLst>
            </p:cNvPr>
            <p:cNvSpPr txBox="1">
              <a:spLocks/>
            </p:cNvSpPr>
            <p:nvPr/>
          </p:nvSpPr>
          <p:spPr>
            <a:xfrm>
              <a:off x="588179" y="762030"/>
              <a:ext cx="682274" cy="58339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b="1" dirty="0">
                  <a:solidFill>
                    <a:schemeClr val="bg1"/>
                  </a:solidFill>
                  <a:latin typeface="+mn-ea"/>
                  <a:ea typeface="+mn-ea"/>
                </a:rPr>
                <a:t> </a:t>
              </a:r>
              <a:r>
                <a:rPr lang="en-US" altLang="ja-JP" sz="3600" b="1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ja-JP" altLang="en-US" sz="36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07B386-283A-4002-A487-BBF4F98BA2EC}"/>
              </a:ext>
            </a:extLst>
          </p:cNvPr>
          <p:cNvSpPr txBox="1"/>
          <p:nvPr/>
        </p:nvSpPr>
        <p:spPr>
          <a:xfrm>
            <a:off x="629744" y="1621431"/>
            <a:ext cx="592603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ja-JP" sz="3200" kern="100" dirty="0"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2 </a:t>
            </a:r>
            <a:r>
              <a:rPr lang="ja-JP" altLang="en-US" sz="3200" kern="100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つの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駅の間の距離を，経過時間で割った量は，この電車の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平均の速さ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を表している。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・各時刻における電車の速さを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瞬間の速さ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という。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・一般に，速さといえば，　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瞬間の速さ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をさす。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1CDA11A-B244-41D3-B1AE-8AF6BBC42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244" y="1528730"/>
            <a:ext cx="5028571" cy="3638095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5D588A4-A7CC-4E45-8E7E-92590AB1A079}"/>
              </a:ext>
            </a:extLst>
          </p:cNvPr>
          <p:cNvGrpSpPr/>
          <p:nvPr/>
        </p:nvGrpSpPr>
        <p:grpSpPr>
          <a:xfrm>
            <a:off x="6749685" y="5211549"/>
            <a:ext cx="5212293" cy="400110"/>
            <a:chOff x="6749685" y="5211549"/>
            <a:chExt cx="5212293" cy="40011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4ACAF06-5EDC-4182-A86D-FC641A63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5" y="5211549"/>
              <a:ext cx="271048" cy="302024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AD9C617-72A9-41F4-B970-D3AE02345AAF}"/>
                </a:ext>
              </a:extLst>
            </p:cNvPr>
            <p:cNvSpPr txBox="1"/>
            <p:nvPr/>
          </p:nvSpPr>
          <p:spPr>
            <a:xfrm>
              <a:off x="7020733" y="5211549"/>
              <a:ext cx="49412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電車の速さの変化</a:t>
              </a: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29C3EE66-BC0E-456A-BF2D-F41C75AB9547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  <a:r>
              <a:rPr lang="en-US" altLang="ja-JP" sz="2400" u="sng" dirty="0">
                <a:latin typeface="+mj-ea"/>
              </a:rPr>
              <a:t>(p.12-13)</a:t>
            </a:r>
            <a:endParaRPr lang="ja-JP" altLang="en-US" sz="2400" u="sng" dirty="0">
              <a:latin typeface="+mj-ea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305B368-0628-43CF-A617-3788043B107A}"/>
              </a:ext>
            </a:extLst>
          </p:cNvPr>
          <p:cNvSpPr/>
          <p:nvPr/>
        </p:nvSpPr>
        <p:spPr>
          <a:xfrm>
            <a:off x="1152808" y="2643174"/>
            <a:ext cx="1979691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E50B5BD-A20D-4AA6-82A0-1F26B6C8FFA9}"/>
              </a:ext>
            </a:extLst>
          </p:cNvPr>
          <p:cNvSpPr/>
          <p:nvPr/>
        </p:nvSpPr>
        <p:spPr>
          <a:xfrm>
            <a:off x="1152808" y="3758783"/>
            <a:ext cx="1979691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255FFA0-2C56-408D-BD22-6DEAE3F61BA2}"/>
              </a:ext>
            </a:extLst>
          </p:cNvPr>
          <p:cNvSpPr/>
          <p:nvPr/>
        </p:nvSpPr>
        <p:spPr>
          <a:xfrm>
            <a:off x="1152808" y="4906517"/>
            <a:ext cx="1979691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88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AE6AB2E-980E-BC4C-9BA9-07FAC4B7B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197" y="794399"/>
            <a:ext cx="9104038" cy="784243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F56E1C6-14E3-43C4-9050-20FB444DA279}"/>
              </a:ext>
            </a:extLst>
          </p:cNvPr>
          <p:cNvSpPr/>
          <p:nvPr/>
        </p:nvSpPr>
        <p:spPr>
          <a:xfrm>
            <a:off x="496111" y="818147"/>
            <a:ext cx="11215991" cy="5504832"/>
          </a:xfrm>
          <a:prstGeom prst="roundRect">
            <a:avLst>
              <a:gd name="adj" fmla="val 6772"/>
            </a:avLst>
          </a:prstGeom>
          <a:noFill/>
          <a:ln w="38100">
            <a:solidFill>
              <a:srgbClr val="149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ッター プレースホルダー 2">
            <a:extLst>
              <a:ext uri="{FF2B5EF4-FFF2-40B4-BE49-F238E27FC236}">
                <a16:creationId xmlns:a16="http://schemas.microsoft.com/office/drawing/2014/main" id="{930B5BE9-B3D1-4005-9A63-606DD4F2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78B986D-E6F8-C942-A3C3-DD26D1D4E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55" y="794399"/>
            <a:ext cx="3818922" cy="78424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A5650781-5A3D-4F50-AEE5-FE23175E97F8}"/>
              </a:ext>
            </a:extLst>
          </p:cNvPr>
          <p:cNvSpPr txBox="1">
            <a:spLocks/>
          </p:cNvSpPr>
          <p:nvPr/>
        </p:nvSpPr>
        <p:spPr>
          <a:xfrm>
            <a:off x="3572513" y="913987"/>
            <a:ext cx="7956884" cy="6298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>
                <a:solidFill>
                  <a:schemeClr val="bg1"/>
                </a:solidFill>
                <a:latin typeface="+mn-ea"/>
              </a:rPr>
              <a:t>人の運動の分析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06DCFF7-FA97-4933-8082-010DF3C15984}"/>
              </a:ext>
            </a:extLst>
          </p:cNvPr>
          <p:cNvSpPr txBox="1"/>
          <p:nvPr/>
        </p:nvSpPr>
        <p:spPr>
          <a:xfrm>
            <a:off x="864765" y="1880212"/>
            <a:ext cx="5697526" cy="418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/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記録テープの一端を持ち，一定の速さで歩く。</a:t>
            </a:r>
          </a:p>
          <a:p>
            <a:pPr marL="514350" indent="-514350">
              <a:buFont typeface="+mj-ea"/>
              <a:buAutoNum type="circleNumDbPlain"/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テープの各区間の速さを調べる。</a:t>
            </a:r>
          </a:p>
          <a:p>
            <a:pPr marL="514350" indent="-514350">
              <a:buAutoNum type="circleNumDbPlain" startAt="3"/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速さと時間の関係をグラフで表す。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circleNumDbPlain" startAt="3"/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平均の速さをグラフに描き入れて比較しよう。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04DF721-6208-44B6-84F6-E3D2D186E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360" y="2354147"/>
            <a:ext cx="4543875" cy="2864148"/>
          </a:xfrm>
          <a:prstGeom prst="rect">
            <a:avLst/>
          </a:prstGeom>
        </p:spPr>
      </p:pic>
      <p:sp>
        <p:nvSpPr>
          <p:cNvPr id="20" name="タイトル 1">
            <a:extLst>
              <a:ext uri="{FF2B5EF4-FFF2-40B4-BE49-F238E27FC236}">
                <a16:creationId xmlns:a16="http://schemas.microsoft.com/office/drawing/2014/main" id="{11AFBF60-8535-4FC7-A193-7604954D3C59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  <a:r>
              <a:rPr lang="en-US" altLang="ja-JP" sz="2400" u="sng" dirty="0">
                <a:latin typeface="+mj-ea"/>
              </a:rPr>
              <a:t>(p.12-13)</a:t>
            </a:r>
            <a:endParaRPr lang="ja-JP" altLang="en-US" sz="2400" u="sng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0883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2D558B5-6570-49FF-BD86-8C3B07F5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2026  KEIRINKAN  ALL Rights Reserved.</a:t>
            </a:r>
            <a:endParaRPr kumimoji="1" lang="ja-JP" altLang="en-US" dirty="0"/>
          </a:p>
        </p:txBody>
      </p:sp>
      <p:sp>
        <p:nvSpPr>
          <p:cNvPr id="5" name="角丸四角形 23">
            <a:extLst>
              <a:ext uri="{FF2B5EF4-FFF2-40B4-BE49-F238E27FC236}">
                <a16:creationId xmlns:a16="http://schemas.microsoft.com/office/drawing/2014/main" id="{F6F01F0A-8C48-43CC-B4D2-11752E4D2ACE}"/>
              </a:ext>
            </a:extLst>
          </p:cNvPr>
          <p:cNvSpPr/>
          <p:nvPr/>
        </p:nvSpPr>
        <p:spPr>
          <a:xfrm>
            <a:off x="266700" y="1334800"/>
            <a:ext cx="11645900" cy="5052620"/>
          </a:xfrm>
          <a:prstGeom prst="roundRect">
            <a:avLst>
              <a:gd name="adj" fmla="val 428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45A711C-5956-49C4-9383-D1C24B74AF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1" y="747940"/>
            <a:ext cx="5572760" cy="587342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5DEBD869-C7B0-49CE-9DB2-E336635B3A94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  <a:r>
              <a:rPr lang="en-US" altLang="ja-JP" sz="2400" u="sng" dirty="0">
                <a:latin typeface="+mj-ea"/>
              </a:rPr>
              <a:t>(p.12-13)</a:t>
            </a:r>
            <a:endParaRPr lang="ja-JP" altLang="en-US" sz="2400" u="sng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3A2E77F-DE52-4AD2-ADC8-C90F02CEC17E}"/>
                  </a:ext>
                </a:extLst>
              </p:cNvPr>
              <p:cNvSpPr txBox="1"/>
              <p:nvPr/>
            </p:nvSpPr>
            <p:spPr>
              <a:xfrm>
                <a:off x="341635" y="1579848"/>
                <a:ext cx="11361268" cy="373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tabLst>
                    <a:tab pos="271463" algn="l"/>
                  </a:tabLst>
                </a:pPr>
                <a:r>
                  <a:rPr lang="ja-JP" altLang="en-US" sz="3200" kern="100" dirty="0">
                    <a:cs typeface="Times New Roman" panose="02020603050405020304" pitchFamily="18" charset="0"/>
                  </a:rPr>
                  <a:t>・速さの単位は，距離の単位の関係 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1 km= 〔</a:t>
                </a:r>
                <a:r>
                  <a:rPr lang="en-US" altLang="ja-JP" sz="3200" b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1000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 〕m 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などと，時間の単位の関係 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1 h= 〔</a:t>
                </a:r>
                <a:r>
                  <a:rPr lang="en-US" altLang="ja-JP" sz="3200" b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3600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 〕s 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などを用いて変換することができる。</a:t>
                </a:r>
                <a:endParaRPr lang="en-US" altLang="ja-JP" sz="3200" kern="100" dirty="0">
                  <a:cs typeface="Times New Roman" panose="02020603050405020304" pitchFamily="18" charset="0"/>
                </a:endParaRPr>
              </a:p>
              <a:p>
                <a:pPr marL="271463" indent="-271463">
                  <a:tabLst>
                    <a:tab pos="271463" algn="l"/>
                  </a:tabLst>
                </a:pPr>
                <a:endParaRPr lang="en-US" altLang="ja-JP" sz="3200" kern="100" dirty="0">
                  <a:cs typeface="Times New Roman" panose="02020603050405020304" pitchFamily="18" charset="0"/>
                </a:endParaRPr>
              </a:p>
              <a:p>
                <a:pPr marL="271463" indent="-271463">
                  <a:tabLst>
                    <a:tab pos="271463" algn="l"/>
                  </a:tabLst>
                </a:pPr>
                <a:r>
                  <a:rPr lang="ja-JP" altLang="en-US" sz="3200" kern="100" dirty="0">
                    <a:cs typeface="Times New Roman" panose="02020603050405020304" pitchFamily="18" charset="0"/>
                  </a:rPr>
                  <a:t>・例えば，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90 km/h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という速さの単位を次のように 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m/s 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に変換できる。</a:t>
                </a:r>
              </a:p>
              <a:p>
                <a:pPr marL="271463" indent="-271463">
                  <a:tabLst>
                    <a:tab pos="271463" algn="l"/>
                  </a:tabLst>
                </a:pPr>
                <a:r>
                  <a:rPr lang="ja-JP" altLang="en-US" sz="3200" kern="100" dirty="0">
                    <a:cs typeface="Times New Roman" panose="02020603050405020304" pitchFamily="18" charset="0"/>
                  </a:rPr>
                  <a:t>　　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90 km/h = 90×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km</m:t>
                        </m:r>
                      </m:num>
                      <m:den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altLang="ja-JP" sz="3200" kern="100" dirty="0">
                    <a:cs typeface="Times New Roman" panose="02020603050405020304" pitchFamily="18" charset="0"/>
                  </a:rPr>
                  <a:t> = 90×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1000 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3600 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ja-JP" sz="3200" kern="100" dirty="0">
                    <a:cs typeface="Times New Roman" panose="02020603050405020304" pitchFamily="18" charset="0"/>
                  </a:rPr>
                  <a:t> = 25×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ja-JP" sz="3200" kern="100" dirty="0">
                    <a:cs typeface="Times New Roman" panose="02020603050405020304" pitchFamily="18" charset="0"/>
                  </a:rPr>
                  <a:t> = 25 m/s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3A2E77F-DE52-4AD2-ADC8-C90F02CEC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35" y="1579848"/>
                <a:ext cx="11361268" cy="3734805"/>
              </a:xfrm>
              <a:prstGeom prst="rect">
                <a:avLst/>
              </a:prstGeom>
              <a:blipFill>
                <a:blip r:embed="rId3"/>
                <a:stretch>
                  <a:fillRect l="-1341" t="-2773" r="-376" b="-27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D3AC2D4-ABD0-46CE-9648-F33DA00655B0}"/>
              </a:ext>
            </a:extLst>
          </p:cNvPr>
          <p:cNvSpPr/>
          <p:nvPr/>
        </p:nvSpPr>
        <p:spPr>
          <a:xfrm>
            <a:off x="8757719" y="1611079"/>
            <a:ext cx="1029077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3D4E123-63E2-40B9-88D7-CFF8B258DF4D}"/>
              </a:ext>
            </a:extLst>
          </p:cNvPr>
          <p:cNvSpPr/>
          <p:nvPr/>
        </p:nvSpPr>
        <p:spPr>
          <a:xfrm>
            <a:off x="6239347" y="2134671"/>
            <a:ext cx="1029077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7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4" y="3173525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速さとは，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__________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あたりの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__________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である。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C0DF08B-A5DC-41EB-9D5F-96AD3B00DD0F}"/>
              </a:ext>
            </a:extLst>
          </p:cNvPr>
          <p:cNvSpPr txBox="1"/>
          <p:nvPr/>
        </p:nvSpPr>
        <p:spPr>
          <a:xfrm>
            <a:off x="1510904" y="4491413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速さとは，</a:t>
            </a:r>
            <a:r>
              <a:rPr lang="en-US" altLang="ja-JP" sz="3200" u="sng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200" u="sng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単位時間</a:t>
            </a:r>
            <a:r>
              <a:rPr lang="en-US" altLang="ja-JP" sz="3200" u="sng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あたりの</a:t>
            </a:r>
            <a:r>
              <a:rPr lang="en-US" altLang="ja-JP" sz="3200" u="sng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200" u="sng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移動距離</a:t>
            </a:r>
            <a:r>
              <a:rPr lang="en-US" altLang="ja-JP" sz="3200" u="sng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である。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フッター プレースホルダー 2">
            <a:extLst>
              <a:ext uri="{FF2B5EF4-FFF2-40B4-BE49-F238E27FC236}">
                <a16:creationId xmlns:a16="http://schemas.microsoft.com/office/drawing/2014/main" id="{41956472-1726-43FE-AEF7-A78C8561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FD6BBF6-D322-9D4B-93D0-5704327A1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9" y="2655703"/>
            <a:ext cx="1286141" cy="40884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B8FFE946-A866-4A3F-9B44-F6436A4FF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09" y="4481555"/>
            <a:ext cx="876300" cy="5588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CE37BCA-2886-4AD6-80B3-80CB380793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9" y="922875"/>
            <a:ext cx="889000" cy="52070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62717C5-DE04-4CCA-B1EC-B2DE815EF038}"/>
              </a:ext>
            </a:extLst>
          </p:cNvPr>
          <p:cNvSpPr txBox="1"/>
          <p:nvPr/>
        </p:nvSpPr>
        <p:spPr>
          <a:xfrm>
            <a:off x="1510904" y="936732"/>
            <a:ext cx="10013439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tabLst>
                <a:tab pos="271463" algn="l"/>
              </a:tabLst>
            </a:pP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500 m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を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40 s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で走る電車と，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100 m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を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10 s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で走る短距離走者はどちらが速いか。</a:t>
            </a: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26970C23-D76E-49BF-B8B1-B3A67A9F245E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  <a:r>
              <a:rPr lang="en-US" altLang="ja-JP" sz="2400" u="sng" dirty="0">
                <a:latin typeface="+mj-ea"/>
              </a:rPr>
              <a:t>(p.12-13)</a:t>
            </a:r>
            <a:endParaRPr lang="ja-JP" altLang="en-US" sz="2400" u="sng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346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R08物理基礎スライ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08物理基礎スライド">
      <a:majorFont>
        <a:latin typeface="メイリオ"/>
        <a:ea typeface="メイリオ"/>
        <a:cs typeface=""/>
      </a:majorFont>
      <a:minorFont>
        <a:latin typeface="Century Schoolbook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08物理基礎スライド" id="{68AB176E-23A9-4764-88EE-7DE95E25AAB2}" vid="{3528A685-50CD-41DD-9A1B-94DB816486E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R08物理基礎スライド</Template>
  <TotalTime>2848</TotalTime>
  <Words>1069</Words>
  <PresentationFormat>ワイド画面</PresentationFormat>
  <Paragraphs>107</Paragraphs>
  <Slides>13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メイリオ</vt:lpstr>
      <vt:lpstr>メイリオ</vt:lpstr>
      <vt:lpstr>游ゴシック</vt:lpstr>
      <vt:lpstr>Arial</vt:lpstr>
      <vt:lpstr>Cambria Math</vt:lpstr>
      <vt:lpstr>Century Schoolbook</vt:lpstr>
      <vt:lpstr>Times New Roman</vt:lpstr>
      <vt:lpstr>R08物理基礎スライド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2025-01-20T11:07:26Z</cp:lastPrinted>
  <dcterms:created xsi:type="dcterms:W3CDTF">2021-02-12T11:07:27Z</dcterms:created>
  <dcterms:modified xsi:type="dcterms:W3CDTF">2025-05-12T05:40:45Z</dcterms:modified>
</cp:coreProperties>
</file>