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7" r:id="rId2"/>
    <p:sldId id="308" r:id="rId3"/>
    <p:sldId id="318" r:id="rId4"/>
    <p:sldId id="321" r:id="rId5"/>
    <p:sldId id="319" r:id="rId6"/>
    <p:sldId id="320" r:id="rId7"/>
    <p:sldId id="322" r:id="rId8"/>
    <p:sldId id="301" r:id="rId9"/>
    <p:sldId id="323" r:id="rId10"/>
    <p:sldId id="324" r:id="rId11"/>
    <p:sldId id="325" r:id="rId12"/>
    <p:sldId id="326" r:id="rId13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紙本 拓也" initials="紙本" lastIdx="1" clrIdx="0">
    <p:extLst>
      <p:ext uri="{19B8F6BF-5375-455C-9EA6-DF929625EA0E}">
        <p15:presenceInfo xmlns:p15="http://schemas.microsoft.com/office/powerpoint/2012/main" userId="S-1-5-21-3178451276-2870524919-828692511-42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041"/>
    <a:srgbClr val="F39F48"/>
    <a:srgbClr val="F37054"/>
    <a:srgbClr val="FF9233"/>
    <a:srgbClr val="FFEEEB"/>
    <a:srgbClr val="FFFF66"/>
    <a:srgbClr val="107AAF"/>
    <a:srgbClr val="007DC6"/>
    <a:srgbClr val="446AB2"/>
    <a:srgbClr val="349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3" autoAdjust="0"/>
    <p:restoredTop sz="93883" autoAdjust="0"/>
  </p:normalViewPr>
  <p:slideViewPr>
    <p:cSldViewPr snapToGrid="0">
      <p:cViewPr>
        <p:scale>
          <a:sx n="42" d="100"/>
          <a:sy n="42" d="100"/>
        </p:scale>
        <p:origin x="1772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1A4783-7530-4355-9F25-081B61AD97B1}" type="datetimeFigureOut">
              <a:rPr kumimoji="1" lang="ja-JP" altLang="en-US" smtClean="0"/>
              <a:t>2025/6/9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EFA4128-D88A-454C-B59A-7ED8C38511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27321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DF55A73-E438-4208-BF63-4A50B1151D98}" type="datetimeFigureOut">
              <a:rPr kumimoji="1" lang="ja-JP" altLang="en-US" smtClean="0"/>
              <a:t>2025/6/9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F550374-6F3F-4C40-927F-627EF3EA8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29528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-keirin.com/hs26/bi/26bi1/26bi1a_00901_m.ph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496983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927A6-CE03-037B-7662-012C8DBC9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875631-1142-FF02-3EF8-4D426192A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1C8572-44A3-F6D8-3F38-5E5F038FA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22BECB-A454-A520-904C-E00C79DD0B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DC20CD8B-7A45-3CC6-05A3-B25700A1139E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2628770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1550-D369-7A62-2244-00FF2FEDC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34DA25-5315-1E39-AB88-2F717213C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D0D2A9-4038-6017-4749-53689FD1E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B8C8F9-98C6-1941-5396-A92B90A394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71ED8367-DEE1-B0E9-1A3A-E48AEAC9C52D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2334858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97DA-58CD-36B7-FC16-77703234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AF49A9-041F-1B06-7250-0F1A02D0A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0B48F0-60D0-2491-47BC-72ABBFBC5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A78901-0CD8-ECBC-3387-A8C83B523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2D6E3E7B-B8AF-7F1C-1321-33F571DEF1D9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130391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69511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4919F-9D7B-B722-9235-C870F64E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0E4FDF-BA45-B9C0-350E-127356314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6A8DB2-090D-CE09-754D-3AAD3E808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https://digi-keirin.com/hs26/bi/26bi1/26bi1a_00901_m.php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顕微鏡の使い方②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AD806D-0B26-8620-E734-4FA7AE92C3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F7DAFFD3-E6B6-28C8-C958-EA970BE022DB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1713021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20308-48FA-B0A1-6078-014AE20E8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030B60-47CE-906A-48B0-D75CD01B1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0CD890-9CB4-7E57-8C2B-4EDBD9240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8FD173-1BFC-ED47-0C3F-FE67497E7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66F117C4-98B1-E57A-C827-E5C490DB40DA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99626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F3A2E-6D0A-10ED-A60B-8FBDC84CC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7C5120-ECEB-671A-2C10-992D8E4EF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39DA4E-3146-C764-BFD8-F2FF1025D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205381-CC33-626E-E723-15AF7AFFE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3B5489F4-9325-AF88-3EF9-BF2F2EC4E07B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12221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1F918-4E78-AFDD-A4B1-A09D7E3E1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D54851-98FB-A5A1-A9EF-1F3AA2B86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7B7649-6244-8677-B266-12EE90EC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652A3A-FBB2-CAD6-A81B-1F2EA825F1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09FB5C8B-5AD6-F27B-33C6-A7CAB8CE4453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841063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2C0B6-18A1-EC21-D841-CC69B3CA5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C0C3C2-6774-1B12-02B2-946D6961D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FD5494-C4C0-CB51-03ED-7562681F0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0307C-2DEB-CBEC-4406-1EBB934BC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A0115C45-EEA5-A254-D44E-23F9E1172DF4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175470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https://digi-keirin.com/hs26/bi/26bi1/26bi1a_01001_m.php</a:t>
            </a:r>
          </a:p>
          <a:p>
            <a:r>
              <a:rPr lang="ja-JP" altLang="en-US" dirty="0"/>
              <a:t>プレパラートのつくり方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104541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748B-71FF-9AE2-679C-36DBA8F9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94BAD6-5BA7-2624-5324-B721E9BDA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01DB2F-A1A6-14A5-D30B-A3817F12A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126564-1B8B-8B16-C95C-4852AC220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016-A7A0-4BE1-AB2D-BE71EF100ED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ED04DF58-415F-EBAD-4EBC-52DD92EDF20E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啓林館・ｉ版 化学基礎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64061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48554" y="6395599"/>
            <a:ext cx="2743200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ACB94B9-7093-5641-BA9F-0A372E659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" y="0"/>
            <a:ext cx="1218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4764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83684" y="647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414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9DEC921-99EB-7547-B379-AD342B5CB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" y="0"/>
            <a:ext cx="12183378" cy="685800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2A40F5-AFA4-4B4C-AE81-463BD8EC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© 2026  KEIRINKAN  ALL Rights Reserved.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ー 6">
            <a:extLst>
              <a:ext uri="{FF2B5EF4-FFF2-40B4-BE49-F238E27FC236}">
                <a16:creationId xmlns:a16="http://schemas.microsoft.com/office/drawing/2014/main" id="{3CA3E189-DEF6-F746-885C-18E5BF4564D7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1/13</a:t>
            </a:r>
            <a:endParaRPr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F872E576-665D-CF4B-9EC8-ECFA80097902}"/>
              </a:ext>
            </a:extLst>
          </p:cNvPr>
          <p:cNvGrpSpPr/>
          <p:nvPr/>
        </p:nvGrpSpPr>
        <p:grpSpPr>
          <a:xfrm>
            <a:off x="298951" y="2985876"/>
            <a:ext cx="12183378" cy="2048456"/>
            <a:chOff x="298951" y="3053972"/>
            <a:chExt cx="12183378" cy="2048456"/>
          </a:xfrm>
        </p:grpSpPr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AA6208A9-AD86-1942-87BA-BA5B35FB3D64}"/>
                </a:ext>
              </a:extLst>
            </p:cNvPr>
            <p:cNvSpPr/>
            <p:nvPr/>
          </p:nvSpPr>
          <p:spPr>
            <a:xfrm>
              <a:off x="1518705" y="3364030"/>
              <a:ext cx="3775185" cy="111382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サブタイトル 3">
              <a:extLst>
                <a:ext uri="{FF2B5EF4-FFF2-40B4-BE49-F238E27FC236}">
                  <a16:creationId xmlns:a16="http://schemas.microsoft.com/office/drawing/2014/main" id="{88AD7BF8-FE73-644B-B2C9-FA8746B9730A}"/>
                </a:ext>
              </a:extLst>
            </p:cNvPr>
            <p:cNvSpPr txBox="1">
              <a:spLocks/>
            </p:cNvSpPr>
            <p:nvPr/>
          </p:nvSpPr>
          <p:spPr>
            <a:xfrm>
              <a:off x="298951" y="3053972"/>
              <a:ext cx="12183378" cy="204845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6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巻頭資料</a:t>
              </a:r>
              <a:r>
                <a:rPr lang="en-US" altLang="ja-JP" sz="6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66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6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顕微鏡の使い方</a:t>
              </a:r>
              <a:endParaRPr lang="ja-JP" altLang="en-US" sz="66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9" name="円/楕円 18">
            <a:extLst>
              <a:ext uri="{FF2B5EF4-FFF2-40B4-BE49-F238E27FC236}">
                <a16:creationId xmlns:a16="http://schemas.microsoft.com/office/drawing/2014/main" id="{19F494DA-31C8-E34B-A15E-DD3E26250BF2}"/>
              </a:ext>
            </a:extLst>
          </p:cNvPr>
          <p:cNvSpPr/>
          <p:nvPr/>
        </p:nvSpPr>
        <p:spPr>
          <a:xfrm>
            <a:off x="416951" y="618938"/>
            <a:ext cx="306590" cy="3065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5281ED58-1C2B-804B-B9CD-29562358D1F5}"/>
              </a:ext>
            </a:extLst>
          </p:cNvPr>
          <p:cNvSpPr txBox="1">
            <a:spLocks/>
          </p:cNvSpPr>
          <p:nvPr/>
        </p:nvSpPr>
        <p:spPr>
          <a:xfrm>
            <a:off x="745725" y="321297"/>
            <a:ext cx="3409607" cy="95642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p. 9~12</a:t>
            </a:r>
            <a:endParaRPr lang="ja-JP" altLang="en-US" sz="32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B7ACA7F-0CF2-B247-32BF-27550DBB2935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</p:spTree>
    <p:extLst>
      <p:ext uri="{BB962C8B-B14F-4D97-AF65-F5344CB8AC3E}">
        <p14:creationId xmlns:p14="http://schemas.microsoft.com/office/powerpoint/2010/main" val="251857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80FFF-3E09-A60D-CFF8-9902DFB88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62684E9C-EB53-2818-98CB-8D9BB816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65DCB590-4203-0C56-D864-3823D506EA8B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30560C9-6969-2967-B376-0C725C668F6E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FE0D03-50EE-D4E2-61F9-C5970B8DC60E}"/>
              </a:ext>
            </a:extLst>
          </p:cNvPr>
          <p:cNvSpPr txBox="1"/>
          <p:nvPr/>
        </p:nvSpPr>
        <p:spPr>
          <a:xfrm>
            <a:off x="448560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6904F2-3851-FDD4-AFDB-7582001B58B6}"/>
              </a:ext>
            </a:extLst>
          </p:cNvPr>
          <p:cNvSpPr/>
          <p:nvPr/>
        </p:nvSpPr>
        <p:spPr>
          <a:xfrm>
            <a:off x="540000" y="1042920"/>
            <a:ext cx="11160000" cy="57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】… 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薬品などを用いてこれらの変化を止め，生きていたときに近い状態で細胞を保存する処理のこと。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〔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固定液の例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〕【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エタノール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，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酢酸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468000" indent="-468000"/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解離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】… 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薬品などを用いて細胞どうしの接着をゆるめたうえで，力を加えて細胞をばらばらに離すこと。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〔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解離に使う薬品の例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〕【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塩酸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1EB4B7-DEC3-43F8-5D04-5845639B1818}"/>
              </a:ext>
            </a:extLst>
          </p:cNvPr>
          <p:cNvSpPr txBox="1"/>
          <p:nvPr/>
        </p:nvSpPr>
        <p:spPr>
          <a:xfrm>
            <a:off x="1386150" y="104292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BE2C7F-2CF4-045F-E9F8-BC862BA88F52}"/>
              </a:ext>
            </a:extLst>
          </p:cNvPr>
          <p:cNvSpPr txBox="1"/>
          <p:nvPr/>
        </p:nvSpPr>
        <p:spPr>
          <a:xfrm>
            <a:off x="5272349" y="269323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エタノール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0186E81-A6BC-ABCA-E2D9-389799D2558A}"/>
              </a:ext>
            </a:extLst>
          </p:cNvPr>
          <p:cNvSpPr txBox="1"/>
          <p:nvPr/>
        </p:nvSpPr>
        <p:spPr>
          <a:xfrm>
            <a:off x="4592208" y="323537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酢酸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CF11D3-39ED-7F2E-532B-7C4CBB4F3968}"/>
              </a:ext>
            </a:extLst>
          </p:cNvPr>
          <p:cNvSpPr txBox="1"/>
          <p:nvPr/>
        </p:nvSpPr>
        <p:spPr>
          <a:xfrm>
            <a:off x="1386150" y="433482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解離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8AABA8-18A7-C009-8674-EC8AE9C8DF2F}"/>
              </a:ext>
            </a:extLst>
          </p:cNvPr>
          <p:cNvSpPr txBox="1"/>
          <p:nvPr/>
        </p:nvSpPr>
        <p:spPr>
          <a:xfrm>
            <a:off x="6415200" y="597492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塩酸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53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DA024-1D0E-B6E7-2B37-4C019F233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2A937DAE-C2C3-40DA-DC3C-F9E569C3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2456CB0B-29C4-D7AF-1BD9-F54848D4AAB8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B475053-BF86-6828-0C3C-0CE7A734C558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28B3DD-00B6-FEB1-9480-45061A2B3E0E}"/>
              </a:ext>
            </a:extLst>
          </p:cNvPr>
          <p:cNvSpPr/>
          <p:nvPr/>
        </p:nvSpPr>
        <p:spPr>
          <a:xfrm>
            <a:off x="540000" y="1241040"/>
            <a:ext cx="11160000" cy="57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！注意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68000" indent="-468000"/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塩酸を扱う場合は，目に入らないように必ず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保護眼鏡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をかけて実験を行う。また，皮膚をいためるので，手につかないように注意し，ついた場合には，すぐに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多量の水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で洗い流す。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30B05C-EEF2-1A3D-A3A5-94B5EF717C7B}"/>
              </a:ext>
            </a:extLst>
          </p:cNvPr>
          <p:cNvSpPr txBox="1"/>
          <p:nvPr/>
        </p:nvSpPr>
        <p:spPr>
          <a:xfrm>
            <a:off x="2039293" y="2329611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保護眼鏡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516E80-69F2-9068-367B-0C23683755BC}"/>
              </a:ext>
            </a:extLst>
          </p:cNvPr>
          <p:cNvSpPr txBox="1"/>
          <p:nvPr/>
        </p:nvSpPr>
        <p:spPr>
          <a:xfrm>
            <a:off x="6611294" y="342906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多量の水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368237-1937-1DE7-3CE5-284301F7ED44}"/>
              </a:ext>
            </a:extLst>
          </p:cNvPr>
          <p:cNvSpPr txBox="1"/>
          <p:nvPr/>
        </p:nvSpPr>
        <p:spPr>
          <a:xfrm>
            <a:off x="448560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00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0AD41-68E7-EDCD-BCAC-DC197F2E8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AD0C3975-FFE5-E6A8-1203-24043FFB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ED09173A-EF90-35EB-972A-6D1C697C0DBF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37CE148-14DD-29AA-BD9F-22FCD869BAB0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47EE2-D8B5-8057-D8DF-AE7A81EA31AC}"/>
              </a:ext>
            </a:extLst>
          </p:cNvPr>
          <p:cNvSpPr txBox="1"/>
          <p:nvPr/>
        </p:nvSpPr>
        <p:spPr>
          <a:xfrm>
            <a:off x="448560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DD7AD484-53E5-FE8E-31DF-7D0784309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09081"/>
              </p:ext>
            </p:extLst>
          </p:nvPr>
        </p:nvGraphicFramePr>
        <p:xfrm>
          <a:off x="1290480" y="3395280"/>
          <a:ext cx="9360000" cy="328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694098942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80721527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850525801"/>
                    </a:ext>
                  </a:extLst>
                </a:gridCol>
              </a:tblGrid>
              <a:tr h="61920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染色部位</a:t>
                      </a:r>
                      <a:endParaRPr kumimoji="1" lang="ja-JP" altLang="en-US" sz="3600" dirty="0"/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試薬</a:t>
                      </a:r>
                      <a:endParaRPr kumimoji="1" lang="ja-JP" altLang="en-US" sz="3600"/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色</a:t>
                      </a:r>
                      <a:endParaRPr kumimoji="1" lang="ja-JP" altLang="en-US" sz="3600"/>
                    </a:p>
                  </a:txBody>
                  <a:tcPr marL="72000" marR="72000" marT="108000" marB="0" anchor="ctr"/>
                </a:tc>
                <a:extLst>
                  <a:ext uri="{0D108BD9-81ED-4DB2-BD59-A6C34878D82A}">
                    <a16:rowId xmlns:a16="http://schemas.microsoft.com/office/drawing/2014/main" val="439144089"/>
                  </a:ext>
                </a:extLst>
              </a:tr>
              <a:tr h="619200">
                <a:tc rowSpan="3">
                  <a:txBody>
                    <a:bodyPr/>
                    <a:lstStyle/>
                    <a:p>
                      <a:pPr algn="ctr"/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" altLang="ja-JP" sz="3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DNA</a:t>
                      </a:r>
                      <a:r>
                        <a:rPr lang="ja-JP" altLang="en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核）</a:t>
                      </a:r>
                      <a:endParaRPr kumimoji="1" lang="ja-JP" altLang="en-US" sz="3600"/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 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酢酸カーミン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</a:t>
                      </a:r>
                      <a:r>
                        <a:rPr lang="en-US" altLang="ja-JP" sz="3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赤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extLst>
                  <a:ext uri="{0D108BD9-81ED-4DB2-BD59-A6C34878D82A}">
                    <a16:rowId xmlns:a16="http://schemas.microsoft.com/office/drawing/2014/main" val="3501869748"/>
                  </a:ext>
                </a:extLst>
              </a:tr>
              <a:tr h="6192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3600"/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酢酸オルセイン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16</a:t>
                      </a:r>
                      <a:r>
                        <a:rPr lang="en-US" altLang="ja-JP" sz="3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赤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extLst>
                  <a:ext uri="{0D108BD9-81ED-4DB2-BD59-A6C34878D82A}">
                    <a16:rowId xmlns:a16="http://schemas.microsoft.com/office/drawing/2014/main" val="2741946713"/>
                  </a:ext>
                </a:extLst>
              </a:tr>
              <a:tr h="6192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3600"/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メチルグリーン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緑青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extLst>
                  <a:ext uri="{0D108BD9-81ED-4DB2-BD59-A6C34878D82A}">
                    <a16:rowId xmlns:a16="http://schemas.microsoft.com/office/drawing/2014/main" val="1518654753"/>
                  </a:ext>
                </a:extLst>
              </a:tr>
              <a:tr h="619200">
                <a:tc>
                  <a:txBody>
                    <a:bodyPr/>
                    <a:lstStyle/>
                    <a:p>
                      <a:pPr algn="ctr"/>
                      <a:r>
                        <a:rPr lang="en" altLang="ja-JP" sz="3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RNA</a:t>
                      </a:r>
                      <a:endParaRPr kumimoji="1" lang="ja-JP" altLang="en-US" sz="3600"/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</a:t>
                      </a:r>
                      <a:r>
                        <a:rPr lang="ja-JP" altLang="en-US" sz="360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 </a:t>
                      </a:r>
                      <a:r>
                        <a:rPr lang="ja-JP" altLang="en-US" sz="360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ピロニン</a:t>
                      </a:r>
                      <a:endParaRPr kumimoji="1" lang="ja-JP" altLang="en-US" sz="360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</a:t>
                      </a:r>
                      <a:r>
                        <a:rPr lang="ja-JP" altLang="en-US" sz="3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3600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赤桃</a:t>
                      </a:r>
                      <a:endParaRPr kumimoji="1" lang="ja-JP" alt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108000" marB="0" anchor="ctr"/>
                </a:tc>
                <a:extLst>
                  <a:ext uri="{0D108BD9-81ED-4DB2-BD59-A6C34878D82A}">
                    <a16:rowId xmlns:a16="http://schemas.microsoft.com/office/drawing/2014/main" val="938280353"/>
                  </a:ext>
                </a:extLst>
              </a:tr>
            </a:tbl>
          </a:graphicData>
        </a:graphic>
      </p:graphicFrame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948EB41-69D7-C369-5FEC-26E2D092909B}"/>
              </a:ext>
            </a:extLst>
          </p:cNvPr>
          <p:cNvSpPr/>
          <p:nvPr/>
        </p:nvSpPr>
        <p:spPr>
          <a:xfrm>
            <a:off x="540000" y="1058160"/>
            <a:ext cx="11160000" cy="23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染色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】… 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観察したい部分だけが染まるような染色液を選び，着色して観察しやすくすること。目的に応じて，さまざまな染色液を使い分ける。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68000" indent="-468000">
              <a:lnSpc>
                <a:spcPct val="150000"/>
              </a:lnSpc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〔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染色液の例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〕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BA39AD-4E2A-9F7B-6F78-EEDA2DE6ECA6}"/>
              </a:ext>
            </a:extLst>
          </p:cNvPr>
          <p:cNvSpPr txBox="1"/>
          <p:nvPr/>
        </p:nvSpPr>
        <p:spPr>
          <a:xfrm>
            <a:off x="1571207" y="10581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染色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EE7587-66B6-E5F6-7B24-F5FB868A8650}"/>
              </a:ext>
            </a:extLst>
          </p:cNvPr>
          <p:cNvSpPr txBox="1"/>
          <p:nvPr/>
        </p:nvSpPr>
        <p:spPr>
          <a:xfrm>
            <a:off x="4682638" y="4192560"/>
            <a:ext cx="34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酢酸カーミン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49FF88-7D48-E201-5CB8-94E97ED5E8BC}"/>
              </a:ext>
            </a:extLst>
          </p:cNvPr>
          <p:cNvSpPr txBox="1"/>
          <p:nvPr/>
        </p:nvSpPr>
        <p:spPr>
          <a:xfrm>
            <a:off x="9212980" y="4192560"/>
            <a:ext cx="10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F6AEFB-3485-6D6C-F680-9DF02A4B63C6}"/>
              </a:ext>
            </a:extLst>
          </p:cNvPr>
          <p:cNvSpPr txBox="1"/>
          <p:nvPr/>
        </p:nvSpPr>
        <p:spPr>
          <a:xfrm>
            <a:off x="4758840" y="4845703"/>
            <a:ext cx="34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酢酸オルセイン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18366D-F540-BBA4-9B76-85FAAB3D8918}"/>
              </a:ext>
            </a:extLst>
          </p:cNvPr>
          <p:cNvSpPr txBox="1"/>
          <p:nvPr/>
        </p:nvSpPr>
        <p:spPr>
          <a:xfrm>
            <a:off x="9212980" y="4845703"/>
            <a:ext cx="10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7A9144-A43A-D305-A7A4-17E75209AA88}"/>
              </a:ext>
            </a:extLst>
          </p:cNvPr>
          <p:cNvSpPr txBox="1"/>
          <p:nvPr/>
        </p:nvSpPr>
        <p:spPr>
          <a:xfrm>
            <a:off x="4758840" y="5498846"/>
            <a:ext cx="34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メチルグリーン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6DDBBC-10D7-D252-AFE2-AB5E8BBB4B37}"/>
              </a:ext>
            </a:extLst>
          </p:cNvPr>
          <p:cNvSpPr txBox="1"/>
          <p:nvPr/>
        </p:nvSpPr>
        <p:spPr>
          <a:xfrm>
            <a:off x="9289182" y="5498846"/>
            <a:ext cx="10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緑青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B1E439-4EEB-533B-AE34-74E21F26B517}"/>
              </a:ext>
            </a:extLst>
          </p:cNvPr>
          <p:cNvSpPr txBox="1"/>
          <p:nvPr/>
        </p:nvSpPr>
        <p:spPr>
          <a:xfrm>
            <a:off x="4682638" y="6162874"/>
            <a:ext cx="34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ピロニン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0DD3924-C84F-9157-55D6-7E7D1A89543E}"/>
              </a:ext>
            </a:extLst>
          </p:cNvPr>
          <p:cNvSpPr txBox="1"/>
          <p:nvPr/>
        </p:nvSpPr>
        <p:spPr>
          <a:xfrm>
            <a:off x="9289182" y="6162874"/>
            <a:ext cx="10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赤桃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1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ッター プレースホルダー 2">
            <a:extLst>
              <a:ext uri="{FF2B5EF4-FFF2-40B4-BE49-F238E27FC236}">
                <a16:creationId xmlns:a16="http://schemas.microsoft.com/office/drawing/2014/main" id="{81048E44-E5CD-4E4F-B74D-B9ED1417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  <a:noFill/>
        </p:spPr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© 2026  KEIRINKAN  ALL Rights Reserved.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スライド番号プレースホルダー 6">
            <a:extLst>
              <a:ext uri="{FF2B5EF4-FFF2-40B4-BE49-F238E27FC236}">
                <a16:creationId xmlns:a16="http://schemas.microsoft.com/office/drawing/2014/main" id="{78D1707B-4781-624D-BBF2-D3E9D67501E7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2/13</a:t>
            </a:r>
            <a:endParaRPr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31C21F-295C-B576-76C3-671EBE616268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40A5282-D597-6D42-660D-3A9DB9B8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2" y="479231"/>
            <a:ext cx="567515" cy="540000"/>
          </a:xfrm>
          <a:prstGeom prst="rect">
            <a:avLst/>
          </a:prstGeom>
        </p:spPr>
      </p:pic>
      <p:pic>
        <p:nvPicPr>
          <p:cNvPr id="6" name="図 5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861FE1AB-4D97-8B76-0C6F-E386E528C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0000" y="818736"/>
            <a:ext cx="3516630" cy="498602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64E6C2A-8E96-2ED4-C6AA-E0041C23FE01}"/>
              </a:ext>
            </a:extLst>
          </p:cNvPr>
          <p:cNvSpPr/>
          <p:nvPr/>
        </p:nvSpPr>
        <p:spPr>
          <a:xfrm>
            <a:off x="6338349" y="865044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69365C-F778-79DA-1139-14C63DC26839}"/>
              </a:ext>
            </a:extLst>
          </p:cNvPr>
          <p:cNvSpPr txBox="1"/>
          <p:nvPr/>
        </p:nvSpPr>
        <p:spPr>
          <a:xfrm>
            <a:off x="6604848" y="1033758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接眼レンズ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6B8F15A-76A4-0167-013B-3850185D65BE}"/>
              </a:ext>
            </a:extLst>
          </p:cNvPr>
          <p:cNvSpPr/>
          <p:nvPr/>
        </p:nvSpPr>
        <p:spPr>
          <a:xfrm>
            <a:off x="6400134" y="926829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4EC341-3EBB-1C92-BC2D-E10EBCB55E31}"/>
              </a:ext>
            </a:extLst>
          </p:cNvPr>
          <p:cNvSpPr/>
          <p:nvPr/>
        </p:nvSpPr>
        <p:spPr>
          <a:xfrm>
            <a:off x="5990006" y="1670580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936D69-BBAC-60E1-4ECE-C3401D12EDA9}"/>
              </a:ext>
            </a:extLst>
          </p:cNvPr>
          <p:cNvSpPr txBox="1"/>
          <p:nvPr/>
        </p:nvSpPr>
        <p:spPr>
          <a:xfrm>
            <a:off x="6256505" y="1839294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鏡筒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5FF3315-95D8-5DE7-0447-53338501AE0F}"/>
              </a:ext>
            </a:extLst>
          </p:cNvPr>
          <p:cNvSpPr/>
          <p:nvPr/>
        </p:nvSpPr>
        <p:spPr>
          <a:xfrm>
            <a:off x="6051791" y="1732365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5BCD05C-D98C-529B-278A-B625331B1216}"/>
              </a:ext>
            </a:extLst>
          </p:cNvPr>
          <p:cNvSpPr/>
          <p:nvPr/>
        </p:nvSpPr>
        <p:spPr>
          <a:xfrm>
            <a:off x="6338349" y="2476123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F7FC289-5ED0-2C7F-5F00-B9D47620CABB}"/>
              </a:ext>
            </a:extLst>
          </p:cNvPr>
          <p:cNvSpPr txBox="1"/>
          <p:nvPr/>
        </p:nvSpPr>
        <p:spPr>
          <a:xfrm>
            <a:off x="6604848" y="2644837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6E3AB98-530E-27CC-6BB6-2CCBAA25190B}"/>
              </a:ext>
            </a:extLst>
          </p:cNvPr>
          <p:cNvSpPr/>
          <p:nvPr/>
        </p:nvSpPr>
        <p:spPr>
          <a:xfrm>
            <a:off x="6400134" y="2537908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DBE03B5-A197-5721-3AC9-F1412E7FB103}"/>
              </a:ext>
            </a:extLst>
          </p:cNvPr>
          <p:cNvSpPr/>
          <p:nvPr/>
        </p:nvSpPr>
        <p:spPr>
          <a:xfrm>
            <a:off x="6338349" y="3292552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23CAAB2-CD15-853E-2A52-FAC2A4F49E14}"/>
              </a:ext>
            </a:extLst>
          </p:cNvPr>
          <p:cNvSpPr txBox="1"/>
          <p:nvPr/>
        </p:nvSpPr>
        <p:spPr>
          <a:xfrm>
            <a:off x="6604848" y="3461266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対物レンズ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35DAB62-1784-B838-0215-DB6CE3C9F6CB}"/>
              </a:ext>
            </a:extLst>
          </p:cNvPr>
          <p:cNvSpPr/>
          <p:nvPr/>
        </p:nvSpPr>
        <p:spPr>
          <a:xfrm>
            <a:off x="6400134" y="3354337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D85BB1A-FEAD-1F6E-88B8-AB331AAE18EC}"/>
              </a:ext>
            </a:extLst>
          </p:cNvPr>
          <p:cNvCxnSpPr>
            <a:cxnSpLocks/>
          </p:cNvCxnSpPr>
          <p:nvPr/>
        </p:nvCxnSpPr>
        <p:spPr>
          <a:xfrm>
            <a:off x="5471420" y="4194850"/>
            <a:ext cx="1255248" cy="8016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546F1C1-FD15-2BEF-D61D-87E31A333D1F}"/>
              </a:ext>
            </a:extLst>
          </p:cNvPr>
          <p:cNvCxnSpPr>
            <a:cxnSpLocks/>
          </p:cNvCxnSpPr>
          <p:nvPr/>
        </p:nvCxnSpPr>
        <p:spPr>
          <a:xfrm>
            <a:off x="5787104" y="4075107"/>
            <a:ext cx="1152000" cy="504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4656B05-7AB7-926A-0924-7DFBBE978025}"/>
              </a:ext>
            </a:extLst>
          </p:cNvPr>
          <p:cNvSpPr/>
          <p:nvPr/>
        </p:nvSpPr>
        <p:spPr>
          <a:xfrm>
            <a:off x="6614419" y="4881868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4F29B5C-7680-FB48-558A-7A51816D77AC}"/>
              </a:ext>
            </a:extLst>
          </p:cNvPr>
          <p:cNvSpPr/>
          <p:nvPr/>
        </p:nvSpPr>
        <p:spPr>
          <a:xfrm>
            <a:off x="6930108" y="4087210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77EE56A-0483-85F2-4B0F-EDD179015825}"/>
              </a:ext>
            </a:extLst>
          </p:cNvPr>
          <p:cNvSpPr txBox="1"/>
          <p:nvPr/>
        </p:nvSpPr>
        <p:spPr>
          <a:xfrm>
            <a:off x="7196607" y="4255924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ステージ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82DD95F-49CB-505C-6036-7C311F8CC28F}"/>
              </a:ext>
            </a:extLst>
          </p:cNvPr>
          <p:cNvSpPr/>
          <p:nvPr/>
        </p:nvSpPr>
        <p:spPr>
          <a:xfrm>
            <a:off x="6991893" y="4148995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329E29D-03D6-A164-FBA3-FF05A3726C5E}"/>
              </a:ext>
            </a:extLst>
          </p:cNvPr>
          <p:cNvSpPr txBox="1"/>
          <p:nvPr/>
        </p:nvSpPr>
        <p:spPr>
          <a:xfrm>
            <a:off x="6880918" y="5050582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しぼり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94ECCE5-C52B-48DD-AECF-F1CC0DD07D3B}"/>
              </a:ext>
            </a:extLst>
          </p:cNvPr>
          <p:cNvSpPr/>
          <p:nvPr/>
        </p:nvSpPr>
        <p:spPr>
          <a:xfrm>
            <a:off x="6676204" y="4943653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5652697-ECD6-396D-AC92-ADDC30B5E167}"/>
              </a:ext>
            </a:extLst>
          </p:cNvPr>
          <p:cNvCxnSpPr>
            <a:cxnSpLocks/>
          </p:cNvCxnSpPr>
          <p:nvPr/>
        </p:nvCxnSpPr>
        <p:spPr>
          <a:xfrm>
            <a:off x="5090420" y="4728250"/>
            <a:ext cx="1475947" cy="100257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2855E9B-B5AB-7C3A-131C-866E1BB8F3D8}"/>
              </a:ext>
            </a:extLst>
          </p:cNvPr>
          <p:cNvSpPr/>
          <p:nvPr/>
        </p:nvSpPr>
        <p:spPr>
          <a:xfrm>
            <a:off x="5990006" y="5687409"/>
            <a:ext cx="288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923824F-CF38-B104-D197-A11DB08F0CE5}"/>
              </a:ext>
            </a:extLst>
          </p:cNvPr>
          <p:cNvSpPr txBox="1"/>
          <p:nvPr/>
        </p:nvSpPr>
        <p:spPr>
          <a:xfrm>
            <a:off x="6256505" y="5856123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反射鏡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B504E61-E0C7-A1A4-E242-8ED99B1918E5}"/>
              </a:ext>
            </a:extLst>
          </p:cNvPr>
          <p:cNvSpPr/>
          <p:nvPr/>
        </p:nvSpPr>
        <p:spPr>
          <a:xfrm>
            <a:off x="6051791" y="5749194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0B1702-3592-1E88-5E3F-90DDF2BC3F77}"/>
              </a:ext>
            </a:extLst>
          </p:cNvPr>
          <p:cNvSpPr txBox="1"/>
          <p:nvPr/>
        </p:nvSpPr>
        <p:spPr>
          <a:xfrm>
            <a:off x="1113208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顕微鏡の使い方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1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23" grpId="0"/>
      <p:bldP spid="29" grpId="0"/>
      <p:bldP spid="32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03D9-6934-DF43-BF56-16598E9EC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2D5D4653-0D80-5DF9-DFAD-BAD277EA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E0D691C3-D193-2C96-AC64-3FF2C67FFC69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51DD680-AAB4-9B2E-8988-C35F6BE5DC73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pic>
        <p:nvPicPr>
          <p:cNvPr id="21" name="26bh1a_01201_m_02 (540p)">
            <a:hlinkClick r:id="" action="ppaction://media"/>
            <a:extLst>
              <a:ext uri="{FF2B5EF4-FFF2-40B4-BE49-F238E27FC236}">
                <a16:creationId xmlns:a16="http://schemas.microsoft.com/office/drawing/2014/main" id="{331B632E-6CDB-B916-BDB4-A824F0171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141" y="984469"/>
            <a:ext cx="9069828" cy="510177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755A61D-C3F6-944D-111F-5C4521C1D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42" y="479231"/>
            <a:ext cx="567515" cy="54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D418576-0944-088B-3008-7200AD41CC63}"/>
              </a:ext>
            </a:extLst>
          </p:cNvPr>
          <p:cNvSpPr txBox="1"/>
          <p:nvPr/>
        </p:nvSpPr>
        <p:spPr>
          <a:xfrm>
            <a:off x="1113208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顕微鏡の使い方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7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107D6-D25B-8619-ADAD-B8A08561C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CD92D25A-6216-5C28-265D-CDCA5C8F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10A72DE8-AD4D-650D-F25F-A9E8505821EC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84616F-004B-F5C3-021D-0E233BE0C2C7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56BD3F-82A4-9CCC-57BC-4B3EB9056FA8}"/>
              </a:ext>
            </a:extLst>
          </p:cNvPr>
          <p:cNvSpPr txBox="1"/>
          <p:nvPr/>
        </p:nvSpPr>
        <p:spPr>
          <a:xfrm>
            <a:off x="579808" y="47752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＜使い方の手順＞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0B100A6-CB7B-B193-A601-E2B923F1B175}"/>
              </a:ext>
            </a:extLst>
          </p:cNvPr>
          <p:cNvSpPr/>
          <p:nvPr/>
        </p:nvSpPr>
        <p:spPr>
          <a:xfrm>
            <a:off x="540000" y="1151244"/>
            <a:ext cx="1116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①顕微鏡を運ぶときは，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両手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で持ち，体に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近づけて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運ぶ。置くときは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水平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な所   に静かに置く。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68000" indent="-468000"/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②最初に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接眼レンズ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をはめ，続いて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対物レンズ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をねじ込む。</a:t>
            </a:r>
          </a:p>
          <a:p>
            <a:pPr marL="900000" indent="-468000"/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接眼レンズを先にはめるのは，ゴミなどが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鏡筒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内に落ちるのを防ぐため。</a:t>
            </a:r>
          </a:p>
          <a:p>
            <a:pPr marL="900000" indent="-468000"/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レンズを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直接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手でさわって汚さないように注意する。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84E90F-2108-CE45-BD0C-8760A339A840}"/>
              </a:ext>
            </a:extLst>
          </p:cNvPr>
          <p:cNvSpPr txBox="1"/>
          <p:nvPr/>
        </p:nvSpPr>
        <p:spPr>
          <a:xfrm>
            <a:off x="5956714" y="115124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両手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A066D7-A587-5274-27DC-1091C573F687}"/>
              </a:ext>
            </a:extLst>
          </p:cNvPr>
          <p:cNvSpPr txBox="1"/>
          <p:nvPr/>
        </p:nvSpPr>
        <p:spPr>
          <a:xfrm>
            <a:off x="1854000" y="169844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近づけて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D91074-E02B-CDF9-E4B4-BC4DF658850C}"/>
              </a:ext>
            </a:extLst>
          </p:cNvPr>
          <p:cNvSpPr txBox="1"/>
          <p:nvPr/>
        </p:nvSpPr>
        <p:spPr>
          <a:xfrm>
            <a:off x="9093600" y="169844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水平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C337CA-B806-CD33-29A4-6CC9039A885E}"/>
              </a:ext>
            </a:extLst>
          </p:cNvPr>
          <p:cNvSpPr txBox="1"/>
          <p:nvPr/>
        </p:nvSpPr>
        <p:spPr>
          <a:xfrm>
            <a:off x="3627600" y="279833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接眼レンズ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B5BB7B-0D71-C81D-530D-26E04F5D895C}"/>
              </a:ext>
            </a:extLst>
          </p:cNvPr>
          <p:cNvSpPr txBox="1"/>
          <p:nvPr/>
        </p:nvSpPr>
        <p:spPr>
          <a:xfrm>
            <a:off x="2266886" y="334193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対物レンズ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7B17E79-520D-D284-7ADC-14004FA7B007}"/>
              </a:ext>
            </a:extLst>
          </p:cNvPr>
          <p:cNvSpPr txBox="1"/>
          <p:nvPr/>
        </p:nvSpPr>
        <p:spPr>
          <a:xfrm>
            <a:off x="2019433" y="444181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鏡筒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61743D-F22A-88AE-84B4-5C6D7DBB98AD}"/>
              </a:ext>
            </a:extLst>
          </p:cNvPr>
          <p:cNvSpPr txBox="1"/>
          <p:nvPr/>
        </p:nvSpPr>
        <p:spPr>
          <a:xfrm>
            <a:off x="3839661" y="498721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直接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21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CB0CA-42E1-5C83-82CB-986AF1B6F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61A0416E-AB1B-5AE1-95F8-06785D8B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C5FD9317-C3E9-37D8-F1EA-6F3075932588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33A54D-687B-D34D-6F89-478A57053FF5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9E15B6F-1944-6FE0-5B8D-F52AD916825D}"/>
              </a:ext>
            </a:extLst>
          </p:cNvPr>
          <p:cNvSpPr txBox="1"/>
          <p:nvPr/>
        </p:nvSpPr>
        <p:spPr>
          <a:xfrm>
            <a:off x="579808" y="47752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＜使い方の手順＞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FB1567-9FD2-1472-19D1-0A9CFA8B48C4}"/>
              </a:ext>
            </a:extLst>
          </p:cNvPr>
          <p:cNvSpPr/>
          <p:nvPr/>
        </p:nvSpPr>
        <p:spPr>
          <a:xfrm>
            <a:off x="540000" y="1088966"/>
            <a:ext cx="11160000" cy="57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③対物レンズを最も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低倍率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のものにし，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反射鏡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を調節して視野を明るくする。</a:t>
            </a:r>
          </a:p>
          <a:p>
            <a:pPr marL="900000" indent="-468000"/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反射鏡で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17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直射日光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を受けると眼を傷める恐れがあるので注意する。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④観察対象が対物レンズの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真下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にくるように，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ステージ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にプレパラートを置く。顕微鏡を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横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から見ながら，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を回し，対物レンズとプレパラートをできるだけ近づける。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E2C5D8-B669-3F06-FB16-0F14B91B0643}"/>
              </a:ext>
            </a:extLst>
          </p:cNvPr>
          <p:cNvSpPr txBox="1"/>
          <p:nvPr/>
        </p:nvSpPr>
        <p:spPr>
          <a:xfrm>
            <a:off x="5460644" y="108896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低倍率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E0D707-E290-70D1-1718-3DE5FD9DFDDF}"/>
              </a:ext>
            </a:extLst>
          </p:cNvPr>
          <p:cNvSpPr txBox="1"/>
          <p:nvPr/>
        </p:nvSpPr>
        <p:spPr>
          <a:xfrm>
            <a:off x="1813931" y="163256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反射鏡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B31D8A-7BCB-8AFD-25B3-2E1881E5EDBB}"/>
              </a:ext>
            </a:extLst>
          </p:cNvPr>
          <p:cNvSpPr txBox="1"/>
          <p:nvPr/>
        </p:nvSpPr>
        <p:spPr>
          <a:xfrm>
            <a:off x="4290644" y="217685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直射日光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948D12-0091-264C-645B-F8E5CB089175}"/>
              </a:ext>
            </a:extLst>
          </p:cNvPr>
          <p:cNvSpPr txBox="1"/>
          <p:nvPr/>
        </p:nvSpPr>
        <p:spPr>
          <a:xfrm>
            <a:off x="6602400" y="327562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真下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3B0A8B-1DE8-15ED-CEBF-60FE36281E91}"/>
              </a:ext>
            </a:extLst>
          </p:cNvPr>
          <p:cNvSpPr txBox="1"/>
          <p:nvPr/>
        </p:nvSpPr>
        <p:spPr>
          <a:xfrm>
            <a:off x="2962159" y="383216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ステージ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55B5EB-CE96-024E-9987-CBED1EC104EF}"/>
              </a:ext>
            </a:extLst>
          </p:cNvPr>
          <p:cNvSpPr txBox="1"/>
          <p:nvPr/>
        </p:nvSpPr>
        <p:spPr>
          <a:xfrm>
            <a:off x="2728800" y="437645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横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0641C1-2398-02B5-90BA-946ED3D50EB7}"/>
              </a:ext>
            </a:extLst>
          </p:cNvPr>
          <p:cNvSpPr txBox="1"/>
          <p:nvPr/>
        </p:nvSpPr>
        <p:spPr>
          <a:xfrm>
            <a:off x="2043000" y="492073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3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DC189-24B7-B9CA-48A3-5050CA35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A98A0C8F-1E40-EAE7-4A15-6A50CCA7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0C24FB73-D652-1E5A-0FAB-1E3B7595D894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5DA40BE-F22D-D75E-1EA6-F4B031E0DBB5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A7D018-1D3E-B580-4A23-BB82F9766D0C}"/>
              </a:ext>
            </a:extLst>
          </p:cNvPr>
          <p:cNvSpPr txBox="1"/>
          <p:nvPr/>
        </p:nvSpPr>
        <p:spPr>
          <a:xfrm>
            <a:off x="579808" y="47752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＜使い方の手順＞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CB6BB1-61CB-9A32-4204-0AFD50A87F0A}"/>
              </a:ext>
            </a:extLst>
          </p:cNvPr>
          <p:cNvSpPr/>
          <p:nvPr/>
        </p:nvSpPr>
        <p:spPr>
          <a:xfrm>
            <a:off x="540000" y="1072924"/>
            <a:ext cx="11160000" cy="57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⑤接眼レンズをのぞきながら，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を④のときと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逆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向きに（プレパラートと対物レンズを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24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離す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方向に）ゆっくり回して，ピントを合わせる。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⑥接眼レンズをのぞきながらプレパラートを動かし，観察する部分を視野の中央に移動させる。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しぼり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を調節して，見やすい明るさにする。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29F73E-684D-3F5B-AAA7-372E6A018692}"/>
              </a:ext>
            </a:extLst>
          </p:cNvPr>
          <p:cNvSpPr txBox="1"/>
          <p:nvPr/>
        </p:nvSpPr>
        <p:spPr>
          <a:xfrm>
            <a:off x="7975244" y="107292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A60D0D-1B83-64B5-A1DE-8EBDD76EE873}"/>
              </a:ext>
            </a:extLst>
          </p:cNvPr>
          <p:cNvSpPr txBox="1"/>
          <p:nvPr/>
        </p:nvSpPr>
        <p:spPr>
          <a:xfrm>
            <a:off x="3642729" y="161721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逆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969317-0F3A-3AE0-594D-AD5D156B7CA9}"/>
              </a:ext>
            </a:extLst>
          </p:cNvPr>
          <p:cNvSpPr txBox="1"/>
          <p:nvPr/>
        </p:nvSpPr>
        <p:spPr>
          <a:xfrm>
            <a:off x="3873558" y="216149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離す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54134C-1477-C0AF-DC95-D98C734CE2A0}"/>
              </a:ext>
            </a:extLst>
          </p:cNvPr>
          <p:cNvSpPr txBox="1"/>
          <p:nvPr/>
        </p:nvSpPr>
        <p:spPr>
          <a:xfrm>
            <a:off x="1816158" y="436041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しぼり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1359A-C697-C732-53E2-8B8A41F14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85F1AFC4-ECE5-9492-A6A2-9F956D4D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8632635D-B486-7639-902E-75BFC4B71A4D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E2FCD8-A359-F5A2-244A-6B1CDFB0B5FF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92EC75-D99B-55A3-2176-E08F22F30357}"/>
              </a:ext>
            </a:extLst>
          </p:cNvPr>
          <p:cNvSpPr txBox="1"/>
          <p:nvPr/>
        </p:nvSpPr>
        <p:spPr>
          <a:xfrm>
            <a:off x="579808" y="47752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＜使い方の手順＞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0C3E11-D5E4-3EEF-8279-513C0823EA86}"/>
              </a:ext>
            </a:extLst>
          </p:cNvPr>
          <p:cNvSpPr/>
          <p:nvPr/>
        </p:nvSpPr>
        <p:spPr>
          <a:xfrm>
            <a:off x="540000" y="1193730"/>
            <a:ext cx="11160000" cy="57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⑦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26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レボルバー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を回転させて高倍率の対物レンズに切り替え，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27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でピントを合わせる。また，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28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しぼり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を調節して見やすい明るさにする。</a:t>
            </a:r>
          </a:p>
          <a:p>
            <a:pPr marL="900000" indent="-468000"/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高倍率になると見える範囲は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狭く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なり，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暗く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なる。</a:t>
            </a:r>
          </a:p>
          <a:p>
            <a:pPr marL="468000" indent="-468000"/>
            <a:endParaRPr lang="ja-JP" altLang="en-US" sz="36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12C4868-D7CE-841F-EEC1-7A15E2180F93}"/>
              </a:ext>
            </a:extLst>
          </p:cNvPr>
          <p:cNvSpPr txBox="1"/>
          <p:nvPr/>
        </p:nvSpPr>
        <p:spPr>
          <a:xfrm>
            <a:off x="2260244" y="119373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レボルバー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8FB91A-5B05-4657-C216-23A6E6540D33}"/>
              </a:ext>
            </a:extLst>
          </p:cNvPr>
          <p:cNvSpPr txBox="1"/>
          <p:nvPr/>
        </p:nvSpPr>
        <p:spPr>
          <a:xfrm>
            <a:off x="5700130" y="173801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調節ねじ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CF00CF-1EA5-FC50-4767-A2266C98C7C9}"/>
              </a:ext>
            </a:extLst>
          </p:cNvPr>
          <p:cNvSpPr txBox="1"/>
          <p:nvPr/>
        </p:nvSpPr>
        <p:spPr>
          <a:xfrm>
            <a:off x="5014329" y="228230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しぼり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9D21BB-78B5-B5F6-68C2-629FD357AA00}"/>
              </a:ext>
            </a:extLst>
          </p:cNvPr>
          <p:cNvSpPr txBox="1"/>
          <p:nvPr/>
        </p:nvSpPr>
        <p:spPr>
          <a:xfrm>
            <a:off x="7953472" y="338175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狭く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8C8512-0030-E14C-F580-B80920629218}"/>
              </a:ext>
            </a:extLst>
          </p:cNvPr>
          <p:cNvSpPr txBox="1"/>
          <p:nvPr/>
        </p:nvSpPr>
        <p:spPr>
          <a:xfrm>
            <a:off x="2009871" y="393692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暗く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6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581C8CE7-9A06-4D84-B33D-CBD414EF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0CA99CD4-694E-894E-9F63-DABB0AF02BCD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EFCB61-21FC-2BDC-0553-48933648B1F6}"/>
              </a:ext>
            </a:extLst>
          </p:cNvPr>
          <p:cNvSpPr txBox="1"/>
          <p:nvPr/>
        </p:nvSpPr>
        <p:spPr>
          <a:xfrm>
            <a:off x="448560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　プレパラートのつくり方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B57DC6-ED26-651A-C895-07F7A655E6A1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1BA3DCA-31B6-56E8-8E84-3777D2E80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04" y="477520"/>
            <a:ext cx="567516" cy="540000"/>
          </a:xfrm>
          <a:prstGeom prst="rect">
            <a:avLst/>
          </a:prstGeom>
        </p:spPr>
      </p:pic>
      <p:pic>
        <p:nvPicPr>
          <p:cNvPr id="16" name="26bh1a_01401_m_01 (540p)">
            <a:hlinkClick r:id="" action="ppaction://media"/>
            <a:extLst>
              <a:ext uri="{FF2B5EF4-FFF2-40B4-BE49-F238E27FC236}">
                <a16:creationId xmlns:a16="http://schemas.microsoft.com/office/drawing/2014/main" id="{ECA2B86A-810D-358E-9155-15CAF147C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302" y="1078481"/>
            <a:ext cx="8486540" cy="47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1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8AF04-4ADE-B20E-7E82-251509BC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D478187C-9F72-9968-BCB9-5685EBC2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418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21E67671-D337-5329-DDA5-63F3713F0BC1}"/>
              </a:ext>
            </a:extLst>
          </p:cNvPr>
          <p:cNvSpPr txBox="1">
            <a:spLocks/>
          </p:cNvSpPr>
          <p:nvPr/>
        </p:nvSpPr>
        <p:spPr>
          <a:xfrm>
            <a:off x="11095454" y="6418049"/>
            <a:ext cx="94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3/13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028338-E2A7-1387-A4BB-2276A4A370CD}"/>
              </a:ext>
            </a:extLst>
          </p:cNvPr>
          <p:cNvSpPr txBox="1"/>
          <p:nvPr/>
        </p:nvSpPr>
        <p:spPr>
          <a:xfrm>
            <a:off x="448560" y="540000"/>
            <a:ext cx="720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＜手順＞</a:t>
            </a:r>
            <a:endParaRPr lang="en-US" altLang="ja-JP" sz="36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8EBF68C-AFB1-A1BF-BE84-73787312841B}"/>
              </a:ext>
            </a:extLst>
          </p:cNvPr>
          <p:cNvSpPr/>
          <p:nvPr/>
        </p:nvSpPr>
        <p:spPr>
          <a:xfrm>
            <a:off x="10160000" y="294640"/>
            <a:ext cx="1716649" cy="365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</a:rPr>
              <a:t>内容解説用資料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F978612-C99E-ABCD-FE90-A5CAF90DC431}"/>
              </a:ext>
            </a:extLst>
          </p:cNvPr>
          <p:cNvSpPr/>
          <p:nvPr/>
        </p:nvSpPr>
        <p:spPr>
          <a:xfrm>
            <a:off x="540000" y="1260000"/>
            <a:ext cx="1116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スライドガラス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の上に試料をのせる。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②試料の上に水または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染色液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滴落とす。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③カバーガラスの端を水または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染色液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につけ，気泡が入らないように静かにカバーガラスをおろす。</a:t>
            </a:r>
          </a:p>
          <a:p>
            <a:pPr marL="468000" indent="-468000"/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④余分な水分や染色液は，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36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ろ紙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</a:rPr>
              <a:t>で吸い取る。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9CEA66-8718-C3C0-DC39-0DA75EB66BAB}"/>
              </a:ext>
            </a:extLst>
          </p:cNvPr>
          <p:cNvSpPr txBox="1"/>
          <p:nvPr/>
        </p:nvSpPr>
        <p:spPr>
          <a:xfrm>
            <a:off x="1809871" y="1260000"/>
            <a:ext cx="37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スライドガラス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C83F59-4C8B-090D-E9F6-9E8E4C5FB01A}"/>
              </a:ext>
            </a:extLst>
          </p:cNvPr>
          <p:cNvSpPr txBox="1"/>
          <p:nvPr/>
        </p:nvSpPr>
        <p:spPr>
          <a:xfrm>
            <a:off x="5729550" y="180475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染色液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95FCFB-9DD6-074A-7D62-1174AF254A01}"/>
              </a:ext>
            </a:extLst>
          </p:cNvPr>
          <p:cNvSpPr txBox="1"/>
          <p:nvPr/>
        </p:nvSpPr>
        <p:spPr>
          <a:xfrm>
            <a:off x="7558350" y="23436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染色液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4DDD57-229B-F6C8-C9A7-CA8721097AFD}"/>
              </a:ext>
            </a:extLst>
          </p:cNvPr>
          <p:cNvSpPr txBox="1"/>
          <p:nvPr/>
        </p:nvSpPr>
        <p:spPr>
          <a:xfrm>
            <a:off x="6410122" y="399794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ろ紙</a:t>
            </a:r>
            <a:endParaRPr kumimoji="1" lang="ja-JP" altLang="en-US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5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1083</Words>
  <PresentationFormat>ワイド画面</PresentationFormat>
  <Paragraphs>172</Paragraphs>
  <Slides>12</Slides>
  <Notes>12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メイリオ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2025-04-08T09:00:12Z</cp:lastPrinted>
  <dcterms:created xsi:type="dcterms:W3CDTF">2021-02-12T11:07:27Z</dcterms:created>
  <dcterms:modified xsi:type="dcterms:W3CDTF">2025-06-09T03:00:46Z</dcterms:modified>
</cp:coreProperties>
</file>