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3" r:id="rId2"/>
    <p:sldId id="278" r:id="rId3"/>
    <p:sldId id="287" r:id="rId4"/>
    <p:sldId id="288" r:id="rId5"/>
    <p:sldId id="290" r:id="rId6"/>
    <p:sldId id="271" r:id="rId7"/>
    <p:sldId id="273" r:id="rId8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441" autoAdjust="0"/>
  </p:normalViewPr>
  <p:slideViewPr>
    <p:cSldViewPr snapToGrid="0">
      <p:cViewPr>
        <p:scale>
          <a:sx n="89" d="100"/>
          <a:sy n="89" d="100"/>
        </p:scale>
        <p:origin x="882" y="25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en-US" altLang="ja-JP" sz="2200" b="1"/>
              <a:t>【</a:t>
            </a:r>
            <a:r>
              <a:rPr lang="ja-JP" altLang="en-US" sz="2200" b="1"/>
              <a:t>サンプル</a:t>
            </a:r>
            <a:r>
              <a:rPr lang="en-US" altLang="ja-JP" sz="2200" b="1"/>
              <a:t>】</a:t>
            </a:r>
            <a:r>
              <a:rPr lang="ja-JP" altLang="en-US" sz="2200" b="1"/>
              <a:t>啓林館・高等学校地学基礎</a:t>
            </a:r>
            <a:r>
              <a:rPr lang="en-US" altLang="ja-JP" sz="2200" b="1"/>
              <a:t>_</a:t>
            </a:r>
            <a:r>
              <a:rPr lang="ja-JP" altLang="en-US" sz="2200" b="1"/>
              <a:t>授業用スライド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37730E-57FC-4A98-8EBC-7B4128F65A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069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啓林館・高等学校地学基礎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4F496A4-8D08-4CBE-A17B-DEE71018F7FB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CAABEB5-DA67-4370-98B7-EA5021D7AF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151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10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3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問</a:t>
            </a:r>
            <a:r>
              <a:rPr kumimoji="1" lang="en-US" altLang="ja-JP" b="1" dirty="0"/>
              <a:t>】</a:t>
            </a:r>
          </a:p>
          <a:p>
            <a:r>
              <a:rPr kumimoji="1" lang="en-US" altLang="ja-JP" dirty="0"/>
              <a:t>p.79</a:t>
            </a:r>
            <a:r>
              <a:rPr kumimoji="1" lang="ja-JP" altLang="en-US" dirty="0"/>
              <a:t>問</a:t>
            </a:r>
            <a:r>
              <a:rPr kumimoji="1" lang="en-US" altLang="ja-JP" dirty="0"/>
              <a:t>1</a:t>
            </a:r>
            <a:r>
              <a:rPr kumimoji="1" lang="ja-JP" altLang="en-US" dirty="0"/>
              <a:t>を通して，対流圏の薄さを実感させる。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35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実験</a:t>
            </a:r>
            <a:r>
              <a:rPr kumimoji="1" lang="en-US" altLang="ja-JP" b="1" dirty="0"/>
              <a:t>】</a:t>
            </a:r>
          </a:p>
          <a:p>
            <a:r>
              <a:rPr kumimoji="1" lang="en-US" altLang="ja-JP" dirty="0"/>
              <a:t>p.79 </a:t>
            </a:r>
            <a:r>
              <a:rPr kumimoji="1" lang="ja-JP" altLang="en-US" dirty="0"/>
              <a:t>やってみよう「成層圏で対流が起こりにくいことを確認しよう」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デジタルコンテンツ</a:t>
            </a:r>
            <a:r>
              <a:rPr kumimoji="1" lang="en-US" altLang="ja-JP" b="1" dirty="0"/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動画　「成層圏で対流が起こりにくいことを確認しよう」　</a:t>
            </a:r>
            <a:r>
              <a:rPr kumimoji="1" lang="en-US" altLang="ja-JP" u="sng" dirty="0"/>
              <a:t>QR</a:t>
            </a:r>
            <a:r>
              <a:rPr kumimoji="1" lang="ja-JP" altLang="en-US" u="sng" dirty="0"/>
              <a:t>に収録／</a:t>
            </a:r>
            <a:r>
              <a:rPr kumimoji="1" lang="en-US" altLang="ja-JP" u="sng" dirty="0"/>
              <a:t>DVD-ROM</a:t>
            </a:r>
            <a:r>
              <a:rPr kumimoji="1" lang="ja-JP" altLang="en-US" u="sng" dirty="0"/>
              <a:t>に収録</a:t>
            </a:r>
            <a:endParaRPr kumimoji="1" lang="en-US" altLang="ja-JP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06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つながる学び</a:t>
            </a:r>
            <a:r>
              <a:rPr kumimoji="1" lang="en-US" altLang="ja-JP" b="1" dirty="0"/>
              <a:t>】</a:t>
            </a:r>
          </a:p>
          <a:p>
            <a:r>
              <a:rPr kumimoji="1" lang="ja-JP" altLang="en-US" b="0" dirty="0"/>
              <a:t>人間の活動により生じたオゾン層の破壊について，学習しよう。　→　</a:t>
            </a:r>
            <a:r>
              <a:rPr kumimoji="1" lang="en-US" altLang="ja-JP" dirty="0"/>
              <a:t>p.238 </a:t>
            </a:r>
            <a:r>
              <a:rPr kumimoji="1" lang="ja-JP" altLang="en-US" dirty="0"/>
              <a:t>●オゾン層の破壊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話題</a:t>
            </a:r>
            <a:r>
              <a:rPr kumimoji="1" lang="en-US" altLang="ja-JP" b="1" dirty="0"/>
              <a:t>】</a:t>
            </a:r>
          </a:p>
          <a:p>
            <a:r>
              <a:rPr kumimoji="1" lang="en-US" altLang="ja-JP" dirty="0"/>
              <a:t>p.81 </a:t>
            </a:r>
            <a:r>
              <a:rPr kumimoji="1" lang="ja-JP" altLang="en-US" dirty="0"/>
              <a:t>参考「オゾンの生成と輸送」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33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話題</a:t>
            </a:r>
            <a:r>
              <a:rPr kumimoji="1" lang="en-US" altLang="ja-JP" b="1" dirty="0"/>
              <a:t>】</a:t>
            </a:r>
          </a:p>
          <a:p>
            <a:r>
              <a:rPr kumimoji="1" lang="en-US" altLang="ja-JP" dirty="0"/>
              <a:t>p.81 </a:t>
            </a:r>
            <a:r>
              <a:rPr kumimoji="1" lang="ja-JP" altLang="en-US" dirty="0"/>
              <a:t>参考「熱圏は熱くない？」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53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884-8B1C-4628-938E-A890D2256220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8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DC59-F3AB-451B-8A18-5376A7057EE5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22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5F70-3E8D-4C56-A951-952C507947C0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82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A08B-EA1B-4C43-93E7-D7793AEE8E1F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18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283A-DDBF-4019-BF3F-CB5188E4F212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5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28D7-0B78-40CD-9DBA-ECD87CE19CA8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2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2818-203A-4AEB-93AE-8D282B49308B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02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5639-3A1B-4FE2-AFAE-6C56D37BEA43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15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7121-F1D6-47E2-AC3A-F0C760F4CA0A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93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3B9F-B47A-4EA8-9CAA-A4E337CA8650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21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0E19-F21B-4200-AB32-B12FF53EC05D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62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FC66B-AF26-429B-9A71-6E0346AFC03F}" type="datetime1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15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438884" y="1656936"/>
            <a:ext cx="8897812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5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22</a:t>
            </a:r>
            <a:r>
              <a:rPr lang="ja-JP" altLang="en-US" sz="5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時限目</a:t>
            </a:r>
            <a:endParaRPr lang="en-US" altLang="ja-JP" sz="5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第２部　大気と海洋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&gt; 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第１章　大気の構造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&gt; 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第１節　大気圏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&gt; </a:t>
            </a:r>
            <a:r>
              <a:rPr lang="ja-JP" altLang="en-US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教科書</a:t>
            </a:r>
            <a:r>
              <a:rPr lang="en-US" altLang="ja-JP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p.79</a:t>
            </a:r>
            <a:r>
              <a:rPr lang="ja-JP" altLang="en-US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en-US" altLang="ja-JP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p.81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133CF5-A0B2-4CB0-8963-890796AD1E5C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24786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078930" y="1671032"/>
            <a:ext cx="10034141" cy="3442143"/>
            <a:chOff x="1889758" y="1745677"/>
            <a:chExt cx="10034141" cy="3442143"/>
          </a:xfrm>
        </p:grpSpPr>
        <p:sp>
          <p:nvSpPr>
            <p:cNvPr id="4" name="正方形/長方形 3"/>
            <p:cNvSpPr/>
            <p:nvPr/>
          </p:nvSpPr>
          <p:spPr>
            <a:xfrm>
              <a:off x="1889758" y="2323409"/>
              <a:ext cx="10034141" cy="2864411"/>
            </a:xfrm>
            <a:prstGeom prst="rect">
              <a:avLst/>
            </a:prstGeom>
            <a:solidFill>
              <a:srgbClr val="FAF8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3600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大気圏は，どのような構造をしているのだろうか。また，大気圏ではどのような現象が起こっているのだろうか。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889759" y="1745677"/>
              <a:ext cx="2443941" cy="573579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学びの視点</a:t>
              </a: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DD243F-80A8-4EE6-9F5F-96CE9EE4879F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91161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6FEEEB-687A-48AB-8FFB-5C90BE31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54182" y="316898"/>
            <a:ext cx="9309133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u="sng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Ｃ　大気圏の層構造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●対流圏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○地表～高度約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11km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</a:t>
            </a:r>
            <a:r>
              <a:rPr lang="en-US" altLang="ja-JP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0.65℃/100m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の割合で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低下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し続ける。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この割合を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気温減率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○大気中の水蒸気の大部分が存在する。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雲の発生や降水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などの現象はほぼ対流圏で起こる。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○対流圏の上端を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圏界面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62544" y="5094703"/>
            <a:ext cx="9912211" cy="13375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地球を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周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4m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の球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(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運動会の大玉程度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)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としたときの，対流圏の厚さを求めよ。ただし，地球の円周を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40000km</a:t>
            </a:r>
            <a:r>
              <a:rPr lang="ja-JP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，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対流圏の厚さを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10km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とする。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815000" y="5547323"/>
            <a:ext cx="731520" cy="432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問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8997161" y="4242297"/>
            <a:ext cx="2960254" cy="2619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4038600" y="6485557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6F4535-E179-4B9F-871D-97CAE057FD7A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BE8701-735F-4102-AE73-48FD0D336982}"/>
              </a:ext>
            </a:extLst>
          </p:cNvPr>
          <p:cNvSpPr/>
          <p:nvPr/>
        </p:nvSpPr>
        <p:spPr>
          <a:xfrm>
            <a:off x="2151530" y="2291380"/>
            <a:ext cx="1800000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16A8B0-061B-4AF7-9B31-5C66DE79019F}"/>
              </a:ext>
            </a:extLst>
          </p:cNvPr>
          <p:cNvSpPr/>
          <p:nvPr/>
        </p:nvSpPr>
        <p:spPr>
          <a:xfrm>
            <a:off x="5142155" y="2302138"/>
            <a:ext cx="629212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546DA8-A0ED-4E0E-B85E-8A085F3588C9}"/>
              </a:ext>
            </a:extLst>
          </p:cNvPr>
          <p:cNvSpPr/>
          <p:nvPr/>
        </p:nvSpPr>
        <p:spPr>
          <a:xfrm>
            <a:off x="2779956" y="2657141"/>
            <a:ext cx="1258644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5290DE2-08EF-4F04-AF0C-EDAB8C624AC9}"/>
              </a:ext>
            </a:extLst>
          </p:cNvPr>
          <p:cNvSpPr/>
          <p:nvPr/>
        </p:nvSpPr>
        <p:spPr>
          <a:xfrm>
            <a:off x="1546520" y="3766133"/>
            <a:ext cx="217562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7D5BD5E-F4C9-4EF1-AC0B-4F99B4E47F0F}"/>
              </a:ext>
            </a:extLst>
          </p:cNvPr>
          <p:cNvSpPr/>
          <p:nvPr/>
        </p:nvSpPr>
        <p:spPr>
          <a:xfrm>
            <a:off x="3378799" y="4494426"/>
            <a:ext cx="945775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4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95FA984-1CFC-419F-AC99-63AE57778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9FBCAC-E213-47CF-8B2C-55EF21C7C0CE}"/>
              </a:ext>
            </a:extLst>
          </p:cNvPr>
          <p:cNvSpPr/>
          <p:nvPr/>
        </p:nvSpPr>
        <p:spPr>
          <a:xfrm>
            <a:off x="8997161" y="3352485"/>
            <a:ext cx="2960254" cy="8802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98764" y="316899"/>
            <a:ext cx="936455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●成層圏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11km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上昇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→　下が低温，上が高温で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対流が起こりにくい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D79CB1-B0C8-43DD-85E5-B85751A2D8F1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D284129-E2AA-4BC2-84A1-6DA71123BD15}"/>
              </a:ext>
            </a:extLst>
          </p:cNvPr>
          <p:cNvSpPr/>
          <p:nvPr/>
        </p:nvSpPr>
        <p:spPr>
          <a:xfrm>
            <a:off x="3945714" y="1643648"/>
            <a:ext cx="604772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33333D2-DADA-454F-B719-DEE9DF1DC2CB}"/>
              </a:ext>
            </a:extLst>
          </p:cNvPr>
          <p:cNvSpPr/>
          <p:nvPr/>
        </p:nvSpPr>
        <p:spPr>
          <a:xfrm>
            <a:off x="4857136" y="2389564"/>
            <a:ext cx="275927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3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A5885D9-4CB8-4A2F-AA16-C0F911A0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pic>
        <p:nvPicPr>
          <p:cNvPr id="3" name="p075_高温のものが上にあると対流は起こりにくい">
            <a:hlinkClick r:id="" action="ppaction://media"/>
            <a:extLst>
              <a:ext uri="{FF2B5EF4-FFF2-40B4-BE49-F238E27FC236}">
                <a16:creationId xmlns:a16="http://schemas.microsoft.com/office/drawing/2014/main" id="{6F8A06EA-D69F-42AF-B284-BB9A89B84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928" y="1140147"/>
            <a:ext cx="8138144" cy="4577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E477A0-EF0D-45E7-89B5-BDDB4C2C4D91}"/>
              </a:ext>
            </a:extLst>
          </p:cNvPr>
          <p:cNvSpPr txBox="1"/>
          <p:nvPr/>
        </p:nvSpPr>
        <p:spPr>
          <a:xfrm>
            <a:off x="2026928" y="634765"/>
            <a:ext cx="6463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動画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1B0A697-1FEB-45C8-B171-BCC721BC5993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6531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3446381-4784-4D97-BA10-919C2E92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55782" y="316899"/>
            <a:ext cx="9589431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【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オゾン層</a:t>
            </a: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】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○成層圏内の高度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15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30km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にある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オゾン濃度の高い層を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オゾン層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○成層圏内で気温が高度とともに上昇するのは，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オゾンが太陽からの紫外線を吸収し，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大気を加熱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するためである。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○紫外線は生物にとって有害であるが，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その大部分はオゾン層で吸収されている。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102275-3C2C-426E-AB22-D947B1D41EFC}"/>
              </a:ext>
            </a:extLst>
          </p:cNvPr>
          <p:cNvSpPr/>
          <p:nvPr/>
        </p:nvSpPr>
        <p:spPr>
          <a:xfrm>
            <a:off x="8997161" y="3352485"/>
            <a:ext cx="2960254" cy="8802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B8FD0B-0F1A-4D16-B27B-6791B77AA692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7F57FB-1178-4FEA-A860-9B32E8BE757F}"/>
              </a:ext>
            </a:extLst>
          </p:cNvPr>
          <p:cNvSpPr/>
          <p:nvPr/>
        </p:nvSpPr>
        <p:spPr>
          <a:xfrm>
            <a:off x="4408293" y="1267130"/>
            <a:ext cx="121795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3BA52F-751E-49D4-98DE-F3CD6062764B}"/>
              </a:ext>
            </a:extLst>
          </p:cNvPr>
          <p:cNvSpPr/>
          <p:nvPr/>
        </p:nvSpPr>
        <p:spPr>
          <a:xfrm>
            <a:off x="1337809" y="2596731"/>
            <a:ext cx="504147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62476F-4BB8-4060-86A3-0811407DB446}"/>
              </a:ext>
            </a:extLst>
          </p:cNvPr>
          <p:cNvSpPr/>
          <p:nvPr/>
        </p:nvSpPr>
        <p:spPr>
          <a:xfrm>
            <a:off x="1337809" y="3029756"/>
            <a:ext cx="1555998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7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3842450C-8D32-4074-80C2-D67378232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035C4AB-4484-4326-9EBA-78E9BFD24AD8}"/>
              </a:ext>
            </a:extLst>
          </p:cNvPr>
          <p:cNvSpPr/>
          <p:nvPr/>
        </p:nvSpPr>
        <p:spPr>
          <a:xfrm>
            <a:off x="8981258" y="2411731"/>
            <a:ext cx="2960254" cy="9495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63418" y="360477"/>
            <a:ext cx="11230476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●中間圏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50km 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 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80~90 km</a:t>
            </a:r>
            <a:endParaRPr lang="ja-JP" altLang="en-US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低下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→</a:t>
            </a:r>
            <a:r>
              <a:rPr lang="ja-JP" altLang="en-US" sz="16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最上部付近で最も低温となる。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流星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が見られる。宇宙空間の粒子が大気に衝突し，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流星物質や大気が発光する現象である。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●熱圏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80~90km 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 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500~700km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上昇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　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理由：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O</a:t>
            </a:r>
            <a:r>
              <a:rPr lang="en-US" altLang="ja-JP" sz="1800" baseline="-25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や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N</a:t>
            </a:r>
            <a:r>
              <a:rPr lang="en-US" altLang="ja-JP" sz="1800" baseline="-25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が太陽からの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X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線・紫外線を吸収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ja-JP" altLang="en-US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○高緯度では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オーロラ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が発生する。太陽からの電荷を帯びた粒子が大気に衝突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し，大気中の酸素や窒素が発光する現象である。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14779" y="289881"/>
            <a:ext cx="5635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endParaRPr lang="en-US" altLang="ja-JP" sz="2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D8B053F-1FDA-48B4-8D1D-4D4FFBF948AD}"/>
              </a:ext>
            </a:extLst>
          </p:cNvPr>
          <p:cNvSpPr/>
          <p:nvPr/>
        </p:nvSpPr>
        <p:spPr>
          <a:xfrm>
            <a:off x="8981258" y="890271"/>
            <a:ext cx="2960254" cy="1513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5725309-1954-42CD-A124-18B6B3E97109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415B1F-A964-4382-831F-FA5C5623234A}"/>
              </a:ext>
            </a:extLst>
          </p:cNvPr>
          <p:cNvSpPr/>
          <p:nvPr/>
        </p:nvSpPr>
        <p:spPr>
          <a:xfrm>
            <a:off x="4017084" y="1546828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A99E4F-7914-4FEF-860A-FDC294497F4C}"/>
              </a:ext>
            </a:extLst>
          </p:cNvPr>
          <p:cNvSpPr/>
          <p:nvPr/>
        </p:nvSpPr>
        <p:spPr>
          <a:xfrm>
            <a:off x="1275677" y="2261124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4C099E-53EF-41E2-9B9E-7F6D9D38BAFE}"/>
              </a:ext>
            </a:extLst>
          </p:cNvPr>
          <p:cNvSpPr/>
          <p:nvPr/>
        </p:nvSpPr>
        <p:spPr>
          <a:xfrm>
            <a:off x="4017084" y="4459216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090CAD-D76E-4567-A4BE-33179EC034B3}"/>
              </a:ext>
            </a:extLst>
          </p:cNvPr>
          <p:cNvSpPr/>
          <p:nvPr/>
        </p:nvSpPr>
        <p:spPr>
          <a:xfrm>
            <a:off x="2792505" y="5558289"/>
            <a:ext cx="1224579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6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908</TotalTime>
  <Words>638</Words>
  <Application>Microsoft Office PowerPoint</Application>
  <PresentationFormat>ワイド画面</PresentationFormat>
  <Paragraphs>90</Paragraphs>
  <Slides>7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ＭＳ Ｐゴシック</vt:lpstr>
      <vt:lpstr>ＭＳ 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山本 知実</dc:creator>
  <cp:lastModifiedBy>山本 知実</cp:lastModifiedBy>
  <cp:revision>12</cp:revision>
  <cp:lastPrinted>2025-03-05T05:29:56Z</cp:lastPrinted>
  <dcterms:created xsi:type="dcterms:W3CDTF">2016-10-17T07:31:21Z</dcterms:created>
  <dcterms:modified xsi:type="dcterms:W3CDTF">2025-04-07T08:09:10Z</dcterms:modified>
</cp:coreProperties>
</file>