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sldIdLst>
    <p:sldId id="256" r:id="rId2"/>
    <p:sldId id="257" r:id="rId3"/>
    <p:sldId id="268" r:id="rId4"/>
    <p:sldId id="269" r:id="rId5"/>
    <p:sldId id="275" r:id="rId6"/>
    <p:sldId id="276" r:id="rId7"/>
    <p:sldId id="274" r:id="rId8"/>
    <p:sldId id="273" r:id="rId9"/>
    <p:sldId id="272" r:id="rId10"/>
    <p:sldId id="271" r:id="rId11"/>
    <p:sldId id="270" r:id="rId12"/>
    <p:sldId id="281" r:id="rId13"/>
    <p:sldId id="282" r:id="rId14"/>
    <p:sldId id="283" r:id="rId15"/>
    <p:sldId id="285" r:id="rId16"/>
    <p:sldId id="286" r:id="rId17"/>
    <p:sldId id="287" r:id="rId18"/>
    <p:sldId id="288" r:id="rId19"/>
    <p:sldId id="279" r:id="rId20"/>
    <p:sldId id="278"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97EF96-CE46-4353-8E9F-FC14382683BD}" type="datetimeFigureOut">
              <a:rPr kumimoji="1" lang="ja-JP" altLang="en-US" smtClean="0"/>
              <a:t>2025/4/7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97FDF3-BBCA-4C26-BCCE-0EDCBB393F55}" type="slidenum">
              <a:rPr kumimoji="1" lang="ja-JP" altLang="en-US" smtClean="0"/>
              <a:t>‹#›</a:t>
            </a:fld>
            <a:endParaRPr kumimoji="1" lang="ja-JP" altLang="en-US"/>
          </a:p>
        </p:txBody>
      </p:sp>
    </p:spTree>
    <p:extLst>
      <p:ext uri="{BB962C8B-B14F-4D97-AF65-F5344CB8AC3E}">
        <p14:creationId xmlns:p14="http://schemas.microsoft.com/office/powerpoint/2010/main" val="40580279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546911B-B701-4C33-9443-A99FA3AAC857}" type="datetime1">
              <a:rPr kumimoji="1" lang="ja-JP" altLang="en-US" smtClean="0"/>
              <a:t>2025/4/7</a:t>
            </a:fld>
            <a:endParaRPr kumimoji="1" lang="ja-JP" altLang="en-US"/>
          </a:p>
        </p:txBody>
      </p:sp>
      <p:sp>
        <p:nvSpPr>
          <p:cNvPr id="5" name="フッター プレースホルダー 4"/>
          <p:cNvSpPr>
            <a:spLocks noGrp="1"/>
          </p:cNvSpPr>
          <p:nvPr>
            <p:ph type="ftr" sz="quarter" idx="11"/>
          </p:nvPr>
        </p:nvSpPr>
        <p:spPr/>
        <p:txBody>
          <a:bodyPr/>
          <a:lstStyle>
            <a:lvl1pPr algn="r">
              <a:defRPr/>
            </a:lvl1pPr>
          </a:lstStyle>
          <a:p>
            <a:r>
              <a:rPr lang="en-US" altLang="ja-JP"/>
              <a:t>©KEIRINKAN All Rights Reserved</a:t>
            </a:r>
            <a:endParaRPr lang="ja-JP" altLang="en-US"/>
          </a:p>
        </p:txBody>
      </p:sp>
      <p:sp>
        <p:nvSpPr>
          <p:cNvPr id="6" name="スライド番号プレースホルダー 5"/>
          <p:cNvSpPr>
            <a:spLocks noGrp="1"/>
          </p:cNvSpPr>
          <p:nvPr>
            <p:ph type="sldNum" sz="quarter" idx="12"/>
          </p:nvPr>
        </p:nvSpPr>
        <p:spPr/>
        <p:txBody>
          <a:bodyPr/>
          <a:lstStyle/>
          <a:p>
            <a:fld id="{4267FDDC-7C53-4B3E-95A9-DCE4C5F49A94}" type="slidenum">
              <a:rPr kumimoji="1" lang="ja-JP" altLang="en-US" smtClean="0"/>
              <a:t>‹#›</a:t>
            </a:fld>
            <a:endParaRPr kumimoji="1" lang="ja-JP" altLang="en-US"/>
          </a:p>
        </p:txBody>
      </p:sp>
    </p:spTree>
    <p:extLst>
      <p:ext uri="{BB962C8B-B14F-4D97-AF65-F5344CB8AC3E}">
        <p14:creationId xmlns:p14="http://schemas.microsoft.com/office/powerpoint/2010/main" val="34096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F4A45C-E06F-4D2B-8AF6-BD66C6284825}" type="datetime1">
              <a:rPr kumimoji="1" lang="ja-JP" altLang="en-US" smtClean="0"/>
              <a:t>2025/4/7</a:t>
            </a:fld>
            <a:endParaRPr kumimoji="1" lang="ja-JP" altLang="en-US"/>
          </a:p>
        </p:txBody>
      </p:sp>
      <p:sp>
        <p:nvSpPr>
          <p:cNvPr id="3" name="フッター プレースホルダー 2"/>
          <p:cNvSpPr>
            <a:spLocks noGrp="1"/>
          </p:cNvSpPr>
          <p:nvPr>
            <p:ph type="ftr" sz="quarter" idx="11"/>
          </p:nvPr>
        </p:nvSpPr>
        <p:spPr/>
        <p:txBody>
          <a:bodyPr/>
          <a:lstStyle>
            <a:lvl1pPr algn="r">
              <a:defRPr/>
            </a:lvl1pPr>
          </a:lstStyle>
          <a:p>
            <a:r>
              <a:rPr lang="en-US" altLang="ja-JP"/>
              <a:t>©KEIRINKAN All Rights Reserved</a:t>
            </a:r>
            <a:endParaRPr lang="ja-JP" altLang="en-US"/>
          </a:p>
        </p:txBody>
      </p:sp>
      <p:sp>
        <p:nvSpPr>
          <p:cNvPr id="4" name="スライド番号プレースホルダー 3"/>
          <p:cNvSpPr>
            <a:spLocks noGrp="1"/>
          </p:cNvSpPr>
          <p:nvPr>
            <p:ph type="sldNum" sz="quarter" idx="12"/>
          </p:nvPr>
        </p:nvSpPr>
        <p:spPr/>
        <p:txBody>
          <a:bodyPr/>
          <a:lstStyle/>
          <a:p>
            <a:fld id="{4267FDDC-7C53-4B3E-95A9-DCE4C5F49A94}" type="slidenum">
              <a:rPr kumimoji="1" lang="ja-JP" altLang="en-US" smtClean="0"/>
              <a:t>‹#›</a:t>
            </a:fld>
            <a:endParaRPr kumimoji="1" lang="ja-JP" altLang="en-US"/>
          </a:p>
        </p:txBody>
      </p:sp>
    </p:spTree>
    <p:extLst>
      <p:ext uri="{BB962C8B-B14F-4D97-AF65-F5344CB8AC3E}">
        <p14:creationId xmlns:p14="http://schemas.microsoft.com/office/powerpoint/2010/main" val="948838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34CAE3-30B6-4D4F-A22D-965825BD86BE}" type="datetime1">
              <a:rPr kumimoji="1" lang="ja-JP" altLang="en-US" smtClean="0"/>
              <a:t>2025/4/7</a:t>
            </a:fld>
            <a:endParaRPr kumimoji="1" lang="ja-JP" altLang="en-US"/>
          </a:p>
        </p:txBody>
      </p:sp>
      <p:sp>
        <p:nvSpPr>
          <p:cNvPr id="5" name="フッター プレースホルダー 4"/>
          <p:cNvSpPr>
            <a:spLocks noGrp="1"/>
          </p:cNvSpPr>
          <p:nvPr>
            <p:ph type="ftr" sz="quarter" idx="3"/>
          </p:nvPr>
        </p:nvSpPr>
        <p:spPr>
          <a:xfrm>
            <a:off x="7936832" y="646767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r>
              <a:rPr lang="en-US" altLang="ja-JP" dirty="0"/>
              <a:t>©KEIRINKAN All Rights Reserved</a:t>
            </a:r>
            <a:endParaRPr lang="ja-JP" altLang="en-US" dirty="0"/>
          </a:p>
        </p:txBody>
      </p:sp>
      <p:sp>
        <p:nvSpPr>
          <p:cNvPr id="6" name="スライド番号プレースホルダー 5"/>
          <p:cNvSpPr>
            <a:spLocks noGrp="1"/>
          </p:cNvSpPr>
          <p:nvPr>
            <p:ph type="sldNum" sz="quarter" idx="4"/>
          </p:nvPr>
        </p:nvSpPr>
        <p:spPr>
          <a:xfrm>
            <a:off x="149994" y="646767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67FDDC-7C53-4B3E-95A9-DCE4C5F49A94}" type="slidenum">
              <a:rPr lang="ja-JP" altLang="en-US" smtClean="0"/>
              <a:pPr/>
              <a:t>‹#›</a:t>
            </a:fld>
            <a:endParaRPr lang="ja-JP" altLang="en-US"/>
          </a:p>
        </p:txBody>
      </p:sp>
    </p:spTree>
    <p:extLst>
      <p:ext uri="{BB962C8B-B14F-4D97-AF65-F5344CB8AC3E}">
        <p14:creationId xmlns:p14="http://schemas.microsoft.com/office/powerpoint/2010/main" val="538498002"/>
      </p:ext>
    </p:extLst>
  </p:cSld>
  <p:clrMap bg1="lt1" tx1="dk1" bg2="lt2" tx2="dk2" accent1="accent1" accent2="accent2" accent3="accent3" accent4="accent4" accent5="accent5" accent6="accent6" hlink="hlink" folHlink="folHlink"/>
  <p:sldLayoutIdLst>
    <p:sldLayoutId id="2147483649" r:id="rId1"/>
    <p:sldLayoutId id="2147483655" r:id="rId2"/>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3795" y="959860"/>
            <a:ext cx="11454580" cy="707886"/>
          </a:xfrm>
          <a:prstGeom prst="rect">
            <a:avLst/>
          </a:prstGeom>
          <a:noFill/>
        </p:spPr>
        <p:txBody>
          <a:bodyPr wrap="square" rtlCol="0">
            <a:spAutoFit/>
          </a:bodyPr>
          <a:lstStyle/>
          <a:p>
            <a:pPr algn="ctr"/>
            <a:r>
              <a:rPr kumimoji="1" lang="ja-JP" altLang="en-US" sz="4000" dirty="0">
                <a:latin typeface="ＭＳ Ｐゴシック" panose="020B0600070205080204" pitchFamily="50" charset="-128"/>
                <a:ea typeface="ＭＳ Ｐゴシック" panose="020B0600070205080204" pitchFamily="50" charset="-128"/>
              </a:rPr>
              <a:t>第</a:t>
            </a:r>
            <a:r>
              <a:rPr lang="ja-JP" altLang="en-US" sz="4000" dirty="0">
                <a:latin typeface="ＭＳ Ｐゴシック" panose="020B0600070205080204" pitchFamily="50" charset="-128"/>
                <a:ea typeface="ＭＳ Ｐゴシック" panose="020B0600070205080204" pitchFamily="50" charset="-128"/>
              </a:rPr>
              <a:t>１</a:t>
            </a:r>
            <a:r>
              <a:rPr kumimoji="1" lang="ja-JP" altLang="en-US" sz="4000" dirty="0">
                <a:latin typeface="ＭＳ Ｐゴシック" panose="020B0600070205080204" pitchFamily="50" charset="-128"/>
                <a:ea typeface="ＭＳ Ｐゴシック" panose="020B0600070205080204" pitchFamily="50" charset="-128"/>
              </a:rPr>
              <a:t>章　探究の進め方</a:t>
            </a:r>
          </a:p>
        </p:txBody>
      </p:sp>
      <p:sp>
        <p:nvSpPr>
          <p:cNvPr id="5" name="テキスト ボックス 4"/>
          <p:cNvSpPr txBox="1"/>
          <p:nvPr/>
        </p:nvSpPr>
        <p:spPr>
          <a:xfrm>
            <a:off x="363795" y="2067815"/>
            <a:ext cx="11454581" cy="923330"/>
          </a:xfrm>
          <a:prstGeom prst="rect">
            <a:avLst/>
          </a:prstGeom>
          <a:noFill/>
        </p:spPr>
        <p:txBody>
          <a:bodyPr wrap="square" rtlCol="0">
            <a:spAutoFit/>
          </a:bodyPr>
          <a:lstStyle/>
          <a:p>
            <a:pPr algn="ctr"/>
            <a:r>
              <a:rPr kumimoji="1" lang="ja-JP" altLang="en-US" sz="5400" dirty="0">
                <a:latin typeface="ＭＳ ゴシック" panose="020B0609070205080204" pitchFamily="49" charset="-128"/>
                <a:ea typeface="ＭＳ ゴシック" panose="020B0609070205080204" pitchFamily="49" charset="-128"/>
              </a:rPr>
              <a:t>第</a:t>
            </a:r>
            <a:r>
              <a:rPr lang="ja-JP" altLang="en-US" sz="5400" dirty="0">
                <a:latin typeface="ＭＳ ゴシック" panose="020B0609070205080204" pitchFamily="49" charset="-128"/>
                <a:ea typeface="ＭＳ ゴシック" panose="020B0609070205080204" pitchFamily="49" charset="-128"/>
              </a:rPr>
              <a:t>１</a:t>
            </a:r>
            <a:r>
              <a:rPr kumimoji="1" lang="ja-JP" altLang="en-US" sz="5400" dirty="0">
                <a:latin typeface="ＭＳ ゴシック" panose="020B0609070205080204" pitchFamily="49" charset="-128"/>
                <a:ea typeface="ＭＳ ゴシック" panose="020B0609070205080204" pitchFamily="49" charset="-128"/>
              </a:rPr>
              <a:t>節　探究へのいざない</a:t>
            </a:r>
          </a:p>
        </p:txBody>
      </p:sp>
      <p:sp>
        <p:nvSpPr>
          <p:cNvPr id="6" name="テキスト ボックス 5"/>
          <p:cNvSpPr txBox="1"/>
          <p:nvPr/>
        </p:nvSpPr>
        <p:spPr>
          <a:xfrm>
            <a:off x="1624485" y="3484139"/>
            <a:ext cx="8943031" cy="830997"/>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探究とはどのようなものだろうか。ここでは，探究の意義や探究に取り組む姿勢，探究の方法について考えよう。</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0" name="フッター プレースホルダー 9"/>
          <p:cNvSpPr>
            <a:spLocks noGrp="1"/>
          </p:cNvSpPr>
          <p:nvPr>
            <p:ph type="ftr" sz="quarter" idx="11"/>
          </p:nvPr>
        </p:nvSpPr>
        <p:spPr/>
        <p:txBody>
          <a:bodyPr/>
          <a:lstStyle/>
          <a:p>
            <a:r>
              <a:rPr lang="en-US" altLang="ja-JP"/>
              <a:t>©KEIRINKAN All Rights Reserved</a:t>
            </a:r>
            <a:endParaRPr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1</a:t>
            </a:fld>
            <a:endParaRPr kumimoji="1" lang="ja-JP" altLang="en-US"/>
          </a:p>
        </p:txBody>
      </p:sp>
      <p:sp>
        <p:nvSpPr>
          <p:cNvPr id="2" name="テキスト ボックス 1">
            <a:extLst>
              <a:ext uri="{FF2B5EF4-FFF2-40B4-BE49-F238E27FC236}">
                <a16:creationId xmlns:a16="http://schemas.microsoft.com/office/drawing/2014/main" id="{110288BA-6851-4894-8343-6CB5B39417C6}"/>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214516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次の課題へ</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0539" y="2352783"/>
            <a:ext cx="10049745" cy="1569660"/>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次に，協力者とともに電子顕微鏡を用いた液胞の観察を進め，オートファジーの過程を解明することができた。さらに，いろいろな酵母の中からオートファジーができない酵母を探し出し，オートファジーに関わる遺伝子の特定に成功し，１４の主要な遺伝子を発見した。</a:t>
            </a:r>
            <a:endParaRPr lang="en-US" altLang="ja-JP"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0538" y="1276877"/>
            <a:ext cx="216000"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10</a:t>
            </a:fld>
            <a:endParaRPr kumimoji="1" lang="ja-JP" altLang="en-US"/>
          </a:p>
        </p:txBody>
      </p:sp>
      <p:sp>
        <p:nvSpPr>
          <p:cNvPr id="8" name="テキスト ボックス 7">
            <a:extLst>
              <a:ext uri="{FF2B5EF4-FFF2-40B4-BE49-F238E27FC236}">
                <a16:creationId xmlns:a16="http://schemas.microsoft.com/office/drawing/2014/main" id="{F8EA29D2-A61C-4659-B206-7C7ACCDEB0D9}"/>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573880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研究の発表</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0539" y="2352783"/>
            <a:ext cx="1004974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大隅博士は，研究成果を論文・学会発表などで公表し，「</a:t>
            </a:r>
            <a:r>
              <a:rPr lang="ja-JP" altLang="en-US" sz="2400" dirty="0">
                <a:solidFill>
                  <a:srgbClr val="FF0000"/>
                </a:solidFill>
                <a:latin typeface="ＭＳ ゴシック" panose="020B0609070205080204" pitchFamily="49" charset="-128"/>
                <a:ea typeface="ＭＳ ゴシック" panose="020B0609070205080204" pitchFamily="49" charset="-128"/>
              </a:rPr>
              <a:t>オートファジーの仕組みの解明</a:t>
            </a:r>
            <a:r>
              <a:rPr lang="ja-JP" altLang="en-US" sz="2400" dirty="0">
                <a:latin typeface="ＭＳ ゴシック" panose="020B0609070205080204" pitchFamily="49" charset="-128"/>
                <a:ea typeface="ＭＳ ゴシック" panose="020B0609070205080204" pitchFamily="49" charset="-128"/>
              </a:rPr>
              <a:t>」の先進的かつユニークな研究成果が高く評価され，ノーベル生理学・医学賞を単独受賞することとなった。</a:t>
            </a:r>
            <a:endParaRPr lang="en-US" altLang="ja-JP"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0538" y="1276877"/>
            <a:ext cx="216000"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11</a:t>
            </a:fld>
            <a:endParaRPr kumimoji="1" lang="ja-JP" altLang="en-US"/>
          </a:p>
        </p:txBody>
      </p:sp>
      <p:sp>
        <p:nvSpPr>
          <p:cNvPr id="8" name="テキスト ボックス 7">
            <a:extLst>
              <a:ext uri="{FF2B5EF4-FFF2-40B4-BE49-F238E27FC236}">
                <a16:creationId xmlns:a16="http://schemas.microsoft.com/office/drawing/2014/main" id="{31B1B389-9340-48FE-9C56-CF398AB2D3DD}"/>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909043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広がる研究</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0539" y="2352783"/>
            <a:ext cx="10049745" cy="1569660"/>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大隅博士の研究に続いて，哺乳類などの動物細胞におけるオートファジー研究が世界中で行われ，がん細胞の抑制や病原体の排除，細胞内の浄化などの様々な生理機能との関わりが明らかとなった。さらに，現在では病気の治療等への応用をめざす研究に発展している。</a:t>
            </a:r>
            <a:endParaRPr lang="en-US" altLang="ja-JP"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0538" y="1276877"/>
            <a:ext cx="216000"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12</a:t>
            </a:fld>
            <a:endParaRPr kumimoji="1" lang="ja-JP" altLang="en-US"/>
          </a:p>
        </p:txBody>
      </p:sp>
      <p:sp>
        <p:nvSpPr>
          <p:cNvPr id="8" name="テキスト ボックス 7">
            <a:extLst>
              <a:ext uri="{FF2B5EF4-FFF2-40B4-BE49-F238E27FC236}">
                <a16:creationId xmlns:a16="http://schemas.microsoft.com/office/drawing/2014/main" id="{31FED467-28FB-47DF-AA2A-C5E07954D7FE}"/>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1005094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23438" y="1592044"/>
            <a:ext cx="10049745" cy="4154984"/>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探究には，知的好奇心を満たすとともに課題解決力や課題解決に挑戦しようとする態度が身につくという</a:t>
            </a:r>
            <a:r>
              <a:rPr lang="ja-JP" altLang="en-US" sz="2400" dirty="0">
                <a:solidFill>
                  <a:srgbClr val="FF0000"/>
                </a:solidFill>
                <a:latin typeface="ＭＳ ゴシック" panose="020B0609070205080204" pitchFamily="49" charset="-128"/>
                <a:ea typeface="ＭＳ ゴシック" panose="020B0609070205080204" pitchFamily="49" charset="-128"/>
              </a:rPr>
              <a:t>個人的な意義</a:t>
            </a:r>
            <a:r>
              <a:rPr lang="ja-JP" altLang="en-US" sz="2400" dirty="0">
                <a:latin typeface="ＭＳ ゴシック" panose="020B0609070205080204" pitchFamily="49" charset="-128"/>
                <a:ea typeface="ＭＳ ゴシック" panose="020B0609070205080204" pitchFamily="49" charset="-128"/>
              </a:rPr>
              <a:t>と，探究の成果が社会に利益をもたらすという</a:t>
            </a:r>
            <a:r>
              <a:rPr lang="ja-JP" altLang="en-US" sz="2400" dirty="0">
                <a:solidFill>
                  <a:srgbClr val="FF0000"/>
                </a:solidFill>
                <a:latin typeface="ＭＳ ゴシック" panose="020B0609070205080204" pitchFamily="49" charset="-128"/>
                <a:ea typeface="ＭＳ ゴシック" panose="020B0609070205080204" pitchFamily="49" charset="-128"/>
              </a:rPr>
              <a:t>社会的な意義</a:t>
            </a:r>
            <a:r>
              <a:rPr lang="ja-JP" altLang="en-US" sz="2400" dirty="0">
                <a:latin typeface="ＭＳ ゴシック" panose="020B0609070205080204" pitchFamily="49" charset="-128"/>
                <a:ea typeface="ＭＳ ゴシック" panose="020B0609070205080204" pitchFamily="49" charset="-128"/>
              </a:rPr>
              <a:t>があると考えられる</a:t>
            </a:r>
            <a:r>
              <a:rPr lang="ja-JP" altLang="en-US" sz="2400" baseline="30000" dirty="0">
                <a:solidFill>
                  <a:schemeClr val="accent2">
                    <a:lumMod val="75000"/>
                  </a:schemeClr>
                </a:solidFill>
                <a:latin typeface="ＭＳ ゴシック" panose="020B0609070205080204" pitchFamily="49" charset="-128"/>
                <a:ea typeface="ＭＳ ゴシック" panose="020B0609070205080204" pitchFamily="49" charset="-128"/>
              </a:rPr>
              <a:t>*</a:t>
            </a:r>
            <a:r>
              <a:rPr lang="en-US" altLang="ja-JP" sz="2400" baseline="30000" dirty="0">
                <a:solidFill>
                  <a:schemeClr val="accent2">
                    <a:lumMod val="75000"/>
                  </a:schemeClr>
                </a:solidFill>
                <a:latin typeface="ＭＳ ゴシック" panose="020B0609070205080204" pitchFamily="49" charset="-128"/>
                <a:ea typeface="ＭＳ ゴシック" panose="020B0609070205080204" pitchFamily="49" charset="-128"/>
              </a:rPr>
              <a:t>1</a:t>
            </a:r>
            <a:r>
              <a:rPr lang="ja-JP" altLang="en-US" sz="2400" dirty="0" err="1">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現在の社会の発展や豊かな生活は，多くの人々の探究の積み重ねによって，真理が明らかにされ，新しい概念や価値が創造されてきたおかげである。</a:t>
            </a:r>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大隅博士の研究と同様，探究は観察や実験を段階的に行って進める。漠然とした疑問から具体的な課題を設定し，仮説を立てて観察や実験などを進めて，課題の解決をめざす。高い評価を得ている探究は，多くの失敗や試行錯誤の上に築き上げられている。常に振り返りを行いながら，失敗を恐れずに粘り強く取り組む姿勢が，探究にとって重要である。</a:t>
            </a:r>
            <a:endParaRPr lang="en-US" altLang="ja-JP" sz="2400" dirty="0">
              <a:latin typeface="ＭＳ ゴシック" panose="020B0609070205080204" pitchFamily="49" charset="-128"/>
              <a:ea typeface="ＭＳ ゴシック" panose="020B0609070205080204" pitchFamily="49" charset="-128"/>
            </a:endParaRPr>
          </a:p>
        </p:txBody>
      </p:sp>
      <p:sp>
        <p:nvSpPr>
          <p:cNvPr id="12" name="楕円 11"/>
          <p:cNvSpPr/>
          <p:nvPr/>
        </p:nvSpPr>
        <p:spPr>
          <a:xfrm>
            <a:off x="1123438" y="706313"/>
            <a:ext cx="594237" cy="616338"/>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064189" y="660539"/>
            <a:ext cx="10049745" cy="707886"/>
          </a:xfrm>
          <a:prstGeom prst="rect">
            <a:avLst/>
          </a:prstGeom>
          <a:noFill/>
        </p:spPr>
        <p:txBody>
          <a:bodyPr wrap="square" rtlCol="0">
            <a:spAutoFit/>
          </a:bodyPr>
          <a:lstStyle/>
          <a:p>
            <a:r>
              <a:rPr lang="ja-JP" altLang="en-US" sz="4000" dirty="0">
                <a:solidFill>
                  <a:schemeClr val="bg1"/>
                </a:solidFill>
                <a:latin typeface="ＭＳ ゴシック" panose="020B0609070205080204" pitchFamily="49" charset="-128"/>
                <a:ea typeface="ＭＳ ゴシック" panose="020B0609070205080204" pitchFamily="49" charset="-128"/>
              </a:rPr>
              <a:t>Ｂ</a:t>
            </a:r>
            <a:r>
              <a:rPr lang="ja-JP" altLang="en-US" sz="4000" dirty="0">
                <a:latin typeface="ＭＳ ゴシック" panose="020B0609070205080204" pitchFamily="49" charset="-128"/>
                <a:ea typeface="ＭＳ ゴシック" panose="020B0609070205080204" pitchFamily="49" charset="-128"/>
              </a:rPr>
              <a:t> 探究の意義</a:t>
            </a:r>
            <a:endParaRPr lang="en-US" altLang="ja-JP" sz="4000" dirty="0">
              <a:latin typeface="ＭＳ ゴシック" panose="020B0609070205080204" pitchFamily="49" charset="-128"/>
              <a:ea typeface="ＭＳ ゴシック" panose="020B0609070205080204" pitchFamily="49" charset="-128"/>
            </a:endParaRPr>
          </a:p>
        </p:txBody>
      </p:sp>
      <p:sp>
        <p:nvSpPr>
          <p:cNvPr id="9" name="フッター プレースホルダー 8"/>
          <p:cNvSpPr>
            <a:spLocks noGrp="1"/>
          </p:cNvSpPr>
          <p:nvPr>
            <p:ph type="ftr" sz="quarter" idx="11"/>
          </p:nvPr>
        </p:nvSpPr>
        <p:spPr/>
        <p:txBody>
          <a:bodyPr/>
          <a:lstStyle/>
          <a:p>
            <a:r>
              <a:rPr kumimoji="1" lang="en-US" altLang="ja-JP"/>
              <a:t>©KEIRINKAN All Rights Reserved</a:t>
            </a:r>
            <a:endParaRPr kumimoji="1" lang="ja-JP" altLang="en-US"/>
          </a:p>
        </p:txBody>
      </p:sp>
      <p:sp>
        <p:nvSpPr>
          <p:cNvPr id="10" name="スライド番号プレースホルダー 9"/>
          <p:cNvSpPr>
            <a:spLocks noGrp="1"/>
          </p:cNvSpPr>
          <p:nvPr>
            <p:ph type="sldNum" sz="quarter" idx="12"/>
          </p:nvPr>
        </p:nvSpPr>
        <p:spPr/>
        <p:txBody>
          <a:bodyPr/>
          <a:lstStyle/>
          <a:p>
            <a:fld id="{4267FDDC-7C53-4B3E-95A9-DCE4C5F49A94}" type="slidenum">
              <a:rPr kumimoji="1" lang="ja-JP" altLang="en-US" smtClean="0"/>
              <a:t>13</a:t>
            </a:fld>
            <a:endParaRPr kumimoji="1" lang="ja-JP" altLang="en-US"/>
          </a:p>
        </p:txBody>
      </p:sp>
      <p:sp>
        <p:nvSpPr>
          <p:cNvPr id="8" name="テキスト ボックス 7">
            <a:extLst>
              <a:ext uri="{FF2B5EF4-FFF2-40B4-BE49-F238E27FC236}">
                <a16:creationId xmlns:a16="http://schemas.microsoft.com/office/drawing/2014/main" id="{628FF500-C0AF-495E-826B-92DFCB78EF23}"/>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3012491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23438" y="1214130"/>
            <a:ext cx="10049745" cy="830997"/>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探究は，通常の授業とは活動の仕方が異なる。次のように，活動を通して課題解決に必要な多面的な力が育成される。</a:t>
            </a:r>
            <a:endParaRPr lang="en-US" altLang="ja-JP" sz="2400" dirty="0">
              <a:latin typeface="ＭＳ ゴシック" panose="020B0609070205080204" pitchFamily="49" charset="-128"/>
              <a:ea typeface="ＭＳ ゴシック" panose="020B0609070205080204" pitchFamily="49" charset="-128"/>
            </a:endParaRPr>
          </a:p>
        </p:txBody>
      </p:sp>
      <p:sp>
        <p:nvSpPr>
          <p:cNvPr id="12" name="楕円 11"/>
          <p:cNvSpPr/>
          <p:nvPr/>
        </p:nvSpPr>
        <p:spPr>
          <a:xfrm>
            <a:off x="1093804" y="627146"/>
            <a:ext cx="594237" cy="625863"/>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041664" y="545123"/>
            <a:ext cx="10049745" cy="707886"/>
          </a:xfrm>
          <a:prstGeom prst="rect">
            <a:avLst/>
          </a:prstGeom>
          <a:noFill/>
        </p:spPr>
        <p:txBody>
          <a:bodyPr wrap="square" rtlCol="0">
            <a:spAutoFit/>
          </a:bodyPr>
          <a:lstStyle/>
          <a:p>
            <a:r>
              <a:rPr lang="ja-JP" altLang="en-US" sz="4000" dirty="0">
                <a:solidFill>
                  <a:schemeClr val="bg1"/>
                </a:solidFill>
                <a:latin typeface="ＭＳ ゴシック" panose="020B0609070205080204" pitchFamily="49" charset="-128"/>
                <a:ea typeface="ＭＳ ゴシック" panose="020B0609070205080204" pitchFamily="49" charset="-128"/>
              </a:rPr>
              <a:t>Ｃ</a:t>
            </a:r>
            <a:r>
              <a:rPr lang="ja-JP" altLang="en-US" sz="4000" dirty="0">
                <a:latin typeface="ＭＳ ゴシック" panose="020B0609070205080204" pitchFamily="49" charset="-128"/>
                <a:ea typeface="ＭＳ ゴシック" panose="020B0609070205080204" pitchFamily="49" charset="-128"/>
              </a:rPr>
              <a:t> 探究によって育成される力</a:t>
            </a:r>
            <a:endParaRPr lang="en-US" altLang="ja-JP" sz="4000" dirty="0">
              <a:latin typeface="ＭＳ ゴシック" panose="020B0609070205080204" pitchFamily="49" charset="-128"/>
              <a:ea typeface="ＭＳ ゴシック" panose="020B0609070205080204" pitchFamily="49" charset="-128"/>
            </a:endParaRPr>
          </a:p>
        </p:txBody>
      </p:sp>
      <p:sp>
        <p:nvSpPr>
          <p:cNvPr id="18" name="テキスト ボックス 17"/>
          <p:cNvSpPr txBox="1"/>
          <p:nvPr/>
        </p:nvSpPr>
        <p:spPr>
          <a:xfrm>
            <a:off x="1070537" y="2895099"/>
            <a:ext cx="1004974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①</a:t>
            </a:r>
            <a:r>
              <a:rPr lang="ja-JP" altLang="en-US" sz="2400" dirty="0">
                <a:solidFill>
                  <a:srgbClr val="FF0000"/>
                </a:solidFill>
                <a:latin typeface="ＭＳ ゴシック" panose="020B0609070205080204" pitchFamily="49" charset="-128"/>
                <a:ea typeface="ＭＳ ゴシック" panose="020B0609070205080204" pitchFamily="49" charset="-128"/>
              </a:rPr>
              <a:t>課題を発見する力</a:t>
            </a:r>
          </a:p>
          <a:p>
            <a:r>
              <a:rPr lang="ja-JP" altLang="en-US" sz="2400" dirty="0">
                <a:latin typeface="ＭＳ ゴシック" panose="020B0609070205080204" pitchFamily="49" charset="-128"/>
                <a:ea typeface="ＭＳ ゴシック" panose="020B0609070205080204" pitchFamily="49" charset="-128"/>
              </a:rPr>
              <a:t>探究のスタートは，課題の発見である。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具体的な課題を設定する力が養われる。</a:t>
            </a:r>
            <a:endParaRPr lang="en-US" altLang="ja-JP" sz="2400" dirty="0">
              <a:latin typeface="ＭＳ ゴシック" panose="020B0609070205080204" pitchFamily="49" charset="-128"/>
              <a:ea typeface="ＭＳ ゴシック" panose="020B0609070205080204" pitchFamily="49" charset="-128"/>
            </a:endParaRPr>
          </a:p>
        </p:txBody>
      </p:sp>
      <p:pic>
        <p:nvPicPr>
          <p:cNvPr id="19" name="図 18"/>
          <p:cNvPicPr>
            <a:picLocks noChangeAspect="1"/>
          </p:cNvPicPr>
          <p:nvPr/>
        </p:nvPicPr>
        <p:blipFill>
          <a:blip r:embed="rId2"/>
          <a:stretch>
            <a:fillRect/>
          </a:stretch>
        </p:blipFill>
        <p:spPr>
          <a:xfrm>
            <a:off x="6901655" y="2673061"/>
            <a:ext cx="4857135" cy="2075904"/>
          </a:xfrm>
          <a:prstGeom prst="rect">
            <a:avLst/>
          </a:prstGeom>
        </p:spPr>
      </p:pic>
      <p:sp>
        <p:nvSpPr>
          <p:cNvPr id="9" name="フッター プレースホルダー 8"/>
          <p:cNvSpPr>
            <a:spLocks noGrp="1"/>
          </p:cNvSpPr>
          <p:nvPr>
            <p:ph type="ftr" sz="quarter" idx="11"/>
          </p:nvPr>
        </p:nvSpPr>
        <p:spPr/>
        <p:txBody>
          <a:bodyPr/>
          <a:lstStyle/>
          <a:p>
            <a:r>
              <a:rPr kumimoji="1" lang="en-US" altLang="ja-JP"/>
              <a:t>©KEIRINKAN All Rights Reserved</a:t>
            </a:r>
            <a:endParaRPr kumimoji="1" lang="ja-JP" altLang="en-US"/>
          </a:p>
        </p:txBody>
      </p:sp>
      <p:sp>
        <p:nvSpPr>
          <p:cNvPr id="10" name="スライド番号プレースホルダー 9"/>
          <p:cNvSpPr>
            <a:spLocks noGrp="1"/>
          </p:cNvSpPr>
          <p:nvPr>
            <p:ph type="sldNum" sz="quarter" idx="12"/>
          </p:nvPr>
        </p:nvSpPr>
        <p:spPr/>
        <p:txBody>
          <a:bodyPr/>
          <a:lstStyle/>
          <a:p>
            <a:fld id="{4267FDDC-7C53-4B3E-95A9-DCE4C5F49A94}" type="slidenum">
              <a:rPr kumimoji="1" lang="ja-JP" altLang="en-US" smtClean="0"/>
              <a:t>14</a:t>
            </a:fld>
            <a:endParaRPr kumimoji="1" lang="ja-JP" altLang="en-US"/>
          </a:p>
        </p:txBody>
      </p:sp>
      <p:sp>
        <p:nvSpPr>
          <p:cNvPr id="11" name="テキスト ボックス 10">
            <a:extLst>
              <a:ext uri="{FF2B5EF4-FFF2-40B4-BE49-F238E27FC236}">
                <a16:creationId xmlns:a16="http://schemas.microsoft.com/office/drawing/2014/main" id="{17B523D6-4654-49EF-875B-3EC9719E53CE}"/>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3884627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070537" y="1058598"/>
            <a:ext cx="10049745" cy="1569660"/>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②</a:t>
            </a:r>
            <a:r>
              <a:rPr lang="ja-JP" altLang="en-US" sz="2400" dirty="0">
                <a:solidFill>
                  <a:srgbClr val="FF0000"/>
                </a:solidFill>
                <a:latin typeface="ＭＳ ゴシック" panose="020B0609070205080204" pitchFamily="49" charset="-128"/>
                <a:ea typeface="ＭＳ ゴシック" panose="020B0609070205080204" pitchFamily="49" charset="-128"/>
              </a:rPr>
              <a:t>情報収集力</a:t>
            </a:r>
          </a:p>
          <a:p>
            <a:r>
              <a:rPr lang="ja-JP" altLang="en-US" sz="2400" dirty="0">
                <a:latin typeface="ＭＳ ゴシック" panose="020B0609070205080204" pitchFamily="49" charset="-128"/>
                <a:ea typeface="ＭＳ ゴシック" panose="020B0609070205080204" pitchFamily="49" charset="-128"/>
              </a:rPr>
              <a:t>先行研究</a:t>
            </a:r>
            <a:r>
              <a:rPr lang="ja-JP" altLang="en-US" sz="2400" baseline="30000" dirty="0">
                <a:solidFill>
                  <a:schemeClr val="accent2">
                    <a:lumMod val="75000"/>
                  </a:schemeClr>
                </a:solidFill>
                <a:latin typeface="ＭＳ ゴシック" panose="020B0609070205080204" pitchFamily="49" charset="-128"/>
                <a:ea typeface="ＭＳ ゴシック" panose="020B0609070205080204" pitchFamily="49" charset="-128"/>
              </a:rPr>
              <a:t>*</a:t>
            </a:r>
            <a:r>
              <a:rPr lang="en-US" altLang="ja-JP" sz="2400" baseline="30000" dirty="0">
                <a:solidFill>
                  <a:schemeClr val="accent2">
                    <a:lumMod val="75000"/>
                  </a:schemeClr>
                </a:solidFill>
                <a:latin typeface="ＭＳ ゴシック" panose="020B0609070205080204" pitchFamily="49" charset="-128"/>
                <a:ea typeface="ＭＳ ゴシック" panose="020B0609070205080204" pitchFamily="49" charset="-128"/>
              </a:rPr>
              <a:t>2</a:t>
            </a:r>
            <a:r>
              <a:rPr lang="ja-JP" altLang="en-US" sz="2400" dirty="0">
                <a:latin typeface="ＭＳ ゴシック" panose="020B0609070205080204" pitchFamily="49" charset="-128"/>
                <a:ea typeface="ＭＳ ゴシック" panose="020B0609070205080204" pitchFamily="49" charset="-128"/>
              </a:rPr>
              <a:t>を調べたり，専門家から</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助言を受けたりするなど，様々な</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情報収集をする力が養われる。</a:t>
            </a:r>
            <a:endParaRPr lang="en-US" altLang="ja-JP" sz="2400" dirty="0">
              <a:latin typeface="ＭＳ ゴシック" panose="020B0609070205080204" pitchFamily="49" charset="-128"/>
              <a:ea typeface="ＭＳ ゴシック" panose="020B0609070205080204" pitchFamily="49" charset="-128"/>
            </a:endParaRPr>
          </a:p>
        </p:txBody>
      </p:sp>
      <p:pic>
        <p:nvPicPr>
          <p:cNvPr id="6" name="図 5"/>
          <p:cNvPicPr>
            <a:picLocks noChangeAspect="1"/>
          </p:cNvPicPr>
          <p:nvPr/>
        </p:nvPicPr>
        <p:blipFill>
          <a:blip r:embed="rId2"/>
          <a:stretch>
            <a:fillRect/>
          </a:stretch>
        </p:blipFill>
        <p:spPr>
          <a:xfrm>
            <a:off x="6429707" y="735193"/>
            <a:ext cx="4422316" cy="1881836"/>
          </a:xfrm>
          <a:prstGeom prst="rect">
            <a:avLst/>
          </a:prstGeom>
        </p:spPr>
      </p:pic>
      <p:sp>
        <p:nvSpPr>
          <p:cNvPr id="12" name="テキスト ボックス 11"/>
          <p:cNvSpPr txBox="1"/>
          <p:nvPr/>
        </p:nvSpPr>
        <p:spPr>
          <a:xfrm>
            <a:off x="1070539" y="5904009"/>
            <a:ext cx="10049745" cy="400110"/>
          </a:xfrm>
          <a:prstGeom prst="rect">
            <a:avLst/>
          </a:prstGeom>
          <a:noFill/>
        </p:spPr>
        <p:txBody>
          <a:bodyPr wrap="square" rtlCol="0">
            <a:spAutoFit/>
          </a:bodyPr>
          <a:lstStyle/>
          <a:p>
            <a:r>
              <a:rPr lang="ja-JP" altLang="en-US" sz="2000" dirty="0">
                <a:solidFill>
                  <a:schemeClr val="accent2">
                    <a:lumMod val="75000"/>
                  </a:schemeClr>
                </a:solidFill>
                <a:latin typeface="ＭＳ ゴシック" panose="020B0609070205080204" pitchFamily="49" charset="-128"/>
                <a:ea typeface="ＭＳ ゴシック" panose="020B0609070205080204" pitchFamily="49" charset="-128"/>
              </a:rPr>
              <a:t>*</a:t>
            </a:r>
            <a:r>
              <a:rPr lang="en-US" altLang="ja-JP" sz="2000" dirty="0">
                <a:solidFill>
                  <a:schemeClr val="accent2">
                    <a:lumMod val="75000"/>
                  </a:schemeClr>
                </a:solidFill>
                <a:latin typeface="ＭＳ ゴシック" panose="020B0609070205080204" pitchFamily="49" charset="-128"/>
                <a:ea typeface="ＭＳ ゴシック" panose="020B0609070205080204" pitchFamily="49" charset="-128"/>
              </a:rPr>
              <a:t>2 </a:t>
            </a:r>
            <a:r>
              <a:rPr lang="zh-CN" altLang="en-US" sz="2000" dirty="0">
                <a:solidFill>
                  <a:schemeClr val="accent2">
                    <a:lumMod val="75000"/>
                  </a:schemeClr>
                </a:solidFill>
                <a:latin typeface="ＭＳ ゴシック" panose="020B0609070205080204" pitchFamily="49" charset="-128"/>
                <a:ea typeface="ＭＳ ゴシック" panose="020B0609070205080204" pitchFamily="49" charset="-128"/>
              </a:rPr>
              <a:t>先行研究（</a:t>
            </a:r>
            <a:r>
              <a:rPr lang="en-US" altLang="zh-CN" sz="2000" dirty="0">
                <a:solidFill>
                  <a:schemeClr val="accent2">
                    <a:lumMod val="75000"/>
                  </a:schemeClr>
                </a:solidFill>
                <a:latin typeface="ＭＳ ゴシック" panose="020B0609070205080204" pitchFamily="49" charset="-128"/>
                <a:ea typeface="ＭＳ ゴシック" panose="020B0609070205080204" pitchFamily="49" charset="-128"/>
              </a:rPr>
              <a:t>p.14</a:t>
            </a:r>
            <a:r>
              <a:rPr lang="zh-CN" altLang="en-US" sz="2000" dirty="0">
                <a:solidFill>
                  <a:schemeClr val="accent2">
                    <a:lumMod val="75000"/>
                  </a:schemeClr>
                </a:solidFill>
                <a:latin typeface="ＭＳ ゴシック" panose="020B0609070205080204" pitchFamily="49" charset="-128"/>
                <a:ea typeface="ＭＳ ゴシック" panose="020B0609070205080204" pitchFamily="49" charset="-128"/>
              </a:rPr>
              <a:t>）</a:t>
            </a:r>
            <a:endParaRPr lang="en-US" altLang="ja-JP" sz="2000"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1070537" y="3506129"/>
            <a:ext cx="1004974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③</a:t>
            </a:r>
            <a:r>
              <a:rPr lang="ja-JP" altLang="en-US" sz="2400" dirty="0">
                <a:solidFill>
                  <a:srgbClr val="FF0000"/>
                </a:solidFill>
                <a:latin typeface="ＭＳ ゴシック" panose="020B0609070205080204" pitchFamily="49" charset="-128"/>
                <a:ea typeface="ＭＳ ゴシック" panose="020B0609070205080204" pitchFamily="49" charset="-128"/>
              </a:rPr>
              <a:t>計画を立てる力</a:t>
            </a:r>
          </a:p>
          <a:p>
            <a:r>
              <a:rPr lang="ja-JP" altLang="en-US" sz="2400" dirty="0">
                <a:latin typeface="ＭＳ ゴシック" panose="020B0609070205080204" pitchFamily="49" charset="-128"/>
                <a:ea typeface="ＭＳ ゴシック" panose="020B0609070205080204" pitchFamily="49" charset="-128"/>
              </a:rPr>
              <a:t>発表会の日程や利用できる装置などを把握し，</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見通しをもって検証計画を立てる力が養われる。</a:t>
            </a:r>
            <a:endParaRPr lang="en-US" altLang="ja-JP" sz="2400" dirty="0">
              <a:latin typeface="ＭＳ ゴシック" panose="020B0609070205080204" pitchFamily="49" charset="-128"/>
              <a:ea typeface="ＭＳ ゴシック" panose="020B0609070205080204" pitchFamily="49" charset="-128"/>
            </a:endParaRPr>
          </a:p>
        </p:txBody>
      </p:sp>
      <p:pic>
        <p:nvPicPr>
          <p:cNvPr id="15" name="図 14"/>
          <p:cNvPicPr>
            <a:picLocks noChangeAspect="1"/>
          </p:cNvPicPr>
          <p:nvPr/>
        </p:nvPicPr>
        <p:blipFill>
          <a:blip r:embed="rId3"/>
          <a:stretch>
            <a:fillRect/>
          </a:stretch>
        </p:blipFill>
        <p:spPr>
          <a:xfrm>
            <a:off x="7863877" y="2888022"/>
            <a:ext cx="2292843" cy="3723104"/>
          </a:xfrm>
          <a:prstGeom prst="rect">
            <a:avLst/>
          </a:prstGeom>
        </p:spPr>
      </p:pic>
      <p:sp>
        <p:nvSpPr>
          <p:cNvPr id="8" name="フッター プレースホルダー 7"/>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15</a:t>
            </a:fld>
            <a:endParaRPr kumimoji="1" lang="ja-JP" altLang="en-US"/>
          </a:p>
        </p:txBody>
      </p:sp>
      <p:sp>
        <p:nvSpPr>
          <p:cNvPr id="9" name="テキスト ボックス 8">
            <a:extLst>
              <a:ext uri="{FF2B5EF4-FFF2-40B4-BE49-F238E27FC236}">
                <a16:creationId xmlns:a16="http://schemas.microsoft.com/office/drawing/2014/main" id="{CFBF5253-2CDA-4F30-81E2-2340305B9010}"/>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2299524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070537" y="1537160"/>
            <a:ext cx="10049745" cy="1569660"/>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④</a:t>
            </a:r>
            <a:r>
              <a:rPr lang="ja-JP" altLang="en-US" sz="2400" dirty="0">
                <a:solidFill>
                  <a:srgbClr val="FF0000"/>
                </a:solidFill>
                <a:latin typeface="ＭＳ ゴシック" panose="020B0609070205080204" pitchFamily="49" charset="-128"/>
                <a:ea typeface="ＭＳ ゴシック" panose="020B0609070205080204" pitchFamily="49" charset="-128"/>
              </a:rPr>
              <a:t>科学的思考力・批判的思考力</a:t>
            </a:r>
          </a:p>
          <a:p>
            <a:r>
              <a:rPr lang="ja-JP" altLang="en-US" sz="2400" dirty="0">
                <a:latin typeface="ＭＳ ゴシック" panose="020B0609070205080204" pitchFamily="49" charset="-128"/>
                <a:ea typeface="ＭＳ ゴシック" panose="020B0609070205080204" pitchFamily="49" charset="-128"/>
              </a:rPr>
              <a:t>得られたデータから結論を導く思考力，</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情報やデータの信頼性や結論の論理性</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を批判的に振り返る力が養われる。</a:t>
            </a:r>
            <a:endParaRPr lang="en-US" altLang="ja-JP" sz="2400" dirty="0">
              <a:latin typeface="ＭＳ ゴシック" panose="020B0609070205080204" pitchFamily="49" charset="-128"/>
              <a:ea typeface="ＭＳ ゴシック" panose="020B0609070205080204" pitchFamily="49" charset="-128"/>
            </a:endParaRPr>
          </a:p>
        </p:txBody>
      </p:sp>
      <p:pic>
        <p:nvPicPr>
          <p:cNvPr id="11" name="図 10"/>
          <p:cNvPicPr>
            <a:picLocks noChangeAspect="1"/>
          </p:cNvPicPr>
          <p:nvPr/>
        </p:nvPicPr>
        <p:blipFill>
          <a:blip r:embed="rId2"/>
          <a:stretch>
            <a:fillRect/>
          </a:stretch>
        </p:blipFill>
        <p:spPr>
          <a:xfrm>
            <a:off x="6636774" y="1579201"/>
            <a:ext cx="5083277" cy="2201353"/>
          </a:xfrm>
          <a:prstGeom prst="rect">
            <a:avLst/>
          </a:prstGeom>
        </p:spPr>
      </p:pic>
      <p:sp>
        <p:nvSpPr>
          <p:cNvPr id="15" name="テキスト ボックス 14"/>
          <p:cNvSpPr txBox="1"/>
          <p:nvPr/>
        </p:nvSpPr>
        <p:spPr>
          <a:xfrm>
            <a:off x="1070537" y="3949478"/>
            <a:ext cx="10049745" cy="1569660"/>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⑤</a:t>
            </a:r>
            <a:r>
              <a:rPr lang="ja-JP" altLang="en-US" sz="2400" dirty="0">
                <a:solidFill>
                  <a:srgbClr val="FF0000"/>
                </a:solidFill>
                <a:latin typeface="ＭＳ ゴシック" panose="020B0609070205080204" pitchFamily="49" charset="-128"/>
                <a:ea typeface="ＭＳ ゴシック" panose="020B0609070205080204" pitchFamily="49" charset="-128"/>
              </a:rPr>
              <a:t>他者と連携する力</a:t>
            </a:r>
          </a:p>
          <a:p>
            <a:r>
              <a:rPr lang="ja-JP" altLang="en-US" sz="2400" dirty="0">
                <a:latin typeface="ＭＳ ゴシック" panose="020B0609070205080204" pitchFamily="49" charset="-128"/>
                <a:ea typeface="ＭＳ ゴシック" panose="020B0609070205080204" pitchFamily="49" charset="-128"/>
              </a:rPr>
              <a:t>生徒どうしで意見を交換したり，大学などの</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専門家の助言を得たりして，連携をとる力が</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養われる。</a:t>
            </a:r>
            <a:endParaRPr lang="en-US" altLang="ja-JP" sz="2400" dirty="0">
              <a:latin typeface="ＭＳ ゴシック" panose="020B0609070205080204" pitchFamily="49" charset="-128"/>
              <a:ea typeface="ＭＳ ゴシック" panose="020B0609070205080204" pitchFamily="49" charset="-128"/>
            </a:endParaRPr>
          </a:p>
        </p:txBody>
      </p:sp>
      <p:pic>
        <p:nvPicPr>
          <p:cNvPr id="16" name="図 15"/>
          <p:cNvPicPr>
            <a:picLocks noChangeAspect="1"/>
          </p:cNvPicPr>
          <p:nvPr/>
        </p:nvPicPr>
        <p:blipFill>
          <a:blip r:embed="rId3"/>
          <a:stretch>
            <a:fillRect/>
          </a:stretch>
        </p:blipFill>
        <p:spPr>
          <a:xfrm>
            <a:off x="7486087" y="3978916"/>
            <a:ext cx="4104762" cy="2466667"/>
          </a:xfrm>
          <a:prstGeom prst="rect">
            <a:avLst/>
          </a:prstGeom>
        </p:spPr>
      </p:pic>
      <p:sp>
        <p:nvSpPr>
          <p:cNvPr id="7" name="フッター プレースホルダー 6"/>
          <p:cNvSpPr>
            <a:spLocks noGrp="1"/>
          </p:cNvSpPr>
          <p:nvPr>
            <p:ph type="ftr" sz="quarter" idx="11"/>
          </p:nvPr>
        </p:nvSpPr>
        <p:spPr/>
        <p:txBody>
          <a:bodyPr/>
          <a:lstStyle/>
          <a:p>
            <a:r>
              <a:rPr kumimoji="1" lang="en-US" altLang="ja-JP"/>
              <a:t>©KEIRINKAN All Rights Reserved</a:t>
            </a:r>
            <a:endParaRPr kumimoji="1" lang="ja-JP" altLang="en-US"/>
          </a:p>
        </p:txBody>
      </p:sp>
      <p:sp>
        <p:nvSpPr>
          <p:cNvPr id="8" name="スライド番号プレースホルダー 7"/>
          <p:cNvSpPr>
            <a:spLocks noGrp="1"/>
          </p:cNvSpPr>
          <p:nvPr>
            <p:ph type="sldNum" sz="quarter" idx="12"/>
          </p:nvPr>
        </p:nvSpPr>
        <p:spPr/>
        <p:txBody>
          <a:bodyPr/>
          <a:lstStyle/>
          <a:p>
            <a:fld id="{4267FDDC-7C53-4B3E-95A9-DCE4C5F49A94}" type="slidenum">
              <a:rPr kumimoji="1" lang="ja-JP" altLang="en-US" smtClean="0"/>
              <a:t>16</a:t>
            </a:fld>
            <a:endParaRPr kumimoji="1" lang="ja-JP" altLang="en-US"/>
          </a:p>
        </p:txBody>
      </p:sp>
      <p:sp>
        <p:nvSpPr>
          <p:cNvPr id="9" name="テキスト ボックス 8">
            <a:extLst>
              <a:ext uri="{FF2B5EF4-FFF2-40B4-BE49-F238E27FC236}">
                <a16:creationId xmlns:a16="http://schemas.microsoft.com/office/drawing/2014/main" id="{F21C24F9-1B29-44C1-8054-B323D1A728B0}"/>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3740191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070537" y="1596149"/>
            <a:ext cx="1004974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⑥</a:t>
            </a:r>
            <a:r>
              <a:rPr lang="ja-JP" altLang="en-US" sz="2400" dirty="0">
                <a:solidFill>
                  <a:srgbClr val="FF0000"/>
                </a:solidFill>
                <a:latin typeface="ＭＳ ゴシック" panose="020B0609070205080204" pitchFamily="49" charset="-128"/>
                <a:ea typeface="ＭＳ ゴシック" panose="020B0609070205080204" pitchFamily="49" charset="-128"/>
              </a:rPr>
              <a:t>表現力・発信力</a:t>
            </a:r>
          </a:p>
          <a:p>
            <a:r>
              <a:rPr lang="ja-JP" altLang="en-US" sz="2400" dirty="0">
                <a:latin typeface="ＭＳ ゴシック" panose="020B0609070205080204" pitchFamily="49" charset="-128"/>
                <a:ea typeface="ＭＳ ゴシック" panose="020B0609070205080204" pitchFamily="49" charset="-128"/>
              </a:rPr>
              <a:t>口頭発表やポスター発表，報告書・論文などで</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探究の成果を的確に伝える力が養われる。</a:t>
            </a:r>
            <a:endParaRPr lang="en-US" altLang="ja-JP" sz="2400" dirty="0">
              <a:latin typeface="ＭＳ ゴシック" panose="020B0609070205080204" pitchFamily="49" charset="-128"/>
              <a:ea typeface="ＭＳ ゴシック" panose="020B0609070205080204" pitchFamily="49" charset="-128"/>
            </a:endParaRPr>
          </a:p>
        </p:txBody>
      </p:sp>
      <p:pic>
        <p:nvPicPr>
          <p:cNvPr id="6" name="図 5"/>
          <p:cNvPicPr>
            <a:picLocks noChangeAspect="1"/>
          </p:cNvPicPr>
          <p:nvPr/>
        </p:nvPicPr>
        <p:blipFill>
          <a:blip r:embed="rId2"/>
          <a:stretch>
            <a:fillRect/>
          </a:stretch>
        </p:blipFill>
        <p:spPr>
          <a:xfrm>
            <a:off x="8129926" y="667808"/>
            <a:ext cx="2126295" cy="3518676"/>
          </a:xfrm>
          <a:prstGeom prst="rect">
            <a:avLst/>
          </a:prstGeom>
        </p:spPr>
      </p:pic>
      <p:sp>
        <p:nvSpPr>
          <p:cNvPr id="13" name="テキスト ボックス 12"/>
          <p:cNvSpPr txBox="1"/>
          <p:nvPr/>
        </p:nvSpPr>
        <p:spPr>
          <a:xfrm>
            <a:off x="1070539" y="4574880"/>
            <a:ext cx="1004974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これらの力に加えて，課題解決のための創意工夫や，新しい事象の発</a:t>
            </a:r>
          </a:p>
          <a:p>
            <a:r>
              <a:rPr lang="ja-JP" altLang="en-US" sz="2400" dirty="0">
                <a:latin typeface="ＭＳ ゴシック" panose="020B0609070205080204" pitchFamily="49" charset="-128"/>
                <a:ea typeface="ＭＳ ゴシック" panose="020B0609070205080204" pitchFamily="49" charset="-128"/>
              </a:rPr>
              <a:t>見・解釈などを経験することによって，今までにないものを生み出す</a:t>
            </a:r>
            <a:r>
              <a:rPr lang="ja-JP" altLang="en-US" sz="2400" dirty="0" err="1">
                <a:latin typeface="ＭＳ ゴシック" panose="020B0609070205080204" pitchFamily="49" charset="-128"/>
                <a:ea typeface="ＭＳ ゴシック" panose="020B0609070205080204" pitchFamily="49" charset="-128"/>
              </a:rPr>
              <a:t>こ</a:t>
            </a:r>
            <a:endParaRPr lang="ja-JP" altLang="en-US"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とのできる力（</a:t>
            </a:r>
            <a:r>
              <a:rPr lang="ja-JP" altLang="en-US" sz="2400" dirty="0">
                <a:solidFill>
                  <a:srgbClr val="FF0000"/>
                </a:solidFill>
                <a:latin typeface="ＭＳ ゴシック" panose="020B0609070205080204" pitchFamily="49" charset="-128"/>
                <a:ea typeface="ＭＳ ゴシック" panose="020B0609070205080204" pitchFamily="49" charset="-128"/>
              </a:rPr>
              <a:t>創造力</a:t>
            </a:r>
            <a:r>
              <a:rPr lang="ja-JP" altLang="en-US" sz="2400" dirty="0">
                <a:latin typeface="ＭＳ ゴシック" panose="020B0609070205080204" pitchFamily="49" charset="-128"/>
                <a:ea typeface="ＭＳ ゴシック" panose="020B0609070205080204" pitchFamily="49" charset="-128"/>
              </a:rPr>
              <a:t>）も養われる。</a:t>
            </a:r>
            <a:endParaRPr lang="en-US" altLang="ja-JP" sz="2400" dirty="0">
              <a:latin typeface="ＭＳ ゴシック" panose="020B0609070205080204" pitchFamily="49" charset="-128"/>
              <a:ea typeface="ＭＳ ゴシック" panose="020B0609070205080204" pitchFamily="49" charset="-128"/>
            </a:endParaRPr>
          </a:p>
        </p:txBody>
      </p:sp>
      <p:sp>
        <p:nvSpPr>
          <p:cNvPr id="8" name="フッター プレースホルダー 7"/>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17</a:t>
            </a:fld>
            <a:endParaRPr kumimoji="1" lang="ja-JP" altLang="en-US"/>
          </a:p>
        </p:txBody>
      </p:sp>
      <p:sp>
        <p:nvSpPr>
          <p:cNvPr id="7" name="テキスト ボックス 6">
            <a:extLst>
              <a:ext uri="{FF2B5EF4-FFF2-40B4-BE49-F238E27FC236}">
                <a16:creationId xmlns:a16="http://schemas.microsoft.com/office/drawing/2014/main" id="{5F039352-34FB-4EBB-9276-B0A22D8DA99C}"/>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85639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0539" y="1935338"/>
            <a:ext cx="10049745" cy="1569660"/>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身近な素材を使って実施できる探究は少なくない。例えば，「迷路」を用いた次の活動は，簡単な測定とデータのグラフ化という作業の結果，様々な課題へと発展させることが可能だろう。グループで取り組んでみよう。</a:t>
            </a:r>
            <a:endParaRPr lang="en-US" altLang="ja-JP" sz="2400" dirty="0">
              <a:latin typeface="ＭＳ ゴシック" panose="020B0609070205080204" pitchFamily="49" charset="-128"/>
              <a:ea typeface="ＭＳ ゴシック" panose="020B0609070205080204" pitchFamily="49" charset="-128"/>
            </a:endParaRPr>
          </a:p>
        </p:txBody>
      </p:sp>
      <p:sp>
        <p:nvSpPr>
          <p:cNvPr id="8" name="フッター プレースホルダー 7"/>
          <p:cNvSpPr>
            <a:spLocks noGrp="1"/>
          </p:cNvSpPr>
          <p:nvPr>
            <p:ph type="ftr" sz="quarter" idx="11"/>
          </p:nvPr>
        </p:nvSpPr>
        <p:spPr/>
        <p:txBody>
          <a:bodyPr/>
          <a:lstStyle/>
          <a:p>
            <a:r>
              <a:rPr kumimoji="1" lang="en-US" altLang="ja-JP"/>
              <a:t>©KEIRINKAN All Rights Reserved</a:t>
            </a:r>
            <a:endParaRPr kumimoji="1" lang="ja-JP" altLang="en-US"/>
          </a:p>
        </p:txBody>
      </p:sp>
      <p:sp>
        <p:nvSpPr>
          <p:cNvPr id="9" name="スライド番号プレースホルダー 8"/>
          <p:cNvSpPr>
            <a:spLocks noGrp="1"/>
          </p:cNvSpPr>
          <p:nvPr>
            <p:ph type="sldNum" sz="quarter" idx="12"/>
          </p:nvPr>
        </p:nvSpPr>
        <p:spPr/>
        <p:txBody>
          <a:bodyPr/>
          <a:lstStyle/>
          <a:p>
            <a:fld id="{4267FDDC-7C53-4B3E-95A9-DCE4C5F49A94}" type="slidenum">
              <a:rPr kumimoji="1" lang="ja-JP" altLang="en-US" smtClean="0"/>
              <a:t>18</a:t>
            </a:fld>
            <a:endParaRPr kumimoji="1" lang="ja-JP" altLang="en-US"/>
          </a:p>
        </p:txBody>
      </p:sp>
      <p:sp>
        <p:nvSpPr>
          <p:cNvPr id="5" name="テキスト ボックス 4">
            <a:extLst>
              <a:ext uri="{FF2B5EF4-FFF2-40B4-BE49-F238E27FC236}">
                <a16:creationId xmlns:a16="http://schemas.microsoft.com/office/drawing/2014/main" id="{69C2ADE3-6C60-46BF-9DCB-7D2DF0A145CD}"/>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3271414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p:nvPr/>
        </p:nvGrpSpPr>
        <p:grpSpPr>
          <a:xfrm>
            <a:off x="1058863" y="1264763"/>
            <a:ext cx="4831798" cy="720000"/>
            <a:chOff x="1058863" y="1264763"/>
            <a:chExt cx="4831798" cy="720000"/>
          </a:xfrm>
        </p:grpSpPr>
        <p:sp>
          <p:nvSpPr>
            <p:cNvPr id="13" name="山形 12"/>
            <p:cNvSpPr/>
            <p:nvPr/>
          </p:nvSpPr>
          <p:spPr>
            <a:xfrm>
              <a:off x="1882295" y="1264763"/>
              <a:ext cx="4008366" cy="720000"/>
            </a:xfrm>
            <a:prstGeom prst="chevron">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6" name="グループ化 5"/>
            <p:cNvGrpSpPr/>
            <p:nvPr/>
          </p:nvGrpSpPr>
          <p:grpSpPr>
            <a:xfrm>
              <a:off x="1058863" y="1264763"/>
              <a:ext cx="1175312" cy="720000"/>
              <a:chOff x="1058863" y="1264763"/>
              <a:chExt cx="1175312" cy="720000"/>
            </a:xfrm>
          </p:grpSpPr>
          <p:sp>
            <p:nvSpPr>
              <p:cNvPr id="2" name="正方形/長方形 1"/>
              <p:cNvSpPr/>
              <p:nvPr/>
            </p:nvSpPr>
            <p:spPr>
              <a:xfrm>
                <a:off x="1058863" y="1264763"/>
                <a:ext cx="227674"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山形 7"/>
              <p:cNvSpPr/>
              <p:nvPr/>
            </p:nvSpPr>
            <p:spPr>
              <a:xfrm>
                <a:off x="1070537" y="1264763"/>
                <a:ext cx="459880" cy="720000"/>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山形 10"/>
              <p:cNvSpPr/>
              <p:nvPr/>
            </p:nvSpPr>
            <p:spPr>
              <a:xfrm>
                <a:off x="1422417" y="1264763"/>
                <a:ext cx="459880" cy="720000"/>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山形 11"/>
              <p:cNvSpPr/>
              <p:nvPr/>
            </p:nvSpPr>
            <p:spPr>
              <a:xfrm>
                <a:off x="1774295" y="1264763"/>
                <a:ext cx="459880" cy="720000"/>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やってみよう</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11548" y="2203697"/>
            <a:ext cx="5989022" cy="3046988"/>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迷路の入口から出口までを鉛筆でたどり，所要時間を秒単位で測定し，記録する。失敗しても消さず，途中まで戻る。続いて，同じ迷路が印刷された新たな用紙を使って，同様の作業を行う。前にやったものは見ない。これを６回繰り返す。試行回数が増すにつれて，迷路を解く時間がどのように変化するだろうか。</a:t>
            </a:r>
            <a:endParaRPr lang="en-US" altLang="ja-JP" sz="2400" dirty="0">
              <a:latin typeface="ＭＳ ゴシック" panose="020B0609070205080204" pitchFamily="49" charset="-128"/>
              <a:ea typeface="ＭＳ ゴシック" panose="020B0609070205080204" pitchFamily="49" charset="-128"/>
            </a:endParaRPr>
          </a:p>
        </p:txBody>
      </p:sp>
      <p:pic>
        <p:nvPicPr>
          <p:cNvPr id="14" name="図 13"/>
          <p:cNvPicPr>
            <a:picLocks noChangeAspect="1"/>
          </p:cNvPicPr>
          <p:nvPr/>
        </p:nvPicPr>
        <p:blipFill>
          <a:blip r:embed="rId2"/>
          <a:stretch>
            <a:fillRect/>
          </a:stretch>
        </p:blipFill>
        <p:spPr>
          <a:xfrm>
            <a:off x="7432522" y="2203697"/>
            <a:ext cx="3929199" cy="2469999"/>
          </a:xfrm>
          <a:prstGeom prst="rect">
            <a:avLst/>
          </a:prstGeom>
        </p:spPr>
      </p:pic>
      <p:sp>
        <p:nvSpPr>
          <p:cNvPr id="17" name="フッター プレースホルダー 16"/>
          <p:cNvSpPr>
            <a:spLocks noGrp="1"/>
          </p:cNvSpPr>
          <p:nvPr>
            <p:ph type="ftr" sz="quarter" idx="11"/>
          </p:nvPr>
        </p:nvSpPr>
        <p:spPr/>
        <p:txBody>
          <a:bodyPr/>
          <a:lstStyle/>
          <a:p>
            <a:r>
              <a:rPr kumimoji="1" lang="en-US" altLang="ja-JP"/>
              <a:t>©KEIRINKAN All Rights Reserved</a:t>
            </a:r>
            <a:endParaRPr kumimoji="1" lang="ja-JP" altLang="en-US"/>
          </a:p>
        </p:txBody>
      </p:sp>
      <p:sp>
        <p:nvSpPr>
          <p:cNvPr id="18" name="スライド番号プレースホルダー 17"/>
          <p:cNvSpPr>
            <a:spLocks noGrp="1"/>
          </p:cNvSpPr>
          <p:nvPr>
            <p:ph type="sldNum" sz="quarter" idx="12"/>
          </p:nvPr>
        </p:nvSpPr>
        <p:spPr/>
        <p:txBody>
          <a:bodyPr/>
          <a:lstStyle/>
          <a:p>
            <a:fld id="{4267FDDC-7C53-4B3E-95A9-DCE4C5F49A94}" type="slidenum">
              <a:rPr kumimoji="1" lang="ja-JP" altLang="en-US" smtClean="0"/>
              <a:t>19</a:t>
            </a:fld>
            <a:endParaRPr kumimoji="1" lang="ja-JP" altLang="en-US"/>
          </a:p>
        </p:txBody>
      </p:sp>
      <p:sp>
        <p:nvSpPr>
          <p:cNvPr id="15" name="テキスト ボックス 14">
            <a:extLst>
              <a:ext uri="{FF2B5EF4-FFF2-40B4-BE49-F238E27FC236}">
                <a16:creationId xmlns:a16="http://schemas.microsoft.com/office/drawing/2014/main" id="{0502F70B-825F-4B3F-9F22-77AA2A343EC4}"/>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457929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0540" y="2322294"/>
            <a:ext cx="1004974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a:t>
            </a:r>
            <a:r>
              <a:rPr lang="ja-JP" altLang="en-US" sz="2400" dirty="0">
                <a:solidFill>
                  <a:srgbClr val="FF0000"/>
                </a:solidFill>
                <a:latin typeface="ＭＳ ゴシック" panose="020B0609070205080204" pitchFamily="49" charset="-128"/>
                <a:ea typeface="ＭＳ ゴシック" panose="020B0609070205080204" pitchFamily="49" charset="-128"/>
              </a:rPr>
              <a:t>探究</a:t>
            </a:r>
            <a:r>
              <a:rPr lang="ja-JP" altLang="en-US" sz="2400" dirty="0">
                <a:latin typeface="ＭＳ ゴシック" panose="020B0609070205080204" pitchFamily="49" charset="-128"/>
                <a:ea typeface="ＭＳ ゴシック" panose="020B0609070205080204" pitchFamily="49" charset="-128"/>
              </a:rPr>
              <a:t>」とは，関心をもっていることや疑問に思っていることについて，「もっと知りたい」，「より真理に近づきたい」という知的好奇心に根ざし，</a:t>
            </a:r>
            <a:r>
              <a:rPr lang="ja-JP" altLang="en-US" sz="2400" dirty="0">
                <a:solidFill>
                  <a:srgbClr val="FF0000"/>
                </a:solidFill>
                <a:latin typeface="ＭＳ ゴシック" panose="020B0609070205080204" pitchFamily="49" charset="-128"/>
                <a:ea typeface="ＭＳ ゴシック" panose="020B0609070205080204" pitchFamily="49" charset="-128"/>
              </a:rPr>
              <a:t>自分で設定した問いに答えを見出す活動</a:t>
            </a:r>
            <a:r>
              <a:rPr lang="ja-JP" altLang="en-US" sz="2400" dirty="0">
                <a:latin typeface="ＭＳ ゴシック" panose="020B0609070205080204" pitchFamily="49" charset="-128"/>
                <a:ea typeface="ＭＳ ゴシック" panose="020B0609070205080204" pitchFamily="49" charset="-128"/>
              </a:rPr>
              <a:t>である。</a:t>
            </a:r>
            <a:endParaRPr lang="en-US" altLang="ja-JP" sz="2400" dirty="0">
              <a:latin typeface="ＭＳ ゴシック" panose="020B0609070205080204" pitchFamily="49" charset="-128"/>
              <a:ea typeface="ＭＳ ゴシック" panose="020B0609070205080204" pitchFamily="49" charset="-128"/>
            </a:endParaRPr>
          </a:p>
        </p:txBody>
      </p:sp>
      <p:grpSp>
        <p:nvGrpSpPr>
          <p:cNvPr id="7" name="グループ化 6"/>
          <p:cNvGrpSpPr/>
          <p:nvPr/>
        </p:nvGrpSpPr>
        <p:grpSpPr>
          <a:xfrm>
            <a:off x="1070540" y="1159933"/>
            <a:ext cx="10049744" cy="821268"/>
            <a:chOff x="1070540" y="1159933"/>
            <a:chExt cx="10049744" cy="821268"/>
          </a:xfrm>
        </p:grpSpPr>
        <p:sp>
          <p:nvSpPr>
            <p:cNvPr id="6" name="正方形/長方形 5"/>
            <p:cNvSpPr/>
            <p:nvPr/>
          </p:nvSpPr>
          <p:spPr>
            <a:xfrm>
              <a:off x="2734733" y="1159933"/>
              <a:ext cx="8385551" cy="82126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b="1" dirty="0">
                  <a:solidFill>
                    <a:schemeClr val="tx1"/>
                  </a:solidFill>
                  <a:latin typeface="ＭＳ ゴシック" panose="020B0609070205080204" pitchFamily="49" charset="-128"/>
                  <a:ea typeface="ＭＳ ゴシック" panose="020B0609070205080204" pitchFamily="49" charset="-128"/>
                </a:rPr>
                <a:t>　探究とは</a:t>
              </a:r>
            </a:p>
          </p:txBody>
        </p:sp>
        <p:sp>
          <p:nvSpPr>
            <p:cNvPr id="5" name="ホームベース 4"/>
            <p:cNvSpPr/>
            <p:nvPr/>
          </p:nvSpPr>
          <p:spPr>
            <a:xfrm>
              <a:off x="1070540" y="1159933"/>
              <a:ext cx="2138328" cy="821268"/>
            </a:xfrm>
            <a:prstGeom prst="homePlat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latin typeface="ＭＳ ゴシック" panose="020B0609070205080204" pitchFamily="49" charset="-128"/>
                  <a:ea typeface="ＭＳ ゴシック" panose="020B0609070205080204" pitchFamily="49" charset="-128"/>
                </a:rPr>
                <a:t>第１項</a:t>
              </a:r>
            </a:p>
          </p:txBody>
        </p:sp>
      </p:grpSp>
      <p:sp>
        <p:nvSpPr>
          <p:cNvPr id="8" name="テキスト ボックス 7"/>
          <p:cNvSpPr txBox="1"/>
          <p:nvPr/>
        </p:nvSpPr>
        <p:spPr>
          <a:xfrm>
            <a:off x="5138046" y="6007867"/>
            <a:ext cx="1915909" cy="369332"/>
          </a:xfrm>
          <a:prstGeom prst="rect">
            <a:avLst/>
          </a:prstGeom>
          <a:noFill/>
        </p:spPr>
        <p:txBody>
          <a:bodyPr wrap="none" rtlCol="0">
            <a:spAutoFit/>
          </a:bodyPr>
          <a:lstStyle/>
          <a:p>
            <a:r>
              <a:rPr lang="ja-JP" altLang="en-US" dirty="0">
                <a:latin typeface="ＭＳ ゴシック" panose="020B0609070205080204" pitchFamily="49" charset="-128"/>
                <a:ea typeface="ＭＳ ゴシック" panose="020B0609070205080204" pitchFamily="49" charset="-128"/>
              </a:rPr>
              <a:t>教科書　</a:t>
            </a:r>
            <a:r>
              <a:rPr lang="en-US" altLang="ja-JP" dirty="0">
                <a:latin typeface="ＭＳ ゴシック" panose="020B0609070205080204" pitchFamily="49" charset="-128"/>
                <a:ea typeface="ＭＳ ゴシック" panose="020B0609070205080204" pitchFamily="49" charset="-128"/>
              </a:rPr>
              <a:t>p.8</a:t>
            </a:r>
            <a:r>
              <a:rPr lang="ja-JP" altLang="en-US" dirty="0">
                <a:latin typeface="ＭＳ ゴシック" panose="020B0609070205080204" pitchFamily="49" charset="-128"/>
                <a:ea typeface="ＭＳ ゴシック" panose="020B0609070205080204" pitchFamily="49" charset="-128"/>
              </a:rPr>
              <a:t>～</a:t>
            </a:r>
            <a:r>
              <a:rPr lang="en-US" altLang="ja-JP" dirty="0">
                <a:latin typeface="ＭＳ ゴシック" panose="020B0609070205080204" pitchFamily="49" charset="-128"/>
                <a:ea typeface="ＭＳ ゴシック" panose="020B0609070205080204" pitchFamily="49" charset="-128"/>
              </a:rPr>
              <a:t>11</a:t>
            </a:r>
            <a:endParaRPr kumimoji="1" lang="ja-JP" altLang="en-US" dirty="0">
              <a:latin typeface="ＭＳ ゴシック" panose="020B0609070205080204" pitchFamily="49" charset="-128"/>
              <a:ea typeface="ＭＳ ゴシック" panose="020B0609070205080204" pitchFamily="49" charset="-128"/>
            </a:endParaRPr>
          </a:p>
        </p:txBody>
      </p:sp>
      <p:sp>
        <p:nvSpPr>
          <p:cNvPr id="12" name="フッター プレースホルダー 11"/>
          <p:cNvSpPr>
            <a:spLocks noGrp="1"/>
          </p:cNvSpPr>
          <p:nvPr>
            <p:ph type="ftr" sz="quarter" idx="11"/>
          </p:nvPr>
        </p:nvSpPr>
        <p:spPr/>
        <p:txBody>
          <a:bodyPr/>
          <a:lstStyle/>
          <a:p>
            <a:r>
              <a:rPr kumimoji="1" lang="en-US" altLang="ja-JP"/>
              <a:t>©KEIRINKAN All Rights Reserved</a:t>
            </a:r>
            <a:endParaRPr kumimoji="1" lang="ja-JP" altLang="en-US"/>
          </a:p>
        </p:txBody>
      </p:sp>
      <p:sp>
        <p:nvSpPr>
          <p:cNvPr id="13" name="スライド番号プレースホルダー 12"/>
          <p:cNvSpPr>
            <a:spLocks noGrp="1"/>
          </p:cNvSpPr>
          <p:nvPr>
            <p:ph type="sldNum" sz="quarter" idx="12"/>
          </p:nvPr>
        </p:nvSpPr>
        <p:spPr/>
        <p:txBody>
          <a:bodyPr/>
          <a:lstStyle/>
          <a:p>
            <a:fld id="{4267FDDC-7C53-4B3E-95A9-DCE4C5F49A94}" type="slidenum">
              <a:rPr kumimoji="1" lang="ja-JP" altLang="en-US" smtClean="0"/>
              <a:t>2</a:t>
            </a:fld>
            <a:endParaRPr kumimoji="1" lang="ja-JP" altLang="en-US"/>
          </a:p>
        </p:txBody>
      </p:sp>
      <p:sp>
        <p:nvSpPr>
          <p:cNvPr id="9" name="テキスト ボックス 8">
            <a:extLst>
              <a:ext uri="{FF2B5EF4-FFF2-40B4-BE49-F238E27FC236}">
                <a16:creationId xmlns:a16="http://schemas.microsoft.com/office/drawing/2014/main" id="{9BA705DC-31B4-4EAF-8083-D8BA6E60D433}"/>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880874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1128" y="1842644"/>
            <a:ext cx="10049745" cy="3046988"/>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⑴　測定した時間を記録しよう。</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⑵　⑴の結果を折れ線グラフに表そう。</a:t>
            </a:r>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⑶　⑵のグラフの特徴をまとめよう。</a:t>
            </a:r>
            <a:endParaRPr lang="en-US" altLang="ja-JP" sz="2400" dirty="0">
              <a:latin typeface="ＭＳ ゴシック" panose="020B0609070205080204" pitchFamily="49" charset="-128"/>
              <a:ea typeface="ＭＳ ゴシック" panose="020B0609070205080204" pitchFamily="49" charset="-128"/>
            </a:endParaRPr>
          </a:p>
        </p:txBody>
      </p:sp>
      <p:pic>
        <p:nvPicPr>
          <p:cNvPr id="6" name="図 5"/>
          <p:cNvPicPr>
            <a:picLocks noChangeAspect="1"/>
          </p:cNvPicPr>
          <p:nvPr/>
        </p:nvPicPr>
        <p:blipFill>
          <a:blip r:embed="rId2"/>
          <a:stretch>
            <a:fillRect/>
          </a:stretch>
        </p:blipFill>
        <p:spPr>
          <a:xfrm>
            <a:off x="1071128" y="2455979"/>
            <a:ext cx="6012475" cy="1081031"/>
          </a:xfrm>
          <a:prstGeom prst="rect">
            <a:avLst/>
          </a:prstGeom>
        </p:spPr>
      </p:pic>
      <p:pic>
        <p:nvPicPr>
          <p:cNvPr id="2" name="図 1"/>
          <p:cNvPicPr>
            <a:picLocks noChangeAspect="1"/>
          </p:cNvPicPr>
          <p:nvPr/>
        </p:nvPicPr>
        <p:blipFill>
          <a:blip r:embed="rId3"/>
          <a:stretch>
            <a:fillRect/>
          </a:stretch>
        </p:blipFill>
        <p:spPr>
          <a:xfrm>
            <a:off x="7311557" y="226041"/>
            <a:ext cx="3929125" cy="6241636"/>
          </a:xfrm>
          <a:prstGeom prst="rect">
            <a:avLst/>
          </a:prstGeom>
        </p:spPr>
      </p:pic>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20</a:t>
            </a:fld>
            <a:endParaRPr kumimoji="1" lang="ja-JP" altLang="en-US"/>
          </a:p>
        </p:txBody>
      </p:sp>
      <p:sp>
        <p:nvSpPr>
          <p:cNvPr id="7" name="テキスト ボックス 6">
            <a:extLst>
              <a:ext uri="{FF2B5EF4-FFF2-40B4-BE49-F238E27FC236}">
                <a16:creationId xmlns:a16="http://schemas.microsoft.com/office/drawing/2014/main" id="{2F3E298C-AD72-4A6E-AC66-70957C8A3087}"/>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2997718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楕円 11"/>
          <p:cNvSpPr/>
          <p:nvPr/>
        </p:nvSpPr>
        <p:spPr>
          <a:xfrm>
            <a:off x="1081299" y="1336763"/>
            <a:ext cx="648000" cy="648000"/>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solidFill>
                  <a:schemeClr val="bg1"/>
                </a:solidFill>
                <a:latin typeface="ＭＳ ゴシック" panose="020B0609070205080204" pitchFamily="49" charset="-128"/>
                <a:ea typeface="ＭＳ ゴシック" panose="020B0609070205080204" pitchFamily="49" charset="-128"/>
              </a:rPr>
              <a:t>Ａ</a:t>
            </a:r>
            <a:r>
              <a:rPr lang="ja-JP" altLang="en-US" sz="4000" dirty="0">
                <a:latin typeface="ＭＳ ゴシック" panose="020B0609070205080204" pitchFamily="49" charset="-128"/>
                <a:ea typeface="ＭＳ ゴシック" panose="020B0609070205080204" pitchFamily="49" charset="-128"/>
              </a:rPr>
              <a:t> 探究 － 未知の世界への挑戦</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123438" y="2322294"/>
            <a:ext cx="1004974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大隅良典博士</a:t>
            </a:r>
            <a:r>
              <a:rPr lang="ja-JP" altLang="en-US" sz="2400" baseline="30000" dirty="0">
                <a:solidFill>
                  <a:schemeClr val="accent2">
                    <a:lumMod val="75000"/>
                  </a:schemeClr>
                </a:solidFill>
                <a:latin typeface="ＭＳ ゴシック" panose="020B0609070205080204" pitchFamily="49" charset="-128"/>
                <a:ea typeface="ＭＳ ゴシック" panose="020B0609070205080204" pitchFamily="49" charset="-128"/>
              </a:rPr>
              <a:t>*</a:t>
            </a:r>
            <a:r>
              <a:rPr lang="en-US" altLang="ja-JP" sz="2400" baseline="30000" dirty="0">
                <a:solidFill>
                  <a:schemeClr val="accent2">
                    <a:lumMod val="75000"/>
                  </a:schemeClr>
                </a:solidFill>
                <a:latin typeface="ＭＳ ゴシック" panose="020B0609070205080204" pitchFamily="49" charset="-128"/>
                <a:ea typeface="ＭＳ ゴシック" panose="020B0609070205080204" pitchFamily="49" charset="-128"/>
              </a:rPr>
              <a:t>1</a:t>
            </a:r>
            <a:r>
              <a:rPr lang="ja-JP" altLang="en-US" sz="2400" dirty="0">
                <a:latin typeface="ＭＳ ゴシック" panose="020B0609070205080204" pitchFamily="49" charset="-128"/>
                <a:ea typeface="ＭＳ ゴシック" panose="020B0609070205080204" pitchFamily="49" charset="-128"/>
              </a:rPr>
              <a:t>は，</a:t>
            </a:r>
            <a:r>
              <a:rPr lang="ja-JP" altLang="en-US" sz="2400" dirty="0">
                <a:solidFill>
                  <a:srgbClr val="FF0000"/>
                </a:solidFill>
                <a:latin typeface="ＭＳ ゴシック" panose="020B0609070205080204" pitchFamily="49" charset="-128"/>
                <a:ea typeface="ＭＳ ゴシック" panose="020B0609070205080204" pitchFamily="49" charset="-128"/>
              </a:rPr>
              <a:t>オートファジー</a:t>
            </a:r>
            <a:r>
              <a:rPr lang="ja-JP" altLang="en-US" sz="2400" dirty="0">
                <a:latin typeface="ＭＳ ゴシック" panose="020B0609070205080204" pitchFamily="49" charset="-128"/>
                <a:ea typeface="ＭＳ ゴシック" panose="020B0609070205080204" pitchFamily="49" charset="-128"/>
              </a:rPr>
              <a:t>の仕組みを解明した功績により，２０１６年，ノーベル生理学・医学賞を受賞した。ここでは，大隅博士の研究を参考に，探究的な活動とはどのようなものかを概観してみよう。</a:t>
            </a:r>
            <a:endParaRPr lang="en-US" altLang="ja-JP" sz="24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1070539" y="5904009"/>
            <a:ext cx="10049745" cy="400110"/>
          </a:xfrm>
          <a:prstGeom prst="rect">
            <a:avLst/>
          </a:prstGeom>
          <a:noFill/>
        </p:spPr>
        <p:txBody>
          <a:bodyPr wrap="square" rtlCol="0">
            <a:spAutoFit/>
          </a:bodyPr>
          <a:lstStyle/>
          <a:p>
            <a:r>
              <a:rPr lang="ja-JP" altLang="en-US" sz="2000" dirty="0">
                <a:solidFill>
                  <a:schemeClr val="accent2">
                    <a:lumMod val="75000"/>
                  </a:schemeClr>
                </a:solidFill>
                <a:latin typeface="ＭＳ ゴシック" panose="020B0609070205080204" pitchFamily="49" charset="-128"/>
                <a:ea typeface="ＭＳ ゴシック" panose="020B0609070205080204" pitchFamily="49" charset="-128"/>
              </a:rPr>
              <a:t>*</a:t>
            </a:r>
            <a:r>
              <a:rPr lang="en-US" altLang="ja-JP" sz="2000" dirty="0">
                <a:solidFill>
                  <a:schemeClr val="accent2">
                    <a:lumMod val="75000"/>
                  </a:schemeClr>
                </a:solidFill>
                <a:latin typeface="ＭＳ ゴシック" panose="020B0609070205080204" pitchFamily="49" charset="-128"/>
                <a:ea typeface="ＭＳ ゴシック" panose="020B0609070205080204" pitchFamily="49" charset="-128"/>
              </a:rPr>
              <a:t>1 </a:t>
            </a:r>
            <a:r>
              <a:rPr lang="ja-JP" altLang="en-US" sz="2000" dirty="0">
                <a:solidFill>
                  <a:schemeClr val="accent2">
                    <a:lumMod val="75000"/>
                  </a:schemeClr>
                </a:solidFill>
                <a:latin typeface="ＭＳ ゴシック" panose="020B0609070205080204" pitchFamily="49" charset="-128"/>
                <a:ea typeface="ＭＳ ゴシック" panose="020B0609070205080204" pitchFamily="49" charset="-128"/>
              </a:rPr>
              <a:t>大隅良典（１９４５</a:t>
            </a:r>
            <a:r>
              <a:rPr lang="en-US" altLang="ja-JP" sz="2000" dirty="0">
                <a:solidFill>
                  <a:schemeClr val="accent2">
                    <a:lumMod val="75000"/>
                  </a:schemeClr>
                </a:solidFill>
                <a:latin typeface="ＭＳ ゴシック" panose="020B0609070205080204" pitchFamily="49" charset="-128"/>
                <a:ea typeface="ＭＳ ゴシック" panose="020B0609070205080204" pitchFamily="49" charset="-128"/>
              </a:rPr>
              <a:t>-</a:t>
            </a:r>
            <a:r>
              <a:rPr lang="ja-JP" altLang="en-US" sz="2000" dirty="0">
                <a:solidFill>
                  <a:schemeClr val="accent2">
                    <a:lumMod val="75000"/>
                  </a:schemeClr>
                </a:solidFill>
                <a:latin typeface="ＭＳ ゴシック" panose="020B0609070205080204" pitchFamily="49" charset="-128"/>
                <a:ea typeface="ＭＳ ゴシック" panose="020B0609070205080204" pitchFamily="49" charset="-128"/>
              </a:rPr>
              <a:t>）日本の生物学者。</a:t>
            </a:r>
            <a:endParaRPr lang="en-US" altLang="ja-JP" sz="2000"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9" name="フッター プレースホルダー 8"/>
          <p:cNvSpPr>
            <a:spLocks noGrp="1"/>
          </p:cNvSpPr>
          <p:nvPr>
            <p:ph type="ftr" sz="quarter" idx="11"/>
          </p:nvPr>
        </p:nvSpPr>
        <p:spPr/>
        <p:txBody>
          <a:bodyPr/>
          <a:lstStyle/>
          <a:p>
            <a:r>
              <a:rPr kumimoji="1" lang="en-US" altLang="ja-JP"/>
              <a:t>©KEIRINKAN All Rights Reserved</a:t>
            </a:r>
            <a:endParaRPr kumimoji="1" lang="ja-JP" altLang="en-US"/>
          </a:p>
        </p:txBody>
      </p:sp>
      <p:sp>
        <p:nvSpPr>
          <p:cNvPr id="10" name="スライド番号プレースホルダー 9"/>
          <p:cNvSpPr>
            <a:spLocks noGrp="1"/>
          </p:cNvSpPr>
          <p:nvPr>
            <p:ph type="sldNum" sz="quarter" idx="12"/>
          </p:nvPr>
        </p:nvSpPr>
        <p:spPr/>
        <p:txBody>
          <a:bodyPr/>
          <a:lstStyle/>
          <a:p>
            <a:fld id="{4267FDDC-7C53-4B3E-95A9-DCE4C5F49A94}" type="slidenum">
              <a:rPr kumimoji="1" lang="ja-JP" altLang="en-US" smtClean="0"/>
              <a:t>3</a:t>
            </a:fld>
            <a:endParaRPr kumimoji="1" lang="ja-JP" altLang="en-US"/>
          </a:p>
        </p:txBody>
      </p:sp>
      <p:sp>
        <p:nvSpPr>
          <p:cNvPr id="8" name="テキスト ボックス 7">
            <a:extLst>
              <a:ext uri="{FF2B5EF4-FFF2-40B4-BE49-F238E27FC236}">
                <a16:creationId xmlns:a16="http://schemas.microsoft.com/office/drawing/2014/main" id="{CCFC337B-34F9-458E-95C6-47779761B805}"/>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1445020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当時の時代背景</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0539" y="2352783"/>
            <a:ext cx="10049745" cy="2308324"/>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人間の体は毎日約 ２００～３００ </a:t>
            </a:r>
            <a:r>
              <a:rPr lang="en-US" altLang="ja-JP" sz="2400" dirty="0">
                <a:latin typeface="ＭＳ ゴシック" panose="020B0609070205080204" pitchFamily="49" charset="-128"/>
                <a:ea typeface="ＭＳ ゴシック" panose="020B0609070205080204" pitchFamily="49" charset="-128"/>
              </a:rPr>
              <a:t>g </a:t>
            </a:r>
            <a:r>
              <a:rPr lang="ja-JP" altLang="en-US" sz="2400" dirty="0">
                <a:latin typeface="ＭＳ ゴシック" panose="020B0609070205080204" pitchFamily="49" charset="-128"/>
                <a:ea typeface="ＭＳ ゴシック" panose="020B0609070205080204" pitchFamily="49" charset="-128"/>
              </a:rPr>
              <a:t>のタンパク質をつくっているが，食事では ７０～８０ </a:t>
            </a:r>
            <a:r>
              <a:rPr lang="en-US" altLang="ja-JP" sz="2400" dirty="0">
                <a:latin typeface="ＭＳ ゴシック" panose="020B0609070205080204" pitchFamily="49" charset="-128"/>
                <a:ea typeface="ＭＳ ゴシック" panose="020B0609070205080204" pitchFamily="49" charset="-128"/>
              </a:rPr>
              <a:t>g </a:t>
            </a:r>
            <a:r>
              <a:rPr lang="ja-JP" altLang="en-US" sz="2400" dirty="0">
                <a:latin typeface="ＭＳ ゴシック" panose="020B0609070205080204" pitchFamily="49" charset="-128"/>
                <a:ea typeface="ＭＳ ゴシック" panose="020B0609070205080204" pitchFamily="49" charset="-128"/>
              </a:rPr>
              <a:t>しか摂取していない。この差に相当するタンパク質合成に必要な材料は，体内のタンパク質の分解に由来する。細胞が自身の成分を分解する事象は ２０世紀の中頃から知られており，「自分を食べる」という意味でオートファジーと名づけられていた。しかし，オートファジーの仕組みに関する理解は長い間進んでいなかった。 </a:t>
            </a:r>
            <a:endParaRPr lang="en-US" altLang="ja-JP"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0538" y="1276877"/>
            <a:ext cx="216000"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4</a:t>
            </a:fld>
            <a:endParaRPr kumimoji="1" lang="ja-JP" altLang="en-US"/>
          </a:p>
        </p:txBody>
      </p:sp>
      <p:sp>
        <p:nvSpPr>
          <p:cNvPr id="8" name="テキスト ボックス 7">
            <a:extLst>
              <a:ext uri="{FF2B5EF4-FFF2-40B4-BE49-F238E27FC236}">
                <a16:creationId xmlns:a16="http://schemas.microsoft.com/office/drawing/2014/main" id="{0CD69739-31F0-4E85-A298-6218D4BF00F2}"/>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587938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70539" y="1288991"/>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課題の設定</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0539" y="2352783"/>
            <a:ext cx="10049745" cy="1938992"/>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パンの発酵や酒の醸造に用いる酵母を顕微鏡で観察すると，液胞という膜に囲まれた構造物（図１）が見える。 ２０世紀の後半頃まで，液胞は細胞の「ごみため」のようなものと考えられていた。大隅博士は「</a:t>
            </a:r>
            <a:r>
              <a:rPr lang="ja-JP" altLang="en-US" sz="2400" dirty="0">
                <a:solidFill>
                  <a:srgbClr val="FF0000"/>
                </a:solidFill>
                <a:latin typeface="ＭＳ ゴシック" panose="020B0609070205080204" pitchFamily="49" charset="-128"/>
                <a:ea typeface="ＭＳ ゴシック" panose="020B0609070205080204" pitchFamily="49" charset="-128"/>
              </a:rPr>
              <a:t>液胞には未知の役割があるに違いない</a:t>
            </a:r>
            <a:r>
              <a:rPr lang="ja-JP" altLang="en-US" sz="2400" dirty="0">
                <a:latin typeface="ＭＳ ゴシック" panose="020B0609070205080204" pitchFamily="49" charset="-128"/>
                <a:ea typeface="ＭＳ ゴシック" panose="020B0609070205080204" pitchFamily="49" charset="-128"/>
              </a:rPr>
              <a:t>」と考え，液胞について研究することにした。</a:t>
            </a:r>
            <a:endParaRPr lang="en-US" altLang="ja-JP"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0538" y="1276877"/>
            <a:ext cx="216000"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5</a:t>
            </a:fld>
            <a:endParaRPr kumimoji="1" lang="ja-JP" altLang="en-US"/>
          </a:p>
        </p:txBody>
      </p:sp>
      <p:sp>
        <p:nvSpPr>
          <p:cNvPr id="8" name="テキスト ボックス 7">
            <a:extLst>
              <a:ext uri="{FF2B5EF4-FFF2-40B4-BE49-F238E27FC236}">
                <a16:creationId xmlns:a16="http://schemas.microsoft.com/office/drawing/2014/main" id="{D20AAC43-6F74-46AD-AF2E-D6C6D341525F}"/>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1633478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仮説の設定</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0539" y="2352783"/>
            <a:ext cx="10049745" cy="1569660"/>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液胞がタンパク質を分解する物質を豊富に含んでいることから，</a:t>
            </a:r>
            <a:r>
              <a:rPr lang="ja-JP" altLang="en-US" sz="2400" dirty="0">
                <a:solidFill>
                  <a:srgbClr val="FF0000"/>
                </a:solidFill>
                <a:latin typeface="ＭＳ ゴシック" panose="020B0609070205080204" pitchFamily="49" charset="-128"/>
                <a:ea typeface="ＭＳ ゴシック" panose="020B0609070205080204" pitchFamily="49" charset="-128"/>
              </a:rPr>
              <a:t>液胞にはタンパク質を分解するはたらきがある</a:t>
            </a:r>
            <a:r>
              <a:rPr lang="ja-JP" altLang="en-US" sz="2400" dirty="0">
                <a:latin typeface="ＭＳ ゴシック" panose="020B0609070205080204" pitchFamily="49" charset="-128"/>
                <a:ea typeface="ＭＳ ゴシック" panose="020B0609070205080204" pitchFamily="49" charset="-128"/>
              </a:rPr>
              <a:t>と予想した。研究を前に進める</a:t>
            </a:r>
            <a:r>
              <a:rPr lang="ja-JP" altLang="en-US" sz="2400" spc="-150" dirty="0">
                <a:latin typeface="ＭＳ ゴシック" panose="020B0609070205080204" pitchFamily="49" charset="-128"/>
                <a:ea typeface="ＭＳ ゴシック" panose="020B0609070205080204" pitchFamily="49" charset="-128"/>
              </a:rPr>
              <a:t>には，このような予想をすることが重要になる。これを，</a:t>
            </a:r>
            <a:r>
              <a:rPr lang="ja-JP" altLang="en-US" sz="2400" spc="-150" dirty="0">
                <a:solidFill>
                  <a:srgbClr val="FF0000"/>
                </a:solidFill>
                <a:latin typeface="ＭＳ ゴシック" panose="020B0609070205080204" pitchFamily="49" charset="-128"/>
                <a:ea typeface="ＭＳ ゴシック" panose="020B0609070205080204" pitchFamily="49" charset="-128"/>
              </a:rPr>
              <a:t>仮説</a:t>
            </a:r>
            <a:r>
              <a:rPr lang="ja-JP" altLang="en-US" sz="2400" spc="-150" dirty="0">
                <a:latin typeface="ＭＳ ゴシック" panose="020B0609070205080204" pitchFamily="49" charset="-128"/>
                <a:ea typeface="ＭＳ ゴシック" panose="020B0609070205080204" pitchFamily="49" charset="-128"/>
              </a:rPr>
              <a:t>（</a:t>
            </a:r>
            <a:r>
              <a:rPr lang="en-US" altLang="ja-JP" sz="2400" spc="-150" dirty="0">
                <a:latin typeface="ＭＳ ゴシック" panose="020B0609070205080204" pitchFamily="49" charset="-128"/>
                <a:ea typeface="ＭＳ ゴシック" panose="020B0609070205080204" pitchFamily="49" charset="-128"/>
              </a:rPr>
              <a:t>p.26</a:t>
            </a:r>
            <a:r>
              <a:rPr lang="ja-JP" altLang="en-US" sz="2400" spc="-15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という。</a:t>
            </a:r>
            <a:endParaRPr lang="en-US" altLang="ja-JP"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0538" y="1276877"/>
            <a:ext cx="216000"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6</a:t>
            </a:fld>
            <a:endParaRPr kumimoji="1" lang="ja-JP" altLang="en-US"/>
          </a:p>
        </p:txBody>
      </p:sp>
      <p:sp>
        <p:nvSpPr>
          <p:cNvPr id="8" name="テキスト ボックス 7">
            <a:extLst>
              <a:ext uri="{FF2B5EF4-FFF2-40B4-BE49-F238E27FC236}">
                <a16:creationId xmlns:a16="http://schemas.microsoft.com/office/drawing/2014/main" id="{90101068-5400-4120-8DEE-7D3E58BE52DB}"/>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2619274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観察・実験</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0539" y="2352783"/>
            <a:ext cx="1004974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大隅博士は，分解が起こっていそうな酵母の液胞の中に，タンパク質からなる分解の対象物が入っていないかを光学顕微鏡で入念に観察した。しかし，液胞の中には，そのようなものは見えなかった。</a:t>
            </a:r>
            <a:endParaRPr lang="en-US" altLang="ja-JP"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0538" y="1276877"/>
            <a:ext cx="216000"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7</a:t>
            </a:fld>
            <a:endParaRPr kumimoji="1" lang="ja-JP" altLang="en-US"/>
          </a:p>
        </p:txBody>
      </p:sp>
      <p:sp>
        <p:nvSpPr>
          <p:cNvPr id="8" name="テキスト ボックス 7">
            <a:extLst>
              <a:ext uri="{FF2B5EF4-FFF2-40B4-BE49-F238E27FC236}">
                <a16:creationId xmlns:a16="http://schemas.microsoft.com/office/drawing/2014/main" id="{97E97D4C-DE57-4506-A941-612C4805BE84}"/>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1316008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考察</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0539" y="2352783"/>
            <a:ext cx="1004974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大隅博士は，液胞の中に分解の対象物が見えない理由は，それらがすでに液胞内で分解されたためだと推測し</a:t>
            </a:r>
            <a:r>
              <a:rPr lang="ja-JP" altLang="en-US" sz="2400" baseline="30000" dirty="0">
                <a:solidFill>
                  <a:schemeClr val="accent2">
                    <a:lumMod val="75000"/>
                  </a:schemeClr>
                </a:solidFill>
                <a:latin typeface="ＭＳ ゴシック" panose="020B0609070205080204" pitchFamily="49" charset="-128"/>
                <a:ea typeface="ＭＳ ゴシック" panose="020B0609070205080204" pitchFamily="49" charset="-128"/>
              </a:rPr>
              <a:t>*</a:t>
            </a:r>
            <a:r>
              <a:rPr lang="en-US" altLang="ja-JP" sz="2400" baseline="30000" dirty="0">
                <a:solidFill>
                  <a:schemeClr val="accent2">
                    <a:lumMod val="75000"/>
                  </a:schemeClr>
                </a:solidFill>
                <a:latin typeface="ＭＳ ゴシック" panose="020B0609070205080204" pitchFamily="49" charset="-128"/>
                <a:ea typeface="ＭＳ ゴシック" panose="020B0609070205080204" pitchFamily="49" charset="-128"/>
              </a:rPr>
              <a:t>1</a:t>
            </a:r>
            <a:r>
              <a:rPr lang="ja-JP" altLang="en-US" sz="2400" dirty="0" err="1">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a:t>
            </a:r>
            <a:r>
              <a:rPr lang="ja-JP" altLang="en-US" sz="2400" dirty="0">
                <a:solidFill>
                  <a:srgbClr val="FF0000"/>
                </a:solidFill>
                <a:latin typeface="ＭＳ ゴシック" panose="020B0609070205080204" pitchFamily="49" charset="-128"/>
                <a:ea typeface="ＭＳ ゴシック" panose="020B0609070205080204" pitchFamily="49" charset="-128"/>
              </a:rPr>
              <a:t>液胞内での分解を止めれば，何がどう分解されるのかわかるのではないか</a:t>
            </a:r>
            <a:r>
              <a:rPr lang="ja-JP" altLang="en-US" sz="2400" dirty="0">
                <a:latin typeface="ＭＳ ゴシック" panose="020B0609070205080204" pitchFamily="49" charset="-128"/>
                <a:ea typeface="ＭＳ ゴシック" panose="020B0609070205080204" pitchFamily="49" charset="-128"/>
              </a:rPr>
              <a:t>」と考えた。</a:t>
            </a:r>
            <a:endParaRPr lang="en-US" altLang="ja-JP"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0538" y="1276877"/>
            <a:ext cx="216000"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8</a:t>
            </a:fld>
            <a:endParaRPr kumimoji="1" lang="ja-JP" altLang="en-US"/>
          </a:p>
        </p:txBody>
      </p:sp>
      <p:sp>
        <p:nvSpPr>
          <p:cNvPr id="8" name="テキスト ボックス 7">
            <a:extLst>
              <a:ext uri="{FF2B5EF4-FFF2-40B4-BE49-F238E27FC236}">
                <a16:creationId xmlns:a16="http://schemas.microsoft.com/office/drawing/2014/main" id="{E60739A4-FADE-47B5-BDA4-A2D3FFB3C953}"/>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6811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70539" y="1276877"/>
            <a:ext cx="10049745" cy="707886"/>
          </a:xfrm>
          <a:prstGeom prst="rect">
            <a:avLst/>
          </a:prstGeom>
          <a:noFill/>
        </p:spPr>
        <p:txBody>
          <a:bodyPr wrap="square" rtlCol="0">
            <a:spAutoFit/>
          </a:bodyPr>
          <a:lstStyle/>
          <a:p>
            <a:r>
              <a:rPr lang="ja-JP" altLang="en-US" sz="4000" dirty="0">
                <a:latin typeface="ＭＳ ゴシック" panose="020B0609070205080204" pitchFamily="49" charset="-128"/>
                <a:ea typeface="ＭＳ ゴシック" panose="020B0609070205080204" pitchFamily="49" charset="-128"/>
              </a:rPr>
              <a:t> 新たな観察・実験</a:t>
            </a:r>
            <a:endParaRPr lang="en-US" altLang="ja-JP" sz="40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0539" y="2352783"/>
            <a:ext cx="10049745" cy="1569660"/>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　大隅博士は，分解酵素をつくることができない酵母を用意して，観察を行った。すると，液胞の中に球形の構造がたまっていくようすが観察でき</a:t>
            </a:r>
            <a:r>
              <a:rPr lang="ja-JP" altLang="en-US" sz="2400" spc="-150" dirty="0">
                <a:latin typeface="ＭＳ ゴシック" panose="020B0609070205080204" pitchFamily="49" charset="-128"/>
                <a:ea typeface="ＭＳ ゴシック" panose="020B0609070205080204" pitchFamily="49" charset="-128"/>
              </a:rPr>
              <a:t>（図１），「</a:t>
            </a:r>
            <a:r>
              <a:rPr lang="ja-JP" altLang="en-US" sz="2400" spc="-150" dirty="0">
                <a:solidFill>
                  <a:srgbClr val="FF0000"/>
                </a:solidFill>
                <a:latin typeface="ＭＳ ゴシック" panose="020B0609070205080204" pitchFamily="49" charset="-128"/>
                <a:ea typeface="ＭＳ ゴシック" panose="020B0609070205080204" pitchFamily="49" charset="-128"/>
              </a:rPr>
              <a:t>液胞には自分自身のタンパク質を分解する機能がある</a:t>
            </a:r>
            <a:r>
              <a:rPr lang="ja-JP" altLang="en-US" sz="2400" spc="-15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という仮説が正しいことが確認できた。</a:t>
            </a:r>
            <a:endParaRPr lang="en-US" altLang="ja-JP" sz="24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0538" y="1276877"/>
            <a:ext cx="216000" cy="7200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a:t>©KEIRINKAN All Rights Reserved</a:t>
            </a:r>
            <a:endParaRPr kumimoji="1" lang="ja-JP" altLang="en-US"/>
          </a:p>
        </p:txBody>
      </p:sp>
      <p:sp>
        <p:nvSpPr>
          <p:cNvPr id="11" name="スライド番号プレースホルダー 10"/>
          <p:cNvSpPr>
            <a:spLocks noGrp="1"/>
          </p:cNvSpPr>
          <p:nvPr>
            <p:ph type="sldNum" sz="quarter" idx="12"/>
          </p:nvPr>
        </p:nvSpPr>
        <p:spPr/>
        <p:txBody>
          <a:bodyPr/>
          <a:lstStyle/>
          <a:p>
            <a:fld id="{4267FDDC-7C53-4B3E-95A9-DCE4C5F49A94}" type="slidenum">
              <a:rPr kumimoji="1" lang="ja-JP" altLang="en-US" smtClean="0"/>
              <a:t>9</a:t>
            </a:fld>
            <a:endParaRPr kumimoji="1" lang="ja-JP" altLang="en-US"/>
          </a:p>
        </p:txBody>
      </p:sp>
      <p:sp>
        <p:nvSpPr>
          <p:cNvPr id="8" name="テキスト ボックス 7">
            <a:extLst>
              <a:ext uri="{FF2B5EF4-FFF2-40B4-BE49-F238E27FC236}">
                <a16:creationId xmlns:a16="http://schemas.microsoft.com/office/drawing/2014/main" id="{037C7380-2AF3-4F07-ADFB-216AAB885CCB}"/>
              </a:ext>
            </a:extLst>
          </p:cNvPr>
          <p:cNvSpPr txBox="1"/>
          <p:nvPr/>
        </p:nvSpPr>
        <p:spPr>
          <a:xfrm>
            <a:off x="268448" y="268448"/>
            <a:ext cx="1569660" cy="369332"/>
          </a:xfrm>
          <a:prstGeom prst="rect">
            <a:avLst/>
          </a:prstGeom>
          <a:noFill/>
          <a:ln>
            <a:solidFill>
              <a:srgbClr val="FF0000"/>
            </a:solidFill>
          </a:ln>
        </p:spPr>
        <p:txBody>
          <a:bodyPr wrap="none" rtlCol="0">
            <a:spAutoFit/>
          </a:bodyPr>
          <a:lstStyle/>
          <a:p>
            <a:r>
              <a:rPr kumimoji="1" lang="ja-JP" altLang="en-US" dirty="0">
                <a:solidFill>
                  <a:srgbClr val="FF0000"/>
                </a:solidFill>
              </a:rPr>
              <a:t>内容解説資料</a:t>
            </a:r>
          </a:p>
        </p:txBody>
      </p:sp>
    </p:spTree>
    <p:extLst>
      <p:ext uri="{BB962C8B-B14F-4D97-AF65-F5344CB8AC3E}">
        <p14:creationId xmlns:p14="http://schemas.microsoft.com/office/powerpoint/2010/main" val="34916962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1629</Words>
  <Application>Microsoft Office PowerPoint</Application>
  <PresentationFormat>ワイド画面</PresentationFormat>
  <Paragraphs>130</Paragraphs>
  <Slides>20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ＭＳ Ｐゴシック</vt:lpstr>
      <vt:lpstr>ＭＳ 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2025-04-07T07:50:36Z</dcterms:created>
  <dcterms:modified xsi:type="dcterms:W3CDTF">2025-04-07T07:50:40Z</dcterms:modified>
</cp:coreProperties>
</file>