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64" r:id="rId2"/>
    <p:sldId id="337" r:id="rId3"/>
    <p:sldId id="343" r:id="rId4"/>
    <p:sldId id="338" r:id="rId5"/>
    <p:sldId id="340" r:id="rId6"/>
    <p:sldId id="341" r:id="rId7"/>
    <p:sldId id="339" r:id="rId8"/>
    <p:sldId id="342" r:id="rId9"/>
    <p:sldId id="317" r:id="rId10"/>
    <p:sldId id="332" r:id="rId11"/>
    <p:sldId id="344" r:id="rId12"/>
    <p:sldId id="350" r:id="rId13"/>
    <p:sldId id="321" r:id="rId14"/>
    <p:sldId id="323" r:id="rId15"/>
    <p:sldId id="322" r:id="rId16"/>
    <p:sldId id="325" r:id="rId17"/>
    <p:sldId id="327" r:id="rId18"/>
    <p:sldId id="345" r:id="rId19"/>
    <p:sldId id="333" r:id="rId20"/>
    <p:sldId id="328" r:id="rId21"/>
    <p:sldId id="326" r:id="rId22"/>
    <p:sldId id="346" r:id="rId23"/>
    <p:sldId id="329" r:id="rId24"/>
    <p:sldId id="334" r:id="rId25"/>
    <p:sldId id="347" r:id="rId26"/>
    <p:sldId id="331" r:id="rId27"/>
    <p:sldId id="348" r:id="rId28"/>
    <p:sldId id="336" r:id="rId29"/>
    <p:sldId id="349" r:id="rId3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シンプル版SAMPLE" id="{A06D967E-A538-4AD0-BBD6-23F4F1DB6770}">
          <p14:sldIdLst>
            <p14:sldId id="364"/>
            <p14:sldId id="337"/>
            <p14:sldId id="343"/>
            <p14:sldId id="338"/>
            <p14:sldId id="340"/>
            <p14:sldId id="341"/>
            <p14:sldId id="339"/>
            <p14:sldId id="342"/>
            <p14:sldId id="317"/>
            <p14:sldId id="332"/>
            <p14:sldId id="344"/>
            <p14:sldId id="350"/>
            <p14:sldId id="321"/>
            <p14:sldId id="323"/>
            <p14:sldId id="322"/>
            <p14:sldId id="325"/>
            <p14:sldId id="327"/>
            <p14:sldId id="345"/>
            <p14:sldId id="333"/>
            <p14:sldId id="328"/>
            <p14:sldId id="326"/>
            <p14:sldId id="346"/>
            <p14:sldId id="329"/>
            <p14:sldId id="334"/>
            <p14:sldId id="347"/>
            <p14:sldId id="331"/>
            <p14:sldId id="348"/>
            <p14:sldId id="336"/>
            <p14:sldId id="34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紙本 拓也" initials="紙本" lastIdx="1" clrIdx="0">
    <p:extLst>
      <p:ext uri="{19B8F6BF-5375-455C-9EA6-DF929625EA0E}">
        <p15:presenceInfo xmlns:p15="http://schemas.microsoft.com/office/powerpoint/2012/main" userId="S-1-5-21-3178451276-2870524919-828692511-4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298"/>
    <a:srgbClr val="284E89"/>
    <a:srgbClr val="0077C3"/>
    <a:srgbClr val="107AAF"/>
    <a:srgbClr val="3497D2"/>
    <a:srgbClr val="007DC6"/>
    <a:srgbClr val="FFF7EC"/>
    <a:srgbClr val="FFF4D2"/>
    <a:srgbClr val="FFFF66"/>
    <a:srgbClr val="95C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7" autoAdjust="0"/>
    <p:restoredTop sz="81265" autoAdjust="0"/>
  </p:normalViewPr>
  <p:slideViewPr>
    <p:cSldViewPr snapToGrid="0">
      <p:cViewPr varScale="1">
        <p:scale>
          <a:sx n="93" d="100"/>
          <a:sy n="93" d="100"/>
        </p:scale>
        <p:origin x="1314" y="3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6" d="100"/>
          <a:sy n="46" d="100"/>
        </p:scale>
        <p:origin x="276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5690" tIns="47845" rIns="95690" bIns="47845" rtlCol="0"/>
          <a:lstStyle>
            <a:lvl1pPr algn="l">
              <a:defRPr sz="1300"/>
            </a:lvl1pPr>
          </a:lstStyle>
          <a:p>
            <a:endParaRPr kumimoji="1" lang="ja-JP" altLang="en-US" dirty="0"/>
          </a:p>
        </p:txBody>
      </p:sp>
      <p:sp>
        <p:nvSpPr>
          <p:cNvPr id="3" name="日付プレースホルダー 2"/>
          <p:cNvSpPr>
            <a:spLocks noGrp="1"/>
          </p:cNvSpPr>
          <p:nvPr>
            <p:ph type="dt" sz="quarter" idx="1"/>
          </p:nvPr>
        </p:nvSpPr>
        <p:spPr>
          <a:xfrm>
            <a:off x="3855839" y="0"/>
            <a:ext cx="2949786" cy="498693"/>
          </a:xfrm>
          <a:prstGeom prst="rect">
            <a:avLst/>
          </a:prstGeom>
        </p:spPr>
        <p:txBody>
          <a:bodyPr vert="horz" lIns="95690" tIns="47845" rIns="95690" bIns="47845" rtlCol="0"/>
          <a:lstStyle>
            <a:lvl1pPr algn="r">
              <a:defRPr sz="1300"/>
            </a:lvl1pPr>
          </a:lstStyle>
          <a:p>
            <a:fld id="{301A4783-7530-4355-9F25-081B61AD97B1}" type="datetimeFigureOut">
              <a:rPr kumimoji="1" lang="ja-JP" altLang="en-US" smtClean="0"/>
              <a:t>2025/5/10</a:t>
            </a:fld>
            <a:endParaRPr kumimoji="1" lang="ja-JP" altLang="en-US"/>
          </a:p>
        </p:txBody>
      </p:sp>
      <p:sp>
        <p:nvSpPr>
          <p:cNvPr id="4" name="フッター プレースホルダー 3"/>
          <p:cNvSpPr>
            <a:spLocks noGrp="1"/>
          </p:cNvSpPr>
          <p:nvPr>
            <p:ph type="ftr" sz="quarter" idx="2"/>
          </p:nvPr>
        </p:nvSpPr>
        <p:spPr>
          <a:xfrm>
            <a:off x="1" y="9440647"/>
            <a:ext cx="2949786" cy="498692"/>
          </a:xfrm>
          <a:prstGeom prst="rect">
            <a:avLst/>
          </a:prstGeom>
        </p:spPr>
        <p:txBody>
          <a:bodyPr vert="horz" lIns="95690" tIns="47845" rIns="95690" bIns="47845"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6" cy="498692"/>
          </a:xfrm>
          <a:prstGeom prst="rect">
            <a:avLst/>
          </a:prstGeom>
        </p:spPr>
        <p:txBody>
          <a:bodyPr vert="horz" lIns="95690" tIns="47845" rIns="95690" bIns="47845" rtlCol="0" anchor="b"/>
          <a:lstStyle>
            <a:lvl1pPr algn="r">
              <a:defRPr sz="1300"/>
            </a:lvl1pPr>
          </a:lstStyle>
          <a:p>
            <a:fld id="{1EFA4128-D88A-454C-B59A-7ED8C385117E}" type="slidenum">
              <a:rPr kumimoji="1" lang="ja-JP" altLang="en-US" smtClean="0"/>
              <a:t>‹#›</a:t>
            </a:fld>
            <a:endParaRPr kumimoji="1" lang="ja-JP" altLang="en-US"/>
          </a:p>
        </p:txBody>
      </p:sp>
    </p:spTree>
    <p:extLst>
      <p:ext uri="{BB962C8B-B14F-4D97-AF65-F5344CB8AC3E}">
        <p14:creationId xmlns:p14="http://schemas.microsoft.com/office/powerpoint/2010/main" val="15722732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5690" tIns="47845" rIns="95690" bIns="47845"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3855839" y="0"/>
            <a:ext cx="2949786" cy="498693"/>
          </a:xfrm>
          <a:prstGeom prst="rect">
            <a:avLst/>
          </a:prstGeom>
        </p:spPr>
        <p:txBody>
          <a:bodyPr vert="horz" lIns="95690" tIns="47845" rIns="95690" bIns="47845" rtlCol="0"/>
          <a:lstStyle>
            <a:lvl1pPr algn="r">
              <a:defRPr sz="1300"/>
            </a:lvl1pPr>
          </a:lstStyle>
          <a:p>
            <a:fld id="{ADF55A73-E438-4208-BF63-4A50B1151D98}" type="datetimeFigureOut">
              <a:rPr kumimoji="1" lang="ja-JP" altLang="en-US" smtClean="0"/>
              <a:t>2025/5/10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5690" tIns="47845" rIns="95690" bIns="47845"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5690" tIns="47845" rIns="95690" bIns="478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5690" tIns="47845" rIns="95690" bIns="4784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5690" tIns="47845" rIns="95690" bIns="47845" rtlCol="0" anchor="b"/>
          <a:lstStyle>
            <a:lvl1pPr algn="r">
              <a:defRPr sz="1300"/>
            </a:lvl1pPr>
          </a:lstStyle>
          <a:p>
            <a:fld id="{BF550374-6F3F-4C40-927F-627EF3EA8AEC}" type="slidenum">
              <a:rPr kumimoji="1" lang="ja-JP" altLang="en-US" smtClean="0"/>
              <a:t>‹#›</a:t>
            </a:fld>
            <a:endParaRPr kumimoji="1" lang="ja-JP" altLang="en-US"/>
          </a:p>
        </p:txBody>
      </p:sp>
    </p:spTree>
    <p:extLst>
      <p:ext uri="{BB962C8B-B14F-4D97-AF65-F5344CB8AC3E}">
        <p14:creationId xmlns:p14="http://schemas.microsoft.com/office/powerpoint/2010/main" val="365129528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BF550374-6F3F-4C40-927F-627EF3EA8AEC}" type="slidenum">
              <a:rPr kumimoji="1" lang="ja-JP" altLang="en-US" smtClean="0"/>
              <a:t>1</a:t>
            </a:fld>
            <a:endParaRPr kumimoji="1" lang="ja-JP" altLang="en-US"/>
          </a:p>
        </p:txBody>
      </p:sp>
    </p:spTree>
    <p:extLst>
      <p:ext uri="{BB962C8B-B14F-4D97-AF65-F5344CB8AC3E}">
        <p14:creationId xmlns:p14="http://schemas.microsoft.com/office/powerpoint/2010/main" val="433662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10</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59567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11</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293703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Web</a:t>
            </a:r>
            <a:r>
              <a:rPr lang="ja-JP" altLang="en-US" dirty="0"/>
              <a:t>リンク　「</a:t>
            </a:r>
            <a:r>
              <a:rPr lang="ja-JP" altLang="en-US" b="1" dirty="0"/>
              <a:t>蒸留塔内の気液の挙動</a:t>
            </a:r>
            <a:r>
              <a:rPr lang="ja-JP" altLang="en-US" dirty="0"/>
              <a:t>（「化学 モノづくり動画」（夢・化学</a:t>
            </a:r>
            <a:r>
              <a:rPr lang="en-US" altLang="ja-JP" dirty="0"/>
              <a:t>21</a:t>
            </a:r>
            <a:r>
              <a:rPr lang="ja-JP" altLang="en-US" dirty="0"/>
              <a:t>））」　</a:t>
            </a:r>
            <a:r>
              <a:rPr lang="en-US" altLang="ja-JP" u="sng" dirty="0"/>
              <a:t>QR</a:t>
            </a:r>
            <a:r>
              <a:rPr lang="ja-JP" altLang="en-US" u="sng" dirty="0"/>
              <a:t>コードに収録</a:t>
            </a:r>
            <a:endParaRPr lang="en-US" altLang="ja-JP" u="sng" dirty="0"/>
          </a:p>
          <a:p>
            <a:pPr defTabSz="883402">
              <a:defRPr/>
            </a:pPr>
            <a:r>
              <a:rPr lang="en-US" altLang="ja-JP" dirty="0"/>
              <a:t>Web</a:t>
            </a:r>
            <a:r>
              <a:rPr lang="ja-JP" altLang="en-US" dirty="0"/>
              <a:t>リンク　「</a:t>
            </a:r>
            <a:r>
              <a:rPr lang="ja-JP" altLang="en-US" b="1" dirty="0"/>
              <a:t>ナフサの分留－中学</a:t>
            </a:r>
            <a:r>
              <a:rPr lang="ja-JP" altLang="en-US" dirty="0"/>
              <a:t>（</a:t>
            </a:r>
            <a:r>
              <a:rPr lang="en-US" altLang="ja-JP" dirty="0"/>
              <a:t>NHK for school</a:t>
            </a:r>
            <a:r>
              <a:rPr lang="ja-JP" altLang="en-US" dirty="0"/>
              <a:t>）」　</a:t>
            </a:r>
            <a:r>
              <a:rPr lang="en-US" altLang="ja-JP" u="sng" dirty="0"/>
              <a:t>QR</a:t>
            </a:r>
            <a:r>
              <a:rPr lang="ja-JP" altLang="en-US" u="sng" dirty="0"/>
              <a:t>コードに収録</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12</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2964929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Web</a:t>
            </a:r>
            <a:r>
              <a:rPr lang="ja-JP" altLang="en-US" dirty="0"/>
              <a:t>リンク　「</a:t>
            </a:r>
            <a:r>
              <a:rPr lang="ja-JP" altLang="en-US" b="1" dirty="0"/>
              <a:t>蒸留塔内の気液の挙動</a:t>
            </a:r>
            <a:r>
              <a:rPr lang="ja-JP" altLang="en-US" dirty="0"/>
              <a:t>（「化学 モノづくり動画」（夢・化学</a:t>
            </a:r>
            <a:r>
              <a:rPr lang="en-US" altLang="ja-JP" dirty="0"/>
              <a:t>21</a:t>
            </a:r>
            <a:r>
              <a:rPr lang="ja-JP" altLang="en-US" dirty="0"/>
              <a:t>））」　</a:t>
            </a:r>
            <a:r>
              <a:rPr lang="en-US" altLang="ja-JP" u="sng" dirty="0"/>
              <a:t>QR</a:t>
            </a:r>
            <a:r>
              <a:rPr lang="ja-JP" altLang="en-US" u="sng" dirty="0"/>
              <a:t>コードに収録</a:t>
            </a:r>
            <a:endParaRPr lang="en-US" altLang="ja-JP" u="sng" dirty="0"/>
          </a:p>
          <a:p>
            <a:pPr defTabSz="883402">
              <a:defRPr/>
            </a:pPr>
            <a:r>
              <a:rPr lang="en-US" altLang="ja-JP" dirty="0"/>
              <a:t>Web</a:t>
            </a:r>
            <a:r>
              <a:rPr lang="ja-JP" altLang="en-US" dirty="0"/>
              <a:t>リンク　「</a:t>
            </a:r>
            <a:r>
              <a:rPr lang="ja-JP" altLang="en-US" b="1" dirty="0"/>
              <a:t>ナフサの分留－中学</a:t>
            </a:r>
            <a:r>
              <a:rPr lang="ja-JP" altLang="en-US" dirty="0"/>
              <a:t>（</a:t>
            </a:r>
            <a:r>
              <a:rPr lang="en-US" altLang="ja-JP" dirty="0"/>
              <a:t>NHK for school</a:t>
            </a:r>
            <a:r>
              <a:rPr lang="ja-JP" altLang="en-US" dirty="0"/>
              <a:t>）」　</a:t>
            </a:r>
            <a:r>
              <a:rPr lang="en-US" altLang="ja-JP" u="sng" dirty="0"/>
              <a:t>QR</a:t>
            </a:r>
            <a:r>
              <a:rPr lang="ja-JP" altLang="en-US" u="sng" dirty="0"/>
              <a:t>コードに収録</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13</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82204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14</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459426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実験動画「ヨウ素の昇華」　</a:t>
            </a:r>
            <a:r>
              <a:rPr lang="en-US" altLang="ja-JP" u="sng" dirty="0"/>
              <a:t>DVD-ROM</a:t>
            </a:r>
            <a:r>
              <a:rPr lang="ja-JP" altLang="en-US" u="sng" dirty="0"/>
              <a:t>に収録</a:t>
            </a:r>
            <a:endParaRPr lang="en-US" altLang="ja-JP" u="sng" dirty="0"/>
          </a:p>
          <a:p>
            <a:endParaRPr lang="en-US" altLang="ja-JP" dirty="0"/>
          </a:p>
          <a:p>
            <a:r>
              <a:rPr lang="ja-JP" altLang="en-US" dirty="0"/>
              <a:t>アニメーション「昇華法の仕組み」　</a:t>
            </a:r>
            <a:r>
              <a:rPr lang="en-US" altLang="ja-JP" u="sng" dirty="0"/>
              <a:t>QR</a:t>
            </a:r>
            <a:r>
              <a:rPr lang="ja-JP" altLang="en-US" u="sng" dirty="0"/>
              <a:t>コードに収録</a:t>
            </a:r>
            <a:r>
              <a:rPr lang="en-US" altLang="ja-JP" u="sng" dirty="0"/>
              <a:t>/DVD-ROM</a:t>
            </a:r>
            <a:r>
              <a:rPr lang="ja-JP" altLang="en-US" u="sng" dirty="0"/>
              <a:t>に収録</a:t>
            </a:r>
            <a:endParaRPr lang="en-US" altLang="ja-JP" dirty="0"/>
          </a:p>
          <a:p>
            <a:endParaRPr lang="en-US" altLang="ja-JP" dirty="0"/>
          </a:p>
          <a:p>
            <a:pPr defTabSz="883402">
              <a:defRPr/>
            </a:pPr>
            <a:r>
              <a:rPr lang="en-US" altLang="ja-JP" dirty="0"/>
              <a:t>Web</a:t>
            </a:r>
            <a:r>
              <a:rPr lang="ja-JP" altLang="en-US" dirty="0"/>
              <a:t>リンク　「</a:t>
            </a:r>
            <a:r>
              <a:rPr lang="ja-JP" altLang="en-US" b="1" dirty="0"/>
              <a:t>ヨウ素の状態変化－中学</a:t>
            </a:r>
            <a:r>
              <a:rPr lang="ja-JP" altLang="en-US" dirty="0"/>
              <a:t>（</a:t>
            </a:r>
            <a:r>
              <a:rPr lang="en-US" altLang="ja-JP" dirty="0"/>
              <a:t>NHK for school</a:t>
            </a:r>
            <a:r>
              <a:rPr lang="ja-JP" altLang="en-US" dirty="0"/>
              <a:t>）」　</a:t>
            </a:r>
            <a:r>
              <a:rPr lang="en-US" altLang="ja-JP" u="sng" dirty="0"/>
              <a:t>QR</a:t>
            </a:r>
            <a:r>
              <a:rPr lang="ja-JP" altLang="en-US" u="sng" dirty="0"/>
              <a:t>コードに収録</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15</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2998928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デジタルコンテンツ</a:t>
            </a:r>
            <a:r>
              <a:rPr lang="en-US" altLang="ja-JP" b="1" dirty="0"/>
              <a:t>】</a:t>
            </a:r>
            <a:endParaRPr lang="en-US" altLang="ja-JP" dirty="0"/>
          </a:p>
          <a:p>
            <a:r>
              <a:rPr lang="ja-JP" altLang="en-US" dirty="0"/>
              <a:t>実験動画「ヨウ素の抽出」　</a:t>
            </a:r>
            <a:r>
              <a:rPr lang="en-US" altLang="ja-JP" u="sng" dirty="0"/>
              <a:t>DVD-ROM</a:t>
            </a:r>
            <a:r>
              <a:rPr lang="ja-JP" altLang="en-US" u="sng" dirty="0"/>
              <a:t>に収録</a:t>
            </a:r>
            <a:endParaRPr lang="en-US" altLang="ja-JP" u="sng" dirty="0"/>
          </a:p>
          <a:p>
            <a:endParaRPr lang="en-US" altLang="ja-JP" dirty="0"/>
          </a:p>
          <a:p>
            <a:r>
              <a:rPr lang="ja-JP" altLang="en-US" dirty="0"/>
              <a:t>アニメーション「紅茶の抽出」　</a:t>
            </a:r>
            <a:r>
              <a:rPr lang="en-US" altLang="ja-JP" u="sng" dirty="0"/>
              <a:t>QR</a:t>
            </a:r>
            <a:r>
              <a:rPr lang="ja-JP" altLang="en-US" u="sng" dirty="0"/>
              <a:t>コードに収録</a:t>
            </a:r>
            <a:r>
              <a:rPr lang="en-US" altLang="ja-JP" u="sng" dirty="0"/>
              <a:t>/DVD-ROM</a:t>
            </a:r>
            <a:r>
              <a:rPr lang="ja-JP" altLang="en-US" u="sng" dirty="0"/>
              <a:t>に収録</a:t>
            </a:r>
            <a:endParaRPr lang="en-US" altLang="ja-JP" dirty="0"/>
          </a:p>
          <a:p>
            <a:pPr defTabSz="883402">
              <a:defRPr/>
            </a:pPr>
            <a:r>
              <a:rPr lang="ja-JP" altLang="en-US" dirty="0"/>
              <a:t>アニメーション「抽出の仕組み（分液</a:t>
            </a:r>
            <a:r>
              <a:rPr lang="ja-JP" altLang="en-US" dirty="0" err="1"/>
              <a:t>ろう</a:t>
            </a:r>
            <a:r>
              <a:rPr lang="ja-JP" altLang="en-US" dirty="0"/>
              <a:t>と）」　</a:t>
            </a:r>
            <a:r>
              <a:rPr lang="en-US" altLang="ja-JP" u="sng" dirty="0"/>
              <a:t>QR</a:t>
            </a:r>
            <a:r>
              <a:rPr lang="ja-JP" altLang="en-US" u="sng" dirty="0"/>
              <a:t>コードに収録</a:t>
            </a:r>
            <a:r>
              <a:rPr lang="en-US" altLang="ja-JP" u="sng" dirty="0"/>
              <a:t>/DVD-ROM</a:t>
            </a:r>
            <a:r>
              <a:rPr lang="ja-JP" altLang="en-US" u="sng" dirty="0"/>
              <a:t>に収録</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16</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947196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17</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2367344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18</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2382027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19</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3406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496983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デジタルコンテンツ</a:t>
            </a:r>
            <a:r>
              <a:rPr lang="en-US" altLang="ja-JP" b="1" dirty="0"/>
              <a:t>】</a:t>
            </a:r>
            <a:endParaRPr lang="en-US" altLang="ja-JP" dirty="0"/>
          </a:p>
          <a:p>
            <a:r>
              <a:rPr lang="ja-JP" altLang="en-US" dirty="0"/>
              <a:t>実験動画「ペーパークロマトグラフィー」　</a:t>
            </a:r>
            <a:r>
              <a:rPr lang="en-US" altLang="ja-JP" u="sng" dirty="0"/>
              <a:t>DVD-ROM</a:t>
            </a:r>
            <a:r>
              <a:rPr lang="ja-JP" altLang="en-US" u="sng" dirty="0"/>
              <a:t>に収録</a:t>
            </a:r>
            <a:endParaRPr lang="en-US" altLang="ja-JP" u="sng" dirty="0"/>
          </a:p>
          <a:p>
            <a:pPr defTabSz="883402">
              <a:defRPr/>
            </a:pPr>
            <a:r>
              <a:rPr lang="ja-JP" altLang="en-US" dirty="0"/>
              <a:t>実験動画「カラムクロマトグラフィー」　</a:t>
            </a:r>
            <a:r>
              <a:rPr lang="en-US" altLang="ja-JP" u="sng" dirty="0"/>
              <a:t>DVD-ROM</a:t>
            </a:r>
            <a:r>
              <a:rPr lang="ja-JP" altLang="en-US" u="sng" dirty="0"/>
              <a:t>に収録</a:t>
            </a:r>
            <a:endParaRPr lang="en-US" altLang="ja-JP" u="sng" dirty="0"/>
          </a:p>
          <a:p>
            <a:endParaRPr lang="en-US" altLang="ja-JP" dirty="0"/>
          </a:p>
          <a:p>
            <a:r>
              <a:rPr lang="ja-JP" altLang="en-US" dirty="0"/>
              <a:t>アニメーション「ペーパークロマトグラフィーの仕組み」　</a:t>
            </a:r>
            <a:r>
              <a:rPr lang="en-US" altLang="ja-JP" u="sng" dirty="0"/>
              <a:t>QR</a:t>
            </a:r>
            <a:r>
              <a:rPr lang="ja-JP" altLang="en-US" u="sng" dirty="0"/>
              <a:t>コードに収録</a:t>
            </a:r>
            <a:r>
              <a:rPr lang="en-US" altLang="ja-JP" u="sng" dirty="0"/>
              <a:t>/DVD-ROM</a:t>
            </a:r>
            <a:r>
              <a:rPr lang="ja-JP" altLang="en-US" u="sng" dirty="0"/>
              <a:t>に収録</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20</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2946597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21</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118694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Web</a:t>
            </a:r>
            <a:r>
              <a:rPr lang="ja-JP" altLang="en-US" dirty="0"/>
              <a:t>リンク　「</a:t>
            </a:r>
            <a:r>
              <a:rPr lang="ja-JP" altLang="en-US" b="1" dirty="0"/>
              <a:t>蒸留塔内の気液の挙動</a:t>
            </a:r>
            <a:r>
              <a:rPr lang="ja-JP" altLang="en-US" dirty="0"/>
              <a:t>（「化学 モノづくり動画」（夢・化学</a:t>
            </a:r>
            <a:r>
              <a:rPr lang="en-US" altLang="ja-JP" dirty="0"/>
              <a:t>21</a:t>
            </a:r>
            <a:r>
              <a:rPr lang="ja-JP" altLang="en-US" dirty="0"/>
              <a:t>））」　</a:t>
            </a:r>
            <a:r>
              <a:rPr lang="en-US" altLang="ja-JP" u="sng" dirty="0"/>
              <a:t>QR</a:t>
            </a:r>
            <a:r>
              <a:rPr lang="ja-JP" altLang="en-US" u="sng" dirty="0"/>
              <a:t>コードに収録</a:t>
            </a:r>
            <a:endParaRPr lang="en-US" altLang="ja-JP" u="sng" dirty="0"/>
          </a:p>
          <a:p>
            <a:pPr defTabSz="883402">
              <a:defRPr/>
            </a:pPr>
            <a:r>
              <a:rPr lang="en-US" altLang="ja-JP" dirty="0"/>
              <a:t>Web</a:t>
            </a:r>
            <a:r>
              <a:rPr lang="ja-JP" altLang="en-US" dirty="0"/>
              <a:t>リンク　「</a:t>
            </a:r>
            <a:r>
              <a:rPr lang="ja-JP" altLang="en-US" b="1" dirty="0"/>
              <a:t>ナフサの分留－中学</a:t>
            </a:r>
            <a:r>
              <a:rPr lang="ja-JP" altLang="en-US" dirty="0"/>
              <a:t>（</a:t>
            </a:r>
            <a:r>
              <a:rPr lang="en-US" altLang="ja-JP" dirty="0"/>
              <a:t>NHK for school</a:t>
            </a:r>
            <a:r>
              <a:rPr lang="ja-JP" altLang="en-US" dirty="0"/>
              <a:t>）」　</a:t>
            </a:r>
            <a:r>
              <a:rPr lang="en-US" altLang="ja-JP" u="sng" dirty="0"/>
              <a:t>QR</a:t>
            </a:r>
            <a:r>
              <a:rPr lang="ja-JP" altLang="en-US" u="sng" dirty="0"/>
              <a:t>コードに収録</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22</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4105327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23</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2096369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24</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2912722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25</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645141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26</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601960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27</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732746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28</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82776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29</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220281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700" b="1" dirty="0"/>
              <a:t>【</a:t>
            </a:r>
            <a:r>
              <a:rPr lang="ja-JP" altLang="en-US" sz="1700" b="1" dirty="0"/>
              <a:t>デジタルコンテンツ</a:t>
            </a:r>
            <a:r>
              <a:rPr lang="en-US" altLang="ja-JP" sz="1700" b="1" dirty="0"/>
              <a:t>】</a:t>
            </a:r>
          </a:p>
          <a:p>
            <a:pPr defTabSz="883402">
              <a:defRPr/>
            </a:pPr>
            <a:r>
              <a:rPr lang="ja-JP" altLang="en-US" sz="1700" dirty="0"/>
              <a:t>アニメーション「ろ過の仕組み」　</a:t>
            </a:r>
            <a:r>
              <a:rPr lang="en-US" altLang="ja-JP" sz="1700" u="sng" dirty="0"/>
              <a:t>QR</a:t>
            </a:r>
            <a:r>
              <a:rPr lang="ja-JP" altLang="en-US" sz="1700" u="sng" dirty="0"/>
              <a:t>コードに収録／</a:t>
            </a:r>
            <a:r>
              <a:rPr lang="en-US" altLang="ja-JP" sz="1700" u="sng" dirty="0"/>
              <a:t>DVD-ROM</a:t>
            </a:r>
            <a:r>
              <a:rPr lang="ja-JP" altLang="en-US" sz="1700" u="sng" dirty="0"/>
              <a:t>に収録</a:t>
            </a:r>
            <a:endParaRPr lang="en-US" altLang="ja-JP" sz="1700" dirty="0"/>
          </a:p>
          <a:p>
            <a:endParaRPr lang="en-US" altLang="ja-JP" sz="1700" dirty="0"/>
          </a:p>
          <a:p>
            <a:r>
              <a:rPr lang="ja-JP" altLang="en-US" sz="1700" dirty="0"/>
              <a:t>実験動画「</a:t>
            </a:r>
            <a:r>
              <a:rPr lang="ja-JP" altLang="en-US" sz="1700" dirty="0" err="1"/>
              <a:t>ろ</a:t>
            </a:r>
            <a:r>
              <a:rPr lang="ja-JP" altLang="en-US" sz="1700" dirty="0"/>
              <a:t>紙の使用方法」　</a:t>
            </a:r>
            <a:r>
              <a:rPr lang="en-US" altLang="ja-JP" sz="1700" u="sng" dirty="0"/>
              <a:t>DVD-ROM</a:t>
            </a:r>
            <a:r>
              <a:rPr lang="ja-JP" altLang="en-US" sz="1700" u="sng" dirty="0"/>
              <a:t>に収録</a:t>
            </a:r>
            <a:endParaRPr lang="en-US" altLang="ja-JP" sz="1700" u="sng" dirty="0"/>
          </a:p>
          <a:p>
            <a:pPr defTabSz="883402">
              <a:defRPr/>
            </a:pPr>
            <a:r>
              <a:rPr lang="ja-JP" altLang="en-US" sz="1700" dirty="0"/>
              <a:t>実験動画「ろ過の仕方」　</a:t>
            </a:r>
            <a:r>
              <a:rPr lang="en-US" altLang="ja-JP" sz="1700" u="sng" dirty="0"/>
              <a:t>DVD-ROM</a:t>
            </a:r>
            <a:r>
              <a:rPr lang="ja-JP" altLang="en-US" sz="1700" u="sng" dirty="0"/>
              <a:t>に収録</a:t>
            </a:r>
            <a:endParaRPr lang="en-US" altLang="ja-JP" sz="1700" u="sng" dirty="0"/>
          </a:p>
          <a:p>
            <a:endParaRPr lang="en-US" altLang="ja-JP" sz="1700" dirty="0"/>
          </a:p>
          <a:p>
            <a:r>
              <a:rPr lang="en-US" altLang="ja-JP" sz="1700" dirty="0"/>
              <a:t>Web</a:t>
            </a:r>
            <a:r>
              <a:rPr lang="ja-JP" altLang="en-US" sz="1700" dirty="0"/>
              <a:t>リンク　「</a:t>
            </a:r>
            <a:r>
              <a:rPr lang="ja-JP" altLang="en-US" dirty="0"/>
              <a:t>ろ過ででんぷんを取り出す</a:t>
            </a:r>
            <a:r>
              <a:rPr lang="ja-JP" altLang="en-US" sz="1700" dirty="0"/>
              <a:t>（</a:t>
            </a:r>
            <a:r>
              <a:rPr lang="en-US" altLang="ja-JP" sz="1700" dirty="0"/>
              <a:t>NHK for school</a:t>
            </a:r>
            <a:r>
              <a:rPr lang="ja-JP" altLang="en-US" sz="1700" dirty="0"/>
              <a:t>）」　</a:t>
            </a:r>
            <a:r>
              <a:rPr lang="en-US" altLang="ja-JP" sz="1700" u="sng" dirty="0"/>
              <a:t>QR</a:t>
            </a:r>
            <a:r>
              <a:rPr lang="ja-JP" altLang="en-US" sz="1700" u="sng" dirty="0"/>
              <a:t>コードに収録</a:t>
            </a:r>
            <a:endParaRPr lang="en-US" altLang="ja-JP" sz="1700" u="sng" dirty="0"/>
          </a:p>
          <a:p>
            <a:pPr defTabSz="883402">
              <a:defRPr/>
            </a:pPr>
            <a:r>
              <a:rPr lang="en-US" altLang="ja-JP" sz="1700" dirty="0"/>
              <a:t>Web</a:t>
            </a:r>
            <a:r>
              <a:rPr lang="ja-JP" altLang="en-US" sz="1700" dirty="0"/>
              <a:t>リンク　「</a:t>
            </a:r>
            <a:r>
              <a:rPr lang="ja-JP" altLang="en-US" dirty="0"/>
              <a:t>食塩水から食塩を取り出すには？</a:t>
            </a:r>
            <a:r>
              <a:rPr lang="ja-JP" altLang="en-US" sz="1700" dirty="0"/>
              <a:t>（</a:t>
            </a:r>
            <a:r>
              <a:rPr lang="en-US" altLang="ja-JP" sz="1700" dirty="0"/>
              <a:t>NHK for school</a:t>
            </a:r>
            <a:r>
              <a:rPr lang="ja-JP" altLang="en-US" sz="1700" dirty="0"/>
              <a:t>）」　</a:t>
            </a:r>
            <a:r>
              <a:rPr lang="en-US" altLang="ja-JP" sz="1700" u="sng" dirty="0"/>
              <a:t>QR</a:t>
            </a:r>
            <a:r>
              <a:rPr lang="ja-JP" altLang="en-US" sz="1700" u="sng" dirty="0"/>
              <a:t>コードに収録</a:t>
            </a:r>
            <a:endParaRPr lang="en-US" altLang="ja-JP" sz="1700" dirty="0"/>
          </a:p>
          <a:p>
            <a:pPr defTabSz="883402">
              <a:defRPr/>
            </a:pPr>
            <a:r>
              <a:rPr lang="en-US" altLang="ja-JP" sz="1700" dirty="0"/>
              <a:t>Web</a:t>
            </a:r>
            <a:r>
              <a:rPr lang="ja-JP" altLang="en-US" sz="1700" dirty="0"/>
              <a:t>リンク　「</a:t>
            </a:r>
            <a:r>
              <a:rPr lang="ja-JP" altLang="en-US" dirty="0"/>
              <a:t>粉砂糖を水に入れてろ過する－中学</a:t>
            </a:r>
            <a:r>
              <a:rPr lang="ja-JP" altLang="en-US" sz="1700" dirty="0"/>
              <a:t>（</a:t>
            </a:r>
            <a:r>
              <a:rPr lang="en-US" altLang="ja-JP" sz="1700" dirty="0"/>
              <a:t>NHK for school</a:t>
            </a:r>
            <a:r>
              <a:rPr lang="ja-JP" altLang="en-US" sz="1700" dirty="0"/>
              <a:t>）」　</a:t>
            </a:r>
            <a:r>
              <a:rPr lang="en-US" altLang="ja-JP" sz="1700" u="sng" dirty="0"/>
              <a:t>QR</a:t>
            </a:r>
            <a:r>
              <a:rPr lang="ja-JP" altLang="en-US" sz="1700" u="sng" dirty="0"/>
              <a:t>コードに収録</a:t>
            </a:r>
            <a:endParaRPr lang="en-US" altLang="ja-JP" sz="1700" dirty="0"/>
          </a:p>
          <a:p>
            <a:endParaRPr lang="en-US" altLang="ja-JP" sz="1700" dirty="0"/>
          </a:p>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3</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286685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700" b="1" dirty="0"/>
              <a:t>【</a:t>
            </a:r>
            <a:r>
              <a:rPr lang="ja-JP" altLang="en-US" sz="1700" b="1" dirty="0"/>
              <a:t>デジタルコンテンツ</a:t>
            </a:r>
            <a:r>
              <a:rPr lang="en-US" altLang="ja-JP" sz="1700" b="1" dirty="0"/>
              <a:t>】</a:t>
            </a:r>
          </a:p>
          <a:p>
            <a:pPr defTabSz="883402">
              <a:defRPr/>
            </a:pPr>
            <a:r>
              <a:rPr lang="ja-JP" altLang="en-US" sz="1700" dirty="0"/>
              <a:t>アニメーション「ろ過の仕組み」　</a:t>
            </a:r>
            <a:r>
              <a:rPr lang="en-US" altLang="ja-JP" sz="1700" u="sng" dirty="0"/>
              <a:t>QR</a:t>
            </a:r>
            <a:r>
              <a:rPr lang="ja-JP" altLang="en-US" sz="1700" u="sng" dirty="0"/>
              <a:t>コードに収録／</a:t>
            </a:r>
            <a:r>
              <a:rPr lang="en-US" altLang="ja-JP" sz="1700" u="sng" dirty="0"/>
              <a:t>DVD-ROM</a:t>
            </a:r>
            <a:r>
              <a:rPr lang="ja-JP" altLang="en-US" sz="1700" u="sng" dirty="0"/>
              <a:t>に収録</a:t>
            </a:r>
            <a:endParaRPr lang="en-US" altLang="ja-JP" sz="1700" dirty="0"/>
          </a:p>
          <a:p>
            <a:endParaRPr lang="en-US" altLang="ja-JP" sz="1700" dirty="0"/>
          </a:p>
          <a:p>
            <a:r>
              <a:rPr lang="ja-JP" altLang="en-US" sz="1700" dirty="0"/>
              <a:t>実験動画「</a:t>
            </a:r>
            <a:r>
              <a:rPr lang="ja-JP" altLang="en-US" sz="1700" dirty="0" err="1"/>
              <a:t>ろ</a:t>
            </a:r>
            <a:r>
              <a:rPr lang="ja-JP" altLang="en-US" sz="1700" dirty="0"/>
              <a:t>紙の使用方法」　</a:t>
            </a:r>
            <a:r>
              <a:rPr lang="en-US" altLang="ja-JP" sz="1700" u="sng" dirty="0"/>
              <a:t>DVD-ROM</a:t>
            </a:r>
            <a:r>
              <a:rPr lang="ja-JP" altLang="en-US" sz="1700" u="sng" dirty="0"/>
              <a:t>に収録</a:t>
            </a:r>
            <a:endParaRPr lang="en-US" altLang="ja-JP" sz="1700" u="sng" dirty="0"/>
          </a:p>
          <a:p>
            <a:pPr defTabSz="883402">
              <a:defRPr/>
            </a:pPr>
            <a:r>
              <a:rPr lang="ja-JP" altLang="en-US" sz="1700" dirty="0"/>
              <a:t>実験動画「ろ過の仕方」　</a:t>
            </a:r>
            <a:r>
              <a:rPr lang="en-US" altLang="ja-JP" sz="1700" u="sng" dirty="0"/>
              <a:t>DVD-ROM</a:t>
            </a:r>
            <a:r>
              <a:rPr lang="ja-JP" altLang="en-US" sz="1700" u="sng" dirty="0"/>
              <a:t>に収録</a:t>
            </a:r>
            <a:endParaRPr lang="en-US" altLang="ja-JP" sz="1700" u="sng" dirty="0"/>
          </a:p>
          <a:p>
            <a:endParaRPr lang="en-US" altLang="ja-JP" sz="1700" dirty="0"/>
          </a:p>
          <a:p>
            <a:r>
              <a:rPr lang="en-US" altLang="ja-JP" sz="1700" dirty="0"/>
              <a:t>Web</a:t>
            </a:r>
            <a:r>
              <a:rPr lang="ja-JP" altLang="en-US" sz="1700" dirty="0"/>
              <a:t>リンク　「</a:t>
            </a:r>
            <a:r>
              <a:rPr lang="ja-JP" altLang="en-US" dirty="0"/>
              <a:t>ろ過ででんぷんを取り出す</a:t>
            </a:r>
            <a:r>
              <a:rPr lang="ja-JP" altLang="en-US" sz="1700" dirty="0"/>
              <a:t>（</a:t>
            </a:r>
            <a:r>
              <a:rPr lang="en-US" altLang="ja-JP" sz="1700" dirty="0"/>
              <a:t>NHK for school</a:t>
            </a:r>
            <a:r>
              <a:rPr lang="ja-JP" altLang="en-US" sz="1700" dirty="0"/>
              <a:t>）」　</a:t>
            </a:r>
            <a:r>
              <a:rPr lang="en-US" altLang="ja-JP" sz="1700" u="sng" dirty="0"/>
              <a:t>QR</a:t>
            </a:r>
            <a:r>
              <a:rPr lang="ja-JP" altLang="en-US" sz="1700" u="sng" dirty="0"/>
              <a:t>コードに収録</a:t>
            </a:r>
            <a:endParaRPr lang="en-US" altLang="ja-JP" sz="1700" u="sng" dirty="0"/>
          </a:p>
          <a:p>
            <a:pPr defTabSz="883402">
              <a:defRPr/>
            </a:pPr>
            <a:r>
              <a:rPr lang="en-US" altLang="ja-JP" sz="1700" dirty="0"/>
              <a:t>Web</a:t>
            </a:r>
            <a:r>
              <a:rPr lang="ja-JP" altLang="en-US" sz="1700" dirty="0"/>
              <a:t>リンク　「</a:t>
            </a:r>
            <a:r>
              <a:rPr lang="ja-JP" altLang="en-US" dirty="0"/>
              <a:t>食塩水から食塩を取り出すには？</a:t>
            </a:r>
            <a:r>
              <a:rPr lang="ja-JP" altLang="en-US" sz="1700" dirty="0"/>
              <a:t>（</a:t>
            </a:r>
            <a:r>
              <a:rPr lang="en-US" altLang="ja-JP" sz="1700" dirty="0"/>
              <a:t>NHK for school</a:t>
            </a:r>
            <a:r>
              <a:rPr lang="ja-JP" altLang="en-US" sz="1700" dirty="0"/>
              <a:t>）」　</a:t>
            </a:r>
            <a:r>
              <a:rPr lang="en-US" altLang="ja-JP" sz="1700" u="sng" dirty="0"/>
              <a:t>QR</a:t>
            </a:r>
            <a:r>
              <a:rPr lang="ja-JP" altLang="en-US" sz="1700" u="sng" dirty="0"/>
              <a:t>コードに収録</a:t>
            </a:r>
            <a:endParaRPr lang="en-US" altLang="ja-JP" sz="1700" dirty="0"/>
          </a:p>
          <a:p>
            <a:pPr defTabSz="883402">
              <a:defRPr/>
            </a:pPr>
            <a:r>
              <a:rPr lang="en-US" altLang="ja-JP" sz="1700" dirty="0"/>
              <a:t>Web</a:t>
            </a:r>
            <a:r>
              <a:rPr lang="ja-JP" altLang="en-US" sz="1700" dirty="0"/>
              <a:t>リンク　「</a:t>
            </a:r>
            <a:r>
              <a:rPr lang="ja-JP" altLang="en-US" dirty="0"/>
              <a:t>粉砂糖を水に入れてろ過する－中学</a:t>
            </a:r>
            <a:r>
              <a:rPr lang="ja-JP" altLang="en-US" sz="1700" dirty="0"/>
              <a:t>（</a:t>
            </a:r>
            <a:r>
              <a:rPr lang="en-US" altLang="ja-JP" sz="1700" dirty="0"/>
              <a:t>NHK for school</a:t>
            </a:r>
            <a:r>
              <a:rPr lang="ja-JP" altLang="en-US" sz="1700" dirty="0"/>
              <a:t>）」　</a:t>
            </a:r>
            <a:r>
              <a:rPr lang="en-US" altLang="ja-JP" sz="1700" u="sng" dirty="0"/>
              <a:t>QR</a:t>
            </a:r>
            <a:r>
              <a:rPr lang="ja-JP" altLang="en-US" sz="1700" u="sng" dirty="0"/>
              <a:t>コードに収録</a:t>
            </a:r>
            <a:endParaRPr lang="en-US" altLang="ja-JP" sz="1700" dirty="0"/>
          </a:p>
          <a:p>
            <a:endParaRPr lang="en-US" altLang="ja-JP" sz="1700" dirty="0"/>
          </a:p>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4</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6413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デジタルコンテンツ</a:t>
            </a:r>
            <a:r>
              <a:rPr lang="en-US" altLang="ja-JP" b="1" dirty="0"/>
              <a:t>】</a:t>
            </a:r>
          </a:p>
          <a:p>
            <a:pPr defTabSz="883402">
              <a:defRPr/>
            </a:pPr>
            <a:r>
              <a:rPr lang="ja-JP" altLang="en-US" dirty="0"/>
              <a:t>アニメーション「再結晶の仕組み」　</a:t>
            </a:r>
            <a:r>
              <a:rPr lang="en-US" altLang="ja-JP" u="sng" dirty="0"/>
              <a:t>QR</a:t>
            </a:r>
            <a:r>
              <a:rPr lang="ja-JP" altLang="en-US" u="sng" dirty="0"/>
              <a:t>コードに収録／</a:t>
            </a:r>
            <a:r>
              <a:rPr lang="en-US" altLang="ja-JP" u="sng" dirty="0"/>
              <a:t>DVD-ROM</a:t>
            </a:r>
            <a:r>
              <a:rPr lang="ja-JP" altLang="en-US" u="sng" dirty="0"/>
              <a:t>に収録</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5</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69511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3402">
              <a:defRPr/>
            </a:pPr>
            <a:r>
              <a:rPr lang="ja-JP" altLang="en-US" dirty="0"/>
              <a:t>アニメーション「再結晶の仕組み」　</a:t>
            </a:r>
            <a:r>
              <a:rPr lang="en-US" altLang="ja-JP" u="sng" dirty="0"/>
              <a:t>QR</a:t>
            </a:r>
            <a:r>
              <a:rPr lang="ja-JP" altLang="en-US" u="sng" dirty="0"/>
              <a:t>コードに収録／</a:t>
            </a:r>
            <a:r>
              <a:rPr lang="en-US" altLang="ja-JP" u="sng" dirty="0"/>
              <a:t>DVD-ROM</a:t>
            </a:r>
            <a:r>
              <a:rPr lang="ja-JP" altLang="en-US" u="sng" dirty="0"/>
              <a:t>に収録</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6</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73464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7</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88020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dirty="0"/>
              <a:t>【</a:t>
            </a:r>
            <a:r>
              <a:rPr lang="ja-JP" altLang="en-US" b="1" dirty="0"/>
              <a:t>デジタルコンテンツ</a:t>
            </a:r>
            <a:r>
              <a:rPr lang="en-US" altLang="ja-JP" b="1" dirty="0"/>
              <a:t>】</a:t>
            </a:r>
          </a:p>
          <a:p>
            <a:r>
              <a:rPr lang="ja-JP" altLang="en-US" dirty="0"/>
              <a:t>実験動画「赤ワインの蒸留」　</a:t>
            </a:r>
            <a:r>
              <a:rPr lang="en-US" altLang="ja-JP" u="sng" dirty="0"/>
              <a:t>DVD-ROM</a:t>
            </a:r>
            <a:r>
              <a:rPr lang="ja-JP" altLang="en-US" u="sng" dirty="0"/>
              <a:t>に収録</a:t>
            </a:r>
            <a:endParaRPr lang="en-US" altLang="ja-JP" u="sng" dirty="0"/>
          </a:p>
          <a:p>
            <a:pPr defTabSz="883402">
              <a:defRPr/>
            </a:pPr>
            <a:r>
              <a:rPr lang="ja-JP" altLang="en-US" dirty="0"/>
              <a:t>実験動画「塩化ナトリウム水溶液の蒸留」　</a:t>
            </a:r>
            <a:r>
              <a:rPr lang="en-US" altLang="ja-JP" u="sng" dirty="0"/>
              <a:t>DVD-ROM</a:t>
            </a:r>
            <a:r>
              <a:rPr lang="ja-JP" altLang="en-US" u="sng" dirty="0"/>
              <a:t>に収録</a:t>
            </a:r>
            <a:endParaRPr lang="en-US" altLang="ja-JP" u="sng" dirty="0"/>
          </a:p>
          <a:p>
            <a:endParaRPr lang="en-US" altLang="ja-JP" dirty="0"/>
          </a:p>
          <a:p>
            <a:r>
              <a:rPr lang="ja-JP" altLang="en-US" dirty="0"/>
              <a:t>アニメーション「蒸留装置の様子」　</a:t>
            </a:r>
            <a:r>
              <a:rPr lang="en-US" altLang="ja-JP" u="sng" dirty="0"/>
              <a:t>QR</a:t>
            </a:r>
            <a:r>
              <a:rPr lang="ja-JP" altLang="en-US" u="sng" dirty="0"/>
              <a:t>コードに収録</a:t>
            </a:r>
            <a:r>
              <a:rPr lang="en-US" altLang="ja-JP" u="sng" dirty="0"/>
              <a:t>/DVD-ROM</a:t>
            </a:r>
            <a:r>
              <a:rPr lang="ja-JP" altLang="en-US" u="sng" dirty="0"/>
              <a:t>に収録</a:t>
            </a:r>
            <a:endParaRPr lang="en-US" altLang="ja-JP" dirty="0"/>
          </a:p>
          <a:p>
            <a:endParaRPr lang="en-US" altLang="ja-JP" dirty="0"/>
          </a:p>
          <a:p>
            <a:r>
              <a:rPr lang="en-US" altLang="ja-JP" dirty="0"/>
              <a:t>Web</a:t>
            </a:r>
            <a:r>
              <a:rPr lang="ja-JP" altLang="en-US" dirty="0"/>
              <a:t>リンク　「</a:t>
            </a:r>
            <a:r>
              <a:rPr lang="ja-JP" altLang="en-US" b="1" dirty="0"/>
              <a:t>蒸留で物質を分けて取り出す</a:t>
            </a:r>
            <a:r>
              <a:rPr lang="ja-JP" altLang="en-US" dirty="0"/>
              <a:t>（</a:t>
            </a:r>
            <a:r>
              <a:rPr lang="en-US" altLang="ja-JP" dirty="0"/>
              <a:t>NHK for school</a:t>
            </a:r>
            <a:r>
              <a:rPr lang="ja-JP" altLang="en-US" dirty="0"/>
              <a:t>）」　</a:t>
            </a:r>
            <a:r>
              <a:rPr lang="en-US" altLang="ja-JP" u="sng" dirty="0"/>
              <a:t>QR</a:t>
            </a:r>
            <a:r>
              <a:rPr lang="ja-JP" altLang="en-US" u="sng" dirty="0"/>
              <a:t>コードに収録</a:t>
            </a:r>
            <a:endParaRPr lang="en-US" altLang="ja-JP" u="sng" dirty="0"/>
          </a:p>
          <a:p>
            <a:pPr defTabSz="883402">
              <a:defRPr/>
            </a:pPr>
            <a:r>
              <a:rPr lang="en-US" altLang="ja-JP" dirty="0"/>
              <a:t>Web</a:t>
            </a:r>
            <a:r>
              <a:rPr lang="ja-JP" altLang="en-US" dirty="0"/>
              <a:t>リンク　「</a:t>
            </a:r>
            <a:r>
              <a:rPr lang="ja-JP" altLang="en-US" b="1" dirty="0"/>
              <a:t>食塩水の分離－中学</a:t>
            </a:r>
            <a:r>
              <a:rPr lang="ja-JP" altLang="en-US" dirty="0"/>
              <a:t>（</a:t>
            </a:r>
            <a:r>
              <a:rPr lang="en-US" altLang="ja-JP" dirty="0"/>
              <a:t>NHK for school</a:t>
            </a:r>
            <a:r>
              <a:rPr lang="ja-JP" altLang="en-US" dirty="0"/>
              <a:t>）」　</a:t>
            </a:r>
            <a:r>
              <a:rPr lang="en-US" altLang="ja-JP" u="sng" dirty="0"/>
              <a:t>QR</a:t>
            </a:r>
            <a:r>
              <a:rPr lang="ja-JP" altLang="en-US" u="sng" dirty="0"/>
              <a:t>コードに収録</a:t>
            </a:r>
            <a:endParaRPr lang="en-US" altLang="ja-JP" dirty="0"/>
          </a:p>
          <a:p>
            <a:pPr defTabSz="883402">
              <a:defRPr/>
            </a:pPr>
            <a:r>
              <a:rPr lang="en-US" altLang="ja-JP" dirty="0"/>
              <a:t>Web</a:t>
            </a:r>
            <a:r>
              <a:rPr lang="ja-JP" altLang="en-US" dirty="0"/>
              <a:t>リンク　「</a:t>
            </a:r>
            <a:r>
              <a:rPr lang="ja-JP" altLang="en-US" b="1" dirty="0"/>
              <a:t>枝つきフラスコを使った蒸留－中学</a:t>
            </a:r>
            <a:r>
              <a:rPr lang="ja-JP" altLang="en-US" dirty="0"/>
              <a:t>（</a:t>
            </a:r>
            <a:r>
              <a:rPr lang="en-US" altLang="ja-JP" dirty="0"/>
              <a:t>NHK for school</a:t>
            </a:r>
            <a:r>
              <a:rPr lang="ja-JP" altLang="en-US" dirty="0"/>
              <a:t>）」　</a:t>
            </a:r>
            <a:r>
              <a:rPr lang="en-US" altLang="ja-JP" u="sng" dirty="0"/>
              <a:t>QR</a:t>
            </a:r>
            <a:r>
              <a:rPr lang="ja-JP" altLang="en-US" u="sng" dirty="0"/>
              <a:t>コードに収録</a:t>
            </a:r>
            <a:endParaRPr lang="en-US" altLang="ja-JP" dirty="0"/>
          </a:p>
          <a:p>
            <a:endParaRPr lang="en-US" altLang="ja-JP" dirty="0"/>
          </a:p>
          <a:p>
            <a:r>
              <a:rPr lang="ja-JP" altLang="en-US" dirty="0"/>
              <a:t>フラッシュカード　「蒸留装置の組み立て方」　</a:t>
            </a:r>
            <a:r>
              <a:rPr lang="en-US" altLang="ja-JP" u="sng" dirty="0"/>
              <a:t>QR</a:t>
            </a:r>
            <a:r>
              <a:rPr lang="ja-JP" altLang="en-US" u="sng" dirty="0"/>
              <a:t>コードに収録</a:t>
            </a:r>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8</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726916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9</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2384792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5" name="フッター プレースホルダー 4"/>
          <p:cNvSpPr>
            <a:spLocks noGrp="1"/>
          </p:cNvSpPr>
          <p:nvPr>
            <p:ph type="ftr" sz="quarter" idx="11"/>
          </p:nvPr>
        </p:nvSpPr>
        <p:spPr/>
        <p:txBody>
          <a:bodyPr/>
          <a:lstStyle/>
          <a:p>
            <a:r>
              <a:rPr lang="en-US" altLang="ja-JP" dirty="0"/>
              <a:t>© 2026  KEIRINKAN  ALL Rights Reserved.</a:t>
            </a:r>
            <a:endParaRPr kumimoji="1" lang="ja-JP" altLang="en-US" dirty="0"/>
          </a:p>
        </p:txBody>
      </p:sp>
      <p:sp>
        <p:nvSpPr>
          <p:cNvPr id="6" name="スライド番号プレースホルダー 5"/>
          <p:cNvSpPr>
            <a:spLocks noGrp="1"/>
          </p:cNvSpPr>
          <p:nvPr>
            <p:ph type="sldNum" sz="quarter" idx="12"/>
          </p:nvPr>
        </p:nvSpPr>
        <p:spPr>
          <a:xfrm>
            <a:off x="9383684" y="6476417"/>
            <a:ext cx="2743200" cy="365125"/>
          </a:xfrm>
          <a:prstGeom prst="rect">
            <a:avLst/>
          </a:prstGeom>
        </p:spPr>
        <p:txBody>
          <a:bodyPr/>
          <a:lstStyle>
            <a:lvl1pPr>
              <a:defRPr>
                <a:solidFill>
                  <a:schemeClr val="accent5"/>
                </a:solidFill>
              </a:defRPr>
            </a:lvl1pPr>
          </a:lstStyle>
          <a:p>
            <a:r>
              <a:rPr lang="en-US" altLang="ja-JP" dirty="0"/>
              <a:t>/13</a:t>
            </a:r>
            <a:endParaRPr lang="ja-JP" altLang="en-US" dirty="0"/>
          </a:p>
        </p:txBody>
      </p:sp>
      <p:pic>
        <p:nvPicPr>
          <p:cNvPr id="18" name="図 17">
            <a:extLst>
              <a:ext uri="{FF2B5EF4-FFF2-40B4-BE49-F238E27FC236}">
                <a16:creationId xmlns:a16="http://schemas.microsoft.com/office/drawing/2014/main" id="{15325FEF-E9D2-E449-BAD9-3DE1AF43FB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 y="0"/>
            <a:ext cx="12183378" cy="6858000"/>
          </a:xfrm>
          <a:prstGeom prst="rect">
            <a:avLst/>
          </a:prstGeom>
        </p:spPr>
      </p:pic>
      <p:sp>
        <p:nvSpPr>
          <p:cNvPr id="9" name="フッター プレースホルダー 4">
            <a:extLst>
              <a:ext uri="{FF2B5EF4-FFF2-40B4-BE49-F238E27FC236}">
                <a16:creationId xmlns:a16="http://schemas.microsoft.com/office/drawing/2014/main" id="{990E31FC-128A-4C4B-8A0A-FD142772A0FC}"/>
              </a:ext>
            </a:extLst>
          </p:cNvPr>
          <p:cNvSpPr txBox="1">
            <a:spLocks/>
          </p:cNvSpPr>
          <p:nvPr userDrawn="1"/>
        </p:nvSpPr>
        <p:spPr>
          <a:xfrm>
            <a:off x="4038600" y="6476418"/>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 2026  KEIRINKAN  ALL Rights Reserved.</a:t>
            </a:r>
            <a:endParaRPr lang="ja-JP" altLang="en-US" dirty="0"/>
          </a:p>
        </p:txBody>
      </p:sp>
      <p:sp>
        <p:nvSpPr>
          <p:cNvPr id="11" name="スライド番号プレースホルダー 7">
            <a:extLst>
              <a:ext uri="{FF2B5EF4-FFF2-40B4-BE49-F238E27FC236}">
                <a16:creationId xmlns:a16="http://schemas.microsoft.com/office/drawing/2014/main" id="{66FD2626-4FA3-45F9-B488-393A8F3D318A}"/>
              </a:ext>
            </a:extLst>
          </p:cNvPr>
          <p:cNvSpPr txBox="1">
            <a:spLocks/>
          </p:cNvSpPr>
          <p:nvPr userDrawn="1"/>
        </p:nvSpPr>
        <p:spPr>
          <a:xfrm>
            <a:off x="9141921" y="6459959"/>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CD00C0-C0A9-4E22-82A9-CD03270425B3}" type="slidenum">
              <a:rPr lang="ja-JP" altLang="en-US" sz="1600" smtClean="0"/>
              <a:pPr/>
              <a:t>‹#›</a:t>
            </a:fld>
            <a:r>
              <a:rPr lang="en-US" altLang="ja-JP" dirty="0"/>
              <a:t>/28</a:t>
            </a:r>
            <a:endParaRPr lang="ja-JP" altLang="en-US" dirty="0"/>
          </a:p>
        </p:txBody>
      </p:sp>
      <p:sp>
        <p:nvSpPr>
          <p:cNvPr id="10" name="正方形/長方形 9">
            <a:extLst>
              <a:ext uri="{FF2B5EF4-FFF2-40B4-BE49-F238E27FC236}">
                <a16:creationId xmlns:a16="http://schemas.microsoft.com/office/drawing/2014/main" id="{6EA3C8AE-3EB2-4948-9318-471250504549}"/>
              </a:ext>
            </a:extLst>
          </p:cNvPr>
          <p:cNvSpPr/>
          <p:nvPr userDrawn="1"/>
        </p:nvSpPr>
        <p:spPr>
          <a:xfrm>
            <a:off x="10176594" y="125758"/>
            <a:ext cx="1569660" cy="369332"/>
          </a:xfrm>
          <a:prstGeom prst="rect">
            <a:avLst/>
          </a:prstGeom>
          <a:ln>
            <a:solidFill>
              <a:srgbClr val="FF0000"/>
            </a:solidFill>
          </a:ln>
        </p:spPr>
        <p:txBody>
          <a:bodyPr wrap="none">
            <a:spAutoFit/>
          </a:bodyPr>
          <a:lstStyle/>
          <a:p>
            <a:r>
              <a:rPr lang="ja-JP" altLang="en-US" dirty="0">
                <a:solidFill>
                  <a:srgbClr val="FF0000"/>
                </a:solidFill>
              </a:rPr>
              <a:t>内容解説資料</a:t>
            </a:r>
          </a:p>
        </p:txBody>
      </p:sp>
    </p:spTree>
    <p:extLst>
      <p:ext uri="{BB962C8B-B14F-4D97-AF65-F5344CB8AC3E}">
        <p14:creationId xmlns:p14="http://schemas.microsoft.com/office/powerpoint/2010/main" val="105553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5325FEF-E9D2-E449-BAD9-3DE1AF43FB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2" y="0"/>
            <a:ext cx="12183378" cy="6858000"/>
          </a:xfrm>
          <a:prstGeom prst="rect">
            <a:avLst/>
          </a:prstGeom>
        </p:spPr>
      </p:pic>
    </p:spTree>
    <p:extLst>
      <p:ext uri="{BB962C8B-B14F-4D97-AF65-F5344CB8AC3E}">
        <p14:creationId xmlns:p14="http://schemas.microsoft.com/office/powerpoint/2010/main" val="3434186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3"/>
          </p:nvPr>
        </p:nvSpPr>
        <p:spPr>
          <a:xfrm>
            <a:off x="4038600" y="647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a:t>© 2026  KEIRINKAN  ALL Rights Reserved.</a:t>
            </a:r>
            <a:endParaRPr kumimoji="1" lang="ja-JP" altLang="en-US" dirty="0"/>
          </a:p>
        </p:txBody>
      </p:sp>
      <p:sp>
        <p:nvSpPr>
          <p:cNvPr id="8" name="スライド番号プレースホルダー 7">
            <a:extLst>
              <a:ext uri="{FF2B5EF4-FFF2-40B4-BE49-F238E27FC236}">
                <a16:creationId xmlns:a16="http://schemas.microsoft.com/office/drawing/2014/main" id="{60E830F4-62B6-48CF-B300-3EA4B9B293D4}"/>
              </a:ext>
            </a:extLst>
          </p:cNvPr>
          <p:cNvSpPr>
            <a:spLocks noGrp="1"/>
          </p:cNvSpPr>
          <p:nvPr>
            <p:ph type="sldNum" sz="quarter" idx="4"/>
          </p:nvPr>
        </p:nvSpPr>
        <p:spPr>
          <a:xfrm>
            <a:off x="9042862" y="6476417"/>
            <a:ext cx="2743200" cy="365125"/>
          </a:xfrm>
          <a:prstGeom prst="rect">
            <a:avLst/>
          </a:prstGeom>
        </p:spPr>
        <p:txBody>
          <a:bodyPr vert="horz" lIns="91440" tIns="45720" rIns="91440" bIns="45720" rtlCol="0" anchor="ctr"/>
          <a:lstStyle>
            <a:lvl1pPr algn="r">
              <a:defRPr sz="1200">
                <a:solidFill>
                  <a:schemeClr val="accent1"/>
                </a:solidFill>
              </a:defRPr>
            </a:lvl1pPr>
          </a:lstStyle>
          <a:p>
            <a:fld id="{BDCD00C0-C0A9-4E22-82A9-CD03270425B3}" type="slidenum">
              <a:rPr lang="ja-JP" altLang="en-US" smtClean="0"/>
              <a:pPr/>
              <a:t>‹#›</a:t>
            </a:fld>
            <a:endParaRPr lang="ja-JP" altLang="en-US" dirty="0"/>
          </a:p>
        </p:txBody>
      </p:sp>
    </p:spTree>
    <p:extLst>
      <p:ext uri="{BB962C8B-B14F-4D97-AF65-F5344CB8AC3E}">
        <p14:creationId xmlns:p14="http://schemas.microsoft.com/office/powerpoint/2010/main" val="67414995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2730BA5-D7FE-4B1D-BC25-08BE4B539D8D}"/>
              </a:ext>
            </a:extLst>
          </p:cNvPr>
          <p:cNvGrpSpPr/>
          <p:nvPr/>
        </p:nvGrpSpPr>
        <p:grpSpPr>
          <a:xfrm>
            <a:off x="266362" y="167136"/>
            <a:ext cx="6134441" cy="826597"/>
            <a:chOff x="8692259" y="-9053"/>
            <a:chExt cx="3432367" cy="826597"/>
          </a:xfrm>
        </p:grpSpPr>
        <p:sp>
          <p:nvSpPr>
            <p:cNvPr id="5" name="角丸四角形 18">
              <a:extLst>
                <a:ext uri="{FF2B5EF4-FFF2-40B4-BE49-F238E27FC236}">
                  <a16:creationId xmlns:a16="http://schemas.microsoft.com/office/drawing/2014/main" id="{A0A52612-FEFE-4EF1-BF87-0D04D32E3EB4}"/>
                </a:ext>
              </a:extLst>
            </p:cNvPr>
            <p:cNvSpPr/>
            <p:nvPr/>
          </p:nvSpPr>
          <p:spPr>
            <a:xfrm>
              <a:off x="8692259" y="-9053"/>
              <a:ext cx="2511435" cy="612924"/>
            </a:xfrm>
            <a:prstGeom prst="roundRect">
              <a:avLst>
                <a:gd name="adj" fmla="val 15257"/>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授業用スライドについて</a:t>
              </a:r>
            </a:p>
          </p:txBody>
        </p:sp>
        <p:sp>
          <p:nvSpPr>
            <p:cNvPr id="4" name="正方形/長方形 3">
              <a:extLst>
                <a:ext uri="{FF2B5EF4-FFF2-40B4-BE49-F238E27FC236}">
                  <a16:creationId xmlns:a16="http://schemas.microsoft.com/office/drawing/2014/main" id="{FB011F33-1220-4965-8F07-3FBAFF1CC4FD}"/>
                </a:ext>
              </a:extLst>
            </p:cNvPr>
            <p:cNvSpPr/>
            <p:nvPr/>
          </p:nvSpPr>
          <p:spPr>
            <a:xfrm>
              <a:off x="8975026" y="204619"/>
              <a:ext cx="3149600" cy="612925"/>
            </a:xfrm>
            <a:prstGeom prst="rect">
              <a:avLst/>
            </a:prstGeom>
          </p:spPr>
          <p:txBody>
            <a:bodyPr wrap="square">
              <a:spAutoFit/>
            </a:bodyPr>
            <a:lstStyle/>
            <a:p>
              <a:pPr algn="ctr">
                <a:lnSpc>
                  <a:spcPct val="110000"/>
                </a:lnSpc>
              </a:pPr>
              <a:endParaRPr lang="ja-JP" altLang="en-US" sz="3200" b="1" dirty="0">
                <a:solidFill>
                  <a:srgbClr val="FF0000"/>
                </a:solidFill>
              </a:endParaRPr>
            </a:p>
          </p:txBody>
        </p:sp>
      </p:grpSp>
      <p:sp>
        <p:nvSpPr>
          <p:cNvPr id="8" name="テキスト ボックス 7">
            <a:extLst>
              <a:ext uri="{FF2B5EF4-FFF2-40B4-BE49-F238E27FC236}">
                <a16:creationId xmlns:a16="http://schemas.microsoft.com/office/drawing/2014/main" id="{E0608B81-4CE2-4DC8-8E2E-3B5680314FA0}"/>
              </a:ext>
            </a:extLst>
          </p:cNvPr>
          <p:cNvSpPr txBox="1"/>
          <p:nvPr/>
        </p:nvSpPr>
        <p:spPr>
          <a:xfrm>
            <a:off x="459889" y="884239"/>
            <a:ext cx="11272221" cy="646331"/>
          </a:xfrm>
          <a:prstGeom prst="rect">
            <a:avLst/>
          </a:prstGeom>
          <a:noFill/>
        </p:spPr>
        <p:txBody>
          <a:bodyPr wrap="square" rtlCol="0">
            <a:spAutoFit/>
          </a:bodyPr>
          <a:lstStyle/>
          <a:p>
            <a:r>
              <a:rPr kumimoji="1" lang="ja-JP" altLang="en-US" dirty="0"/>
              <a:t>啓林館の授業用スライドには，</a:t>
            </a:r>
            <a:r>
              <a:rPr kumimoji="1" lang="en-US" altLang="ja-JP" dirty="0"/>
              <a:t>DVD-ROM</a:t>
            </a:r>
            <a:r>
              <a:rPr kumimoji="1" lang="ja-JP" altLang="en-US" dirty="0" err="1"/>
              <a:t>に収</a:t>
            </a:r>
            <a:r>
              <a:rPr kumimoji="1" lang="ja-JP" altLang="en-US" dirty="0"/>
              <a:t>録している「シンプル版」に加えて，</a:t>
            </a:r>
            <a:endParaRPr kumimoji="1" lang="en-US" altLang="ja-JP" dirty="0"/>
          </a:p>
          <a:p>
            <a:r>
              <a:rPr kumimoji="1" lang="en-US" altLang="ja-JP" dirty="0"/>
              <a:t>Portal</a:t>
            </a:r>
            <a:r>
              <a:rPr kumimoji="1" lang="ja-JP" altLang="en-US" dirty="0" err="1"/>
              <a:t>には</a:t>
            </a:r>
            <a:r>
              <a:rPr kumimoji="1" lang="ja-JP" altLang="en-US" dirty="0"/>
              <a:t>関連するアニメーションや動画をスライド上で確認ができる「</a:t>
            </a:r>
            <a:r>
              <a:rPr kumimoji="1" lang="en-US" altLang="ja-JP" dirty="0"/>
              <a:t>Portal</a:t>
            </a:r>
            <a:r>
              <a:rPr kumimoji="1" lang="ja-JP" altLang="en-US" dirty="0"/>
              <a:t>限定版」を用意しています。</a:t>
            </a:r>
          </a:p>
        </p:txBody>
      </p:sp>
      <p:grpSp>
        <p:nvGrpSpPr>
          <p:cNvPr id="10" name="グループ化 9">
            <a:extLst>
              <a:ext uri="{FF2B5EF4-FFF2-40B4-BE49-F238E27FC236}">
                <a16:creationId xmlns:a16="http://schemas.microsoft.com/office/drawing/2014/main" id="{A7EE5E44-3642-410F-818C-8B3150E9AFE8}"/>
              </a:ext>
            </a:extLst>
          </p:cNvPr>
          <p:cNvGrpSpPr/>
          <p:nvPr/>
        </p:nvGrpSpPr>
        <p:grpSpPr>
          <a:xfrm>
            <a:off x="266362" y="1558662"/>
            <a:ext cx="6134441" cy="826597"/>
            <a:chOff x="8692259" y="-9053"/>
            <a:chExt cx="3432367" cy="826597"/>
          </a:xfrm>
        </p:grpSpPr>
        <p:sp>
          <p:nvSpPr>
            <p:cNvPr id="11" name="角丸四角形 18">
              <a:extLst>
                <a:ext uri="{FF2B5EF4-FFF2-40B4-BE49-F238E27FC236}">
                  <a16:creationId xmlns:a16="http://schemas.microsoft.com/office/drawing/2014/main" id="{7D1188FB-B973-44BD-A67F-7B6A5D98C4B1}"/>
                </a:ext>
              </a:extLst>
            </p:cNvPr>
            <p:cNvSpPr/>
            <p:nvPr/>
          </p:nvSpPr>
          <p:spPr>
            <a:xfrm>
              <a:off x="8692259" y="-9053"/>
              <a:ext cx="2511435" cy="612924"/>
            </a:xfrm>
            <a:prstGeom prst="roundRect">
              <a:avLst>
                <a:gd name="adj" fmla="val 15257"/>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共通の特長について</a:t>
              </a:r>
            </a:p>
          </p:txBody>
        </p:sp>
        <p:sp>
          <p:nvSpPr>
            <p:cNvPr id="12" name="正方形/長方形 11">
              <a:extLst>
                <a:ext uri="{FF2B5EF4-FFF2-40B4-BE49-F238E27FC236}">
                  <a16:creationId xmlns:a16="http://schemas.microsoft.com/office/drawing/2014/main" id="{1BB22969-607F-427C-9AD7-9F19C3E37F5B}"/>
                </a:ext>
              </a:extLst>
            </p:cNvPr>
            <p:cNvSpPr/>
            <p:nvPr/>
          </p:nvSpPr>
          <p:spPr>
            <a:xfrm>
              <a:off x="8975026" y="204619"/>
              <a:ext cx="3149600" cy="612925"/>
            </a:xfrm>
            <a:prstGeom prst="rect">
              <a:avLst/>
            </a:prstGeom>
          </p:spPr>
          <p:txBody>
            <a:bodyPr wrap="square">
              <a:spAutoFit/>
            </a:bodyPr>
            <a:lstStyle/>
            <a:p>
              <a:pPr algn="ctr">
                <a:lnSpc>
                  <a:spcPct val="110000"/>
                </a:lnSpc>
              </a:pPr>
              <a:endParaRPr lang="ja-JP" altLang="en-US" sz="3200" b="1" dirty="0">
                <a:solidFill>
                  <a:srgbClr val="FF0000"/>
                </a:solidFill>
              </a:endParaRPr>
            </a:p>
          </p:txBody>
        </p:sp>
      </p:grpSp>
      <p:sp>
        <p:nvSpPr>
          <p:cNvPr id="13" name="テキスト ボックス 12">
            <a:extLst>
              <a:ext uri="{FF2B5EF4-FFF2-40B4-BE49-F238E27FC236}">
                <a16:creationId xmlns:a16="http://schemas.microsoft.com/office/drawing/2014/main" id="{EB471C88-FC10-4320-ADB7-29CC05C60930}"/>
              </a:ext>
            </a:extLst>
          </p:cNvPr>
          <p:cNvSpPr txBox="1"/>
          <p:nvPr/>
        </p:nvSpPr>
        <p:spPr>
          <a:xfrm>
            <a:off x="266362" y="2230370"/>
            <a:ext cx="11272221" cy="1661993"/>
          </a:xfrm>
          <a:prstGeom prst="rect">
            <a:avLst/>
          </a:prstGeom>
          <a:noFill/>
        </p:spPr>
        <p:txBody>
          <a:bodyPr wrap="square" rtlCol="0">
            <a:spAutoFit/>
          </a:bodyPr>
          <a:lstStyle/>
          <a:p>
            <a:r>
              <a:rPr kumimoji="1" lang="ja-JP" altLang="en-US" dirty="0"/>
              <a:t>・教科書に対応しています。また，授業プリントとも対応しています。</a:t>
            </a:r>
            <a:endParaRPr lang="en-US" altLang="ja-JP" dirty="0"/>
          </a:p>
          <a:p>
            <a:r>
              <a:rPr lang="ja-JP" altLang="en-US" dirty="0"/>
              <a:t>・</a:t>
            </a:r>
            <a:r>
              <a:rPr kumimoji="1" lang="ja-JP" altLang="en-US" dirty="0"/>
              <a:t>より見やすいスライドになるように，１スライド当たりの情報量を整理して見やすくしました。</a:t>
            </a:r>
            <a:endParaRPr kumimoji="1" lang="en-US" altLang="ja-JP" dirty="0"/>
          </a:p>
          <a:p>
            <a:r>
              <a:rPr lang="ja-JP" altLang="en-US" dirty="0"/>
              <a:t>　また，文字サイズを大きくしています。</a:t>
            </a:r>
            <a:r>
              <a:rPr lang="en-US" altLang="ja-JP" dirty="0">
                <a:solidFill>
                  <a:srgbClr val="FF0000"/>
                </a:solidFill>
              </a:rPr>
              <a:t>《NEW!》</a:t>
            </a:r>
          </a:p>
          <a:p>
            <a:r>
              <a:rPr lang="ja-JP" altLang="en-US" dirty="0"/>
              <a:t>・写真や図版などについても掲載数を増やしました。</a:t>
            </a:r>
            <a:r>
              <a:rPr lang="en-US" altLang="ja-JP" dirty="0">
                <a:solidFill>
                  <a:srgbClr val="FF0000"/>
                </a:solidFill>
              </a:rPr>
              <a:t>《NEW!》</a:t>
            </a:r>
          </a:p>
          <a:p>
            <a:endParaRPr lang="en-US" altLang="ja-JP" dirty="0">
              <a:solidFill>
                <a:srgbClr val="FF0000"/>
              </a:solidFill>
            </a:endParaRPr>
          </a:p>
          <a:p>
            <a:r>
              <a:rPr lang="ja-JP" altLang="en-US" sz="1200" dirty="0"/>
              <a:t>　　　　　　　　　　　　　　　　　　　　　　　　　　　　　　　　　　　　　　　　　　　　　　　　　</a:t>
            </a:r>
            <a:endParaRPr lang="en-US" altLang="ja-JP" sz="1200" dirty="0"/>
          </a:p>
        </p:txBody>
      </p:sp>
      <p:sp>
        <p:nvSpPr>
          <p:cNvPr id="15" name="角丸四角形 18">
            <a:extLst>
              <a:ext uri="{FF2B5EF4-FFF2-40B4-BE49-F238E27FC236}">
                <a16:creationId xmlns:a16="http://schemas.microsoft.com/office/drawing/2014/main" id="{942A9172-4B31-4403-A68E-7E8BE86CAB34}"/>
              </a:ext>
            </a:extLst>
          </p:cNvPr>
          <p:cNvSpPr/>
          <p:nvPr/>
        </p:nvSpPr>
        <p:spPr>
          <a:xfrm>
            <a:off x="175958" y="3644685"/>
            <a:ext cx="4488521" cy="612924"/>
          </a:xfrm>
          <a:prstGeom prst="roundRect">
            <a:avLst>
              <a:gd name="adj" fmla="val 15257"/>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シンプル版の特長について</a:t>
            </a:r>
          </a:p>
        </p:txBody>
      </p:sp>
      <p:sp>
        <p:nvSpPr>
          <p:cNvPr id="17" name="正方形/長方形 16">
            <a:extLst>
              <a:ext uri="{FF2B5EF4-FFF2-40B4-BE49-F238E27FC236}">
                <a16:creationId xmlns:a16="http://schemas.microsoft.com/office/drawing/2014/main" id="{895EFA16-C629-4AF7-9886-804D623F8086}"/>
              </a:ext>
            </a:extLst>
          </p:cNvPr>
          <p:cNvSpPr/>
          <p:nvPr/>
        </p:nvSpPr>
        <p:spPr>
          <a:xfrm>
            <a:off x="459889" y="6641723"/>
            <a:ext cx="3732112" cy="276999"/>
          </a:xfrm>
          <a:prstGeom prst="rect">
            <a:avLst/>
          </a:prstGeom>
        </p:spPr>
        <p:txBody>
          <a:bodyPr wrap="none">
            <a:spAutoFit/>
          </a:bodyPr>
          <a:lstStyle/>
          <a:p>
            <a:r>
              <a:rPr lang="ja-JP" altLang="en-US" sz="1200" dirty="0"/>
              <a:t>＊順次，</a:t>
            </a:r>
            <a:r>
              <a:rPr lang="en-US" altLang="ja-JP" sz="1200" dirty="0"/>
              <a:t>google</a:t>
            </a:r>
            <a:r>
              <a:rPr lang="ja-JP" altLang="en-US" sz="1200" dirty="0"/>
              <a:t>形式のコンテンツも対応予定です。</a:t>
            </a:r>
          </a:p>
        </p:txBody>
      </p:sp>
      <p:grpSp>
        <p:nvGrpSpPr>
          <p:cNvPr id="18" name="グループ化 17">
            <a:extLst>
              <a:ext uri="{FF2B5EF4-FFF2-40B4-BE49-F238E27FC236}">
                <a16:creationId xmlns:a16="http://schemas.microsoft.com/office/drawing/2014/main" id="{97ED81F0-09D8-43A8-B627-85583A0F2853}"/>
              </a:ext>
            </a:extLst>
          </p:cNvPr>
          <p:cNvGrpSpPr/>
          <p:nvPr/>
        </p:nvGrpSpPr>
        <p:grpSpPr>
          <a:xfrm>
            <a:off x="6491207" y="3660830"/>
            <a:ext cx="6134441" cy="826597"/>
            <a:chOff x="8692259" y="-9053"/>
            <a:chExt cx="3432367" cy="826597"/>
          </a:xfrm>
        </p:grpSpPr>
        <p:sp>
          <p:nvSpPr>
            <p:cNvPr id="19" name="角丸四角形 18">
              <a:extLst>
                <a:ext uri="{FF2B5EF4-FFF2-40B4-BE49-F238E27FC236}">
                  <a16:creationId xmlns:a16="http://schemas.microsoft.com/office/drawing/2014/main" id="{95B43915-50C3-4C3C-ABE3-ECA9A59E3C45}"/>
                </a:ext>
              </a:extLst>
            </p:cNvPr>
            <p:cNvSpPr/>
            <p:nvPr/>
          </p:nvSpPr>
          <p:spPr>
            <a:xfrm>
              <a:off x="8692259" y="-9053"/>
              <a:ext cx="2511435" cy="612924"/>
            </a:xfrm>
            <a:prstGeom prst="roundRect">
              <a:avLst>
                <a:gd name="adj" fmla="val 15257"/>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Portal</a:t>
              </a:r>
              <a:r>
                <a:rPr lang="ja-JP" altLang="en-US" sz="2400" dirty="0">
                  <a:solidFill>
                    <a:schemeClr val="tx1"/>
                  </a:solidFill>
                </a:rPr>
                <a:t>限定版</a:t>
              </a:r>
              <a:r>
                <a:rPr kumimoji="1" lang="ja-JP" altLang="en-US" sz="2400" dirty="0">
                  <a:solidFill>
                    <a:schemeClr val="tx1"/>
                  </a:solidFill>
                </a:rPr>
                <a:t>について</a:t>
              </a:r>
            </a:p>
          </p:txBody>
        </p:sp>
        <p:sp>
          <p:nvSpPr>
            <p:cNvPr id="20" name="正方形/長方形 19">
              <a:extLst>
                <a:ext uri="{FF2B5EF4-FFF2-40B4-BE49-F238E27FC236}">
                  <a16:creationId xmlns:a16="http://schemas.microsoft.com/office/drawing/2014/main" id="{0FB72577-4343-4C6D-B9AA-0CE89273F928}"/>
                </a:ext>
              </a:extLst>
            </p:cNvPr>
            <p:cNvSpPr/>
            <p:nvPr/>
          </p:nvSpPr>
          <p:spPr>
            <a:xfrm>
              <a:off x="8975026" y="204619"/>
              <a:ext cx="3149600" cy="612925"/>
            </a:xfrm>
            <a:prstGeom prst="rect">
              <a:avLst/>
            </a:prstGeom>
          </p:spPr>
          <p:txBody>
            <a:bodyPr wrap="square">
              <a:spAutoFit/>
            </a:bodyPr>
            <a:lstStyle/>
            <a:p>
              <a:pPr algn="ctr">
                <a:lnSpc>
                  <a:spcPct val="110000"/>
                </a:lnSpc>
              </a:pPr>
              <a:endParaRPr lang="ja-JP" altLang="en-US" sz="3200" b="1" dirty="0">
                <a:solidFill>
                  <a:srgbClr val="FF0000"/>
                </a:solidFill>
              </a:endParaRPr>
            </a:p>
          </p:txBody>
        </p:sp>
      </p:grpSp>
      <p:sp>
        <p:nvSpPr>
          <p:cNvPr id="21" name="テキスト ボックス 20">
            <a:extLst>
              <a:ext uri="{FF2B5EF4-FFF2-40B4-BE49-F238E27FC236}">
                <a16:creationId xmlns:a16="http://schemas.microsoft.com/office/drawing/2014/main" id="{7AFE3936-74B1-47C8-8F17-27768C3D3726}"/>
              </a:ext>
            </a:extLst>
          </p:cNvPr>
          <p:cNvSpPr txBox="1"/>
          <p:nvPr/>
        </p:nvSpPr>
        <p:spPr>
          <a:xfrm>
            <a:off x="0" y="4389880"/>
            <a:ext cx="5507421" cy="2031325"/>
          </a:xfrm>
          <a:prstGeom prst="rect">
            <a:avLst/>
          </a:prstGeom>
          <a:noFill/>
        </p:spPr>
        <p:txBody>
          <a:bodyPr wrap="square" rtlCol="0">
            <a:spAutoFit/>
          </a:bodyPr>
          <a:lstStyle/>
          <a:p>
            <a:r>
              <a:rPr kumimoji="1" lang="ja-JP" altLang="en-US" dirty="0"/>
              <a:t>・スライドショーのアニメーション機能など</a:t>
            </a:r>
            <a:endParaRPr kumimoji="1" lang="en-US" altLang="ja-JP" dirty="0"/>
          </a:p>
          <a:p>
            <a:r>
              <a:rPr lang="ja-JP" altLang="en-US" dirty="0"/>
              <a:t>　は最低限</a:t>
            </a:r>
            <a:endParaRPr lang="en-US" altLang="ja-JP" dirty="0"/>
          </a:p>
          <a:p>
            <a:r>
              <a:rPr lang="ja-JP" altLang="en-US" b="1" dirty="0"/>
              <a:t>　   →カスタマイズしやすい構成</a:t>
            </a:r>
            <a:endParaRPr lang="en-US" altLang="ja-JP" b="1" dirty="0"/>
          </a:p>
          <a:p>
            <a:r>
              <a:rPr kumimoji="1" lang="ja-JP" altLang="en-US" dirty="0"/>
              <a:t>・関連するデジタルコンテンツはスライドの</a:t>
            </a:r>
            <a:endParaRPr kumimoji="1" lang="en-US" altLang="ja-JP" dirty="0"/>
          </a:p>
          <a:p>
            <a:r>
              <a:rPr lang="ja-JP" altLang="en-US" dirty="0"/>
              <a:t>　ノート欄に記載</a:t>
            </a:r>
            <a:endParaRPr lang="en-US" altLang="ja-JP" dirty="0"/>
          </a:p>
          <a:p>
            <a:r>
              <a:rPr kumimoji="1" lang="ja-JP" altLang="en-US" dirty="0"/>
              <a:t>　   →スライドの容量を最低限</a:t>
            </a:r>
            <a:endParaRPr kumimoji="1" lang="en-US" altLang="ja-JP" dirty="0"/>
          </a:p>
          <a:p>
            <a:r>
              <a:rPr lang="ja-JP" altLang="en-US" dirty="0"/>
              <a:t>・</a:t>
            </a:r>
            <a:r>
              <a:rPr lang="en-US" altLang="ja-JP" dirty="0"/>
              <a:t>DVD</a:t>
            </a:r>
            <a:r>
              <a:rPr lang="ja-JP" altLang="en-US" dirty="0"/>
              <a:t>－</a:t>
            </a:r>
            <a:r>
              <a:rPr lang="en-US" altLang="ja-JP" dirty="0"/>
              <a:t>ROM/Portal</a:t>
            </a:r>
            <a:r>
              <a:rPr lang="ja-JP" altLang="en-US" dirty="0"/>
              <a:t>の２箇所</a:t>
            </a:r>
            <a:r>
              <a:rPr lang="ja-JP" altLang="en-US"/>
              <a:t>に掲載</a:t>
            </a:r>
            <a:endParaRPr kumimoji="1" lang="en-US" altLang="ja-JP" dirty="0"/>
          </a:p>
        </p:txBody>
      </p:sp>
      <p:sp>
        <p:nvSpPr>
          <p:cNvPr id="22" name="テキスト ボックス 21">
            <a:extLst>
              <a:ext uri="{FF2B5EF4-FFF2-40B4-BE49-F238E27FC236}">
                <a16:creationId xmlns:a16="http://schemas.microsoft.com/office/drawing/2014/main" id="{D173ACAD-7D42-45CD-9FA9-AA75FCA44FEE}"/>
              </a:ext>
            </a:extLst>
          </p:cNvPr>
          <p:cNvSpPr txBox="1"/>
          <p:nvPr/>
        </p:nvSpPr>
        <p:spPr>
          <a:xfrm>
            <a:off x="6400803" y="4406025"/>
            <a:ext cx="5855206" cy="2031325"/>
          </a:xfrm>
          <a:prstGeom prst="rect">
            <a:avLst/>
          </a:prstGeom>
          <a:noFill/>
        </p:spPr>
        <p:txBody>
          <a:bodyPr wrap="square" rtlCol="0">
            <a:spAutoFit/>
          </a:bodyPr>
          <a:lstStyle/>
          <a:p>
            <a:r>
              <a:rPr kumimoji="1" lang="ja-JP" altLang="en-US" dirty="0"/>
              <a:t>・重要語句をスライドのアニメーションにした形式</a:t>
            </a:r>
            <a:endParaRPr kumimoji="1" lang="en-US" altLang="ja-JP" dirty="0"/>
          </a:p>
          <a:p>
            <a:r>
              <a:rPr lang="ja-JP" altLang="en-US" dirty="0"/>
              <a:t>　</a:t>
            </a:r>
            <a:r>
              <a:rPr kumimoji="1" lang="ja-JP" altLang="en-US" dirty="0"/>
              <a:t>また，適宜，アニメーション機能を使用</a:t>
            </a:r>
            <a:endParaRPr kumimoji="1" lang="en-US" altLang="ja-JP" dirty="0"/>
          </a:p>
          <a:p>
            <a:r>
              <a:rPr lang="ja-JP" altLang="en-US" b="1" dirty="0"/>
              <a:t>    →</a:t>
            </a:r>
            <a:r>
              <a:rPr kumimoji="1" lang="ja-JP" altLang="en-US" b="1" dirty="0"/>
              <a:t>そのままでもご授業に使いやすい構成。</a:t>
            </a:r>
            <a:endParaRPr kumimoji="1" lang="en-US" altLang="ja-JP" b="1" dirty="0"/>
          </a:p>
          <a:p>
            <a:r>
              <a:rPr kumimoji="1" lang="ja-JP" altLang="en-US" dirty="0"/>
              <a:t>・関連するデジタルコンテンツはスライドに</a:t>
            </a:r>
            <a:r>
              <a:rPr lang="ja-JP" altLang="en-US" dirty="0"/>
              <a:t>直接掲載。</a:t>
            </a:r>
            <a:endParaRPr lang="en-US" altLang="ja-JP" dirty="0"/>
          </a:p>
          <a:p>
            <a:r>
              <a:rPr kumimoji="1" lang="ja-JP" altLang="en-US" dirty="0"/>
              <a:t>　→</a:t>
            </a:r>
            <a:r>
              <a:rPr kumimoji="1" lang="ja-JP" altLang="en-US" b="1" dirty="0"/>
              <a:t>ネット環境が無い場所でも，スライドだけで</a:t>
            </a:r>
            <a:r>
              <a:rPr lang="ja-JP" altLang="en-US" b="1" dirty="0"/>
              <a:t>使用</a:t>
            </a:r>
            <a:endParaRPr lang="en-US" altLang="ja-JP" b="1" dirty="0"/>
          </a:p>
          <a:p>
            <a:r>
              <a:rPr lang="ja-JP" altLang="en-US" b="1" dirty="0"/>
              <a:t>　　が可能</a:t>
            </a:r>
            <a:endParaRPr lang="en-US" altLang="ja-JP" b="1" dirty="0"/>
          </a:p>
          <a:p>
            <a:r>
              <a:rPr lang="ja-JP" altLang="en-US" dirty="0"/>
              <a:t>・</a:t>
            </a:r>
            <a:r>
              <a:rPr lang="en-US" altLang="ja-JP" dirty="0"/>
              <a:t>Portal</a:t>
            </a:r>
            <a:r>
              <a:rPr lang="ja-JP" altLang="en-US" dirty="0"/>
              <a:t>のみの掲載</a:t>
            </a:r>
            <a:endParaRPr kumimoji="1" lang="en-US" altLang="ja-JP" dirty="0"/>
          </a:p>
        </p:txBody>
      </p:sp>
      <p:sp>
        <p:nvSpPr>
          <p:cNvPr id="23" name="正方形/長方形 22">
            <a:extLst>
              <a:ext uri="{FF2B5EF4-FFF2-40B4-BE49-F238E27FC236}">
                <a16:creationId xmlns:a16="http://schemas.microsoft.com/office/drawing/2014/main" id="{D9D7D059-9899-4E16-A4D4-442B3D71C7FC}"/>
              </a:ext>
            </a:extLst>
          </p:cNvPr>
          <p:cNvSpPr/>
          <p:nvPr/>
        </p:nvSpPr>
        <p:spPr>
          <a:xfrm>
            <a:off x="1" y="3575271"/>
            <a:ext cx="5404142" cy="2763421"/>
          </a:xfrm>
          <a:prstGeom prst="rect">
            <a:avLst/>
          </a:prstGeom>
          <a:noFill/>
          <a:ln>
            <a:solidFill>
              <a:srgbClr val="FFD4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18">
            <a:extLst>
              <a:ext uri="{FF2B5EF4-FFF2-40B4-BE49-F238E27FC236}">
                <a16:creationId xmlns:a16="http://schemas.microsoft.com/office/drawing/2014/main" id="{8C9FB00A-2B39-4A64-AC56-8B531513609E}"/>
              </a:ext>
            </a:extLst>
          </p:cNvPr>
          <p:cNvSpPr/>
          <p:nvPr/>
        </p:nvSpPr>
        <p:spPr>
          <a:xfrm>
            <a:off x="-1" y="6338692"/>
            <a:ext cx="4505500" cy="350080"/>
          </a:xfrm>
          <a:prstGeom prst="roundRect">
            <a:avLst>
              <a:gd name="adj" fmla="val 15257"/>
            </a:avLst>
          </a:prstGeom>
          <a:solidFill>
            <a:srgbClr val="FFD4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rPr>
              <a:t>本スライドはシンプル版の</a:t>
            </a:r>
            <a:r>
              <a:rPr kumimoji="1" lang="ja-JP" altLang="en-US" sz="1600" dirty="0">
                <a:solidFill>
                  <a:schemeClr val="tx1"/>
                </a:solidFill>
              </a:rPr>
              <a:t>サンプルです。</a:t>
            </a:r>
          </a:p>
        </p:txBody>
      </p:sp>
      <p:sp>
        <p:nvSpPr>
          <p:cNvPr id="24" name="正方形/長方形 23">
            <a:extLst>
              <a:ext uri="{FF2B5EF4-FFF2-40B4-BE49-F238E27FC236}">
                <a16:creationId xmlns:a16="http://schemas.microsoft.com/office/drawing/2014/main" id="{9F0F8AF3-4692-4785-A55F-4CFA4041D47E}"/>
              </a:ext>
            </a:extLst>
          </p:cNvPr>
          <p:cNvSpPr/>
          <p:nvPr/>
        </p:nvSpPr>
        <p:spPr>
          <a:xfrm>
            <a:off x="10176594" y="125758"/>
            <a:ext cx="1569660" cy="369332"/>
          </a:xfrm>
          <a:prstGeom prst="rect">
            <a:avLst/>
          </a:prstGeom>
          <a:ln>
            <a:solidFill>
              <a:srgbClr val="FF0000"/>
            </a:solidFill>
          </a:ln>
        </p:spPr>
        <p:txBody>
          <a:bodyPr wrap="none">
            <a:spAutoFit/>
          </a:bodyPr>
          <a:lstStyle/>
          <a:p>
            <a:r>
              <a:rPr lang="ja-JP" altLang="en-US" dirty="0">
                <a:solidFill>
                  <a:srgbClr val="FF0000"/>
                </a:solidFill>
              </a:rPr>
              <a:t>内容解説資料</a:t>
            </a:r>
          </a:p>
        </p:txBody>
      </p:sp>
      <p:sp>
        <p:nvSpPr>
          <p:cNvPr id="26" name="フッター プレースホルダー 4">
            <a:extLst>
              <a:ext uri="{FF2B5EF4-FFF2-40B4-BE49-F238E27FC236}">
                <a16:creationId xmlns:a16="http://schemas.microsoft.com/office/drawing/2014/main" id="{EC219F75-A3B2-459A-A775-85B8E3112E6D}"/>
              </a:ext>
            </a:extLst>
          </p:cNvPr>
          <p:cNvSpPr txBox="1">
            <a:spLocks/>
          </p:cNvSpPr>
          <p:nvPr/>
        </p:nvSpPr>
        <p:spPr>
          <a:xfrm>
            <a:off x="4038600" y="6476418"/>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 2026  KEIRINKAN  ALL Rights Reserved.</a:t>
            </a:r>
            <a:endParaRPr lang="ja-JP" altLang="en-US" dirty="0"/>
          </a:p>
        </p:txBody>
      </p:sp>
    </p:spTree>
    <p:extLst>
      <p:ext uri="{BB962C8B-B14F-4D97-AF65-F5344CB8AC3E}">
        <p14:creationId xmlns:p14="http://schemas.microsoft.com/office/powerpoint/2010/main" val="2492349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(p.19)</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E5F573FC-A430-4694-B630-D0A955A4E35E}"/>
              </a:ext>
            </a:extLst>
          </p:cNvPr>
          <p:cNvSpPr txBox="1"/>
          <p:nvPr/>
        </p:nvSpPr>
        <p:spPr>
          <a:xfrm>
            <a:off x="564171" y="1509981"/>
            <a:ext cx="7086309" cy="2062103"/>
          </a:xfrm>
          <a:prstGeom prst="rect">
            <a:avLst/>
          </a:prstGeom>
          <a:noFill/>
        </p:spPr>
        <p:txBody>
          <a:bodyPr wrap="square" rtlCol="0">
            <a:spAutoFit/>
          </a:bodyPr>
          <a:lstStyle/>
          <a:p>
            <a:r>
              <a:rPr lang="ja-JP" altLang="en-US" sz="3200" dirty="0"/>
              <a:t>図で</a:t>
            </a:r>
            <a:r>
              <a:rPr lang="ja-JP" altLang="en-US" sz="3200"/>
              <a:t>リービッヒ冷</a:t>
            </a:r>
            <a:endParaRPr lang="en-US" altLang="ja-JP" sz="3200" dirty="0"/>
          </a:p>
          <a:p>
            <a:r>
              <a:rPr lang="ja-JP" altLang="en-US" sz="3200" dirty="0"/>
              <a:t>却器に冷却水を上</a:t>
            </a:r>
            <a:endParaRPr lang="en-US" altLang="ja-JP" sz="3200" dirty="0"/>
          </a:p>
          <a:p>
            <a:r>
              <a:rPr lang="ja-JP" altLang="en-US" sz="3200" dirty="0"/>
              <a:t>から流さないのは</a:t>
            </a:r>
            <a:endParaRPr lang="en-US" altLang="ja-JP" sz="3200" dirty="0"/>
          </a:p>
          <a:p>
            <a:r>
              <a:rPr lang="ja-JP" altLang="en-US" sz="3200" dirty="0"/>
              <a:t>なぜか。</a:t>
            </a:r>
            <a:endParaRPr kumimoji="1" lang="ja-JP" altLang="en-US" sz="3200" dirty="0"/>
          </a:p>
        </p:txBody>
      </p:sp>
      <p:pic>
        <p:nvPicPr>
          <p:cNvPr id="33" name="図 32">
            <a:extLst>
              <a:ext uri="{FF2B5EF4-FFF2-40B4-BE49-F238E27FC236}">
                <a16:creationId xmlns:a16="http://schemas.microsoft.com/office/drawing/2014/main" id="{852530A3-D63D-4E17-B840-21AA99CC31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5" y="1023263"/>
            <a:ext cx="2323009" cy="520165"/>
          </a:xfrm>
          <a:prstGeom prst="rect">
            <a:avLst/>
          </a:prstGeom>
        </p:spPr>
      </p:pic>
      <p:pic>
        <p:nvPicPr>
          <p:cNvPr id="15" name="図 14">
            <a:extLst>
              <a:ext uri="{FF2B5EF4-FFF2-40B4-BE49-F238E27FC236}">
                <a16:creationId xmlns:a16="http://schemas.microsoft.com/office/drawing/2014/main" id="{1F83B2C0-1B1E-44C4-8C6E-C223BA97F7C3}"/>
              </a:ext>
            </a:extLst>
          </p:cNvPr>
          <p:cNvPicPr>
            <a:picLocks noChangeAspect="1"/>
          </p:cNvPicPr>
          <p:nvPr/>
        </p:nvPicPr>
        <p:blipFill>
          <a:blip r:embed="rId4"/>
          <a:stretch>
            <a:fillRect/>
          </a:stretch>
        </p:blipFill>
        <p:spPr>
          <a:xfrm>
            <a:off x="4034916" y="728210"/>
            <a:ext cx="7975410" cy="4529588"/>
          </a:xfrm>
          <a:prstGeom prst="rect">
            <a:avLst/>
          </a:prstGeom>
        </p:spPr>
      </p:pic>
    </p:spTree>
    <p:extLst>
      <p:ext uri="{BB962C8B-B14F-4D97-AF65-F5344CB8AC3E}">
        <p14:creationId xmlns:p14="http://schemas.microsoft.com/office/powerpoint/2010/main" val="19191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(p.19)</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E5F573FC-A430-4694-B630-D0A955A4E35E}"/>
              </a:ext>
            </a:extLst>
          </p:cNvPr>
          <p:cNvSpPr txBox="1"/>
          <p:nvPr/>
        </p:nvSpPr>
        <p:spPr>
          <a:xfrm>
            <a:off x="564171" y="1509981"/>
            <a:ext cx="7086309" cy="2062103"/>
          </a:xfrm>
          <a:prstGeom prst="rect">
            <a:avLst/>
          </a:prstGeom>
          <a:noFill/>
        </p:spPr>
        <p:txBody>
          <a:bodyPr wrap="square" rtlCol="0">
            <a:spAutoFit/>
          </a:bodyPr>
          <a:lstStyle/>
          <a:p>
            <a:r>
              <a:rPr lang="ja-JP" altLang="en-US" sz="3200" dirty="0"/>
              <a:t>図でリービッヒ冷</a:t>
            </a:r>
            <a:endParaRPr lang="en-US" altLang="ja-JP" sz="3200" dirty="0"/>
          </a:p>
          <a:p>
            <a:r>
              <a:rPr lang="ja-JP" altLang="en-US" sz="3200" dirty="0"/>
              <a:t>却器に冷却水を上</a:t>
            </a:r>
            <a:endParaRPr lang="en-US" altLang="ja-JP" sz="3200" dirty="0"/>
          </a:p>
          <a:p>
            <a:r>
              <a:rPr lang="ja-JP" altLang="en-US" sz="3200" dirty="0"/>
              <a:t>から流さないのは</a:t>
            </a:r>
            <a:endParaRPr lang="en-US" altLang="ja-JP" sz="3200" dirty="0"/>
          </a:p>
          <a:p>
            <a:r>
              <a:rPr lang="ja-JP" altLang="en-US" sz="3200" dirty="0"/>
              <a:t>なぜか。</a:t>
            </a:r>
            <a:endParaRPr kumimoji="1" lang="ja-JP" altLang="en-US" sz="3200" dirty="0"/>
          </a:p>
        </p:txBody>
      </p:sp>
      <p:pic>
        <p:nvPicPr>
          <p:cNvPr id="33" name="図 32">
            <a:extLst>
              <a:ext uri="{FF2B5EF4-FFF2-40B4-BE49-F238E27FC236}">
                <a16:creationId xmlns:a16="http://schemas.microsoft.com/office/drawing/2014/main" id="{852530A3-D63D-4E17-B840-21AA99CC31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5" y="1023263"/>
            <a:ext cx="2323009" cy="520165"/>
          </a:xfrm>
          <a:prstGeom prst="rect">
            <a:avLst/>
          </a:prstGeom>
        </p:spPr>
      </p:pic>
      <p:sp>
        <p:nvSpPr>
          <p:cNvPr id="29" name="テキスト ボックス 28">
            <a:extLst>
              <a:ext uri="{FF2B5EF4-FFF2-40B4-BE49-F238E27FC236}">
                <a16:creationId xmlns:a16="http://schemas.microsoft.com/office/drawing/2014/main" id="{9FB1A2A5-27CE-4D12-BEF5-61C9347ABB1F}"/>
              </a:ext>
            </a:extLst>
          </p:cNvPr>
          <p:cNvSpPr txBox="1"/>
          <p:nvPr/>
        </p:nvSpPr>
        <p:spPr>
          <a:xfrm>
            <a:off x="1587398" y="5142862"/>
            <a:ext cx="10312796" cy="1105624"/>
          </a:xfrm>
          <a:prstGeom prst="rect">
            <a:avLst/>
          </a:prstGeom>
          <a:noFill/>
        </p:spPr>
        <p:txBody>
          <a:bodyPr wrap="square" rtlCol="0">
            <a:spAutoFit/>
          </a:bodyPr>
          <a:lstStyle/>
          <a:p>
            <a:pPr marL="271463" indent="-271463" algn="just">
              <a:lnSpc>
                <a:spcPts val="4000"/>
              </a:lnSpc>
              <a:tabLst>
                <a:tab pos="271463" algn="l"/>
              </a:tabLst>
            </a:pPr>
            <a:r>
              <a:rPr lang="ja-JP" altLang="en-US" sz="3200" kern="100" dirty="0">
                <a:solidFill>
                  <a:srgbClr val="FF0000"/>
                </a:solidFill>
                <a:latin typeface="+mn-ea"/>
                <a:cs typeface="Times New Roman" panose="02020603050405020304" pitchFamily="18" charset="0"/>
              </a:rPr>
              <a:t>上から流すと，リービッヒ冷却管の上部に水が</a:t>
            </a:r>
            <a:r>
              <a:rPr lang="ja-JP" altLang="en-US" sz="3200" kern="100" dirty="0" err="1">
                <a:solidFill>
                  <a:srgbClr val="FF0000"/>
                </a:solidFill>
                <a:latin typeface="+mn-ea"/>
                <a:cs typeface="Times New Roman" panose="02020603050405020304" pitchFamily="18" charset="0"/>
              </a:rPr>
              <a:t>溜まら</a:t>
            </a:r>
            <a:endParaRPr lang="en-US" altLang="ja-JP" sz="3200" kern="100" dirty="0">
              <a:solidFill>
                <a:srgbClr val="FF0000"/>
              </a:solidFill>
              <a:latin typeface="+mn-ea"/>
              <a:cs typeface="Times New Roman" panose="02020603050405020304" pitchFamily="18" charset="0"/>
            </a:endParaRPr>
          </a:p>
          <a:p>
            <a:pPr marL="271463" indent="-271463" algn="just">
              <a:lnSpc>
                <a:spcPts val="4000"/>
              </a:lnSpc>
              <a:tabLst>
                <a:tab pos="271463" algn="l"/>
              </a:tabLst>
            </a:pPr>
            <a:r>
              <a:rPr lang="ja-JP" altLang="en-US" sz="3200" kern="100" dirty="0">
                <a:solidFill>
                  <a:srgbClr val="FF0000"/>
                </a:solidFill>
                <a:latin typeface="+mn-ea"/>
                <a:cs typeface="Times New Roman" panose="02020603050405020304" pitchFamily="18" charset="0"/>
              </a:rPr>
              <a:t>ず，冷却効率が悪くなるため。</a:t>
            </a:r>
            <a:endParaRPr lang="en-US" altLang="ja-JP" sz="3200" kern="100" dirty="0">
              <a:solidFill>
                <a:srgbClr val="FF0000"/>
              </a:solidFill>
              <a:latin typeface="+mn-ea"/>
              <a:cs typeface="Times New Roman" panose="02020603050405020304" pitchFamily="18" charset="0"/>
            </a:endParaRPr>
          </a:p>
        </p:txBody>
      </p:sp>
      <p:pic>
        <p:nvPicPr>
          <p:cNvPr id="36" name="図 35">
            <a:extLst>
              <a:ext uri="{FF2B5EF4-FFF2-40B4-BE49-F238E27FC236}">
                <a16:creationId xmlns:a16="http://schemas.microsoft.com/office/drawing/2014/main" id="{2F74CBFC-855F-4AA1-A99D-D56BD661BD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06" y="5158910"/>
            <a:ext cx="1072603" cy="547474"/>
          </a:xfrm>
          <a:prstGeom prst="rect">
            <a:avLst/>
          </a:prstGeom>
        </p:spPr>
      </p:pic>
      <p:pic>
        <p:nvPicPr>
          <p:cNvPr id="15" name="図 14">
            <a:extLst>
              <a:ext uri="{FF2B5EF4-FFF2-40B4-BE49-F238E27FC236}">
                <a16:creationId xmlns:a16="http://schemas.microsoft.com/office/drawing/2014/main" id="{1F83B2C0-1B1E-44C4-8C6E-C223BA97F7C3}"/>
              </a:ext>
            </a:extLst>
          </p:cNvPr>
          <p:cNvPicPr>
            <a:picLocks noChangeAspect="1"/>
          </p:cNvPicPr>
          <p:nvPr/>
        </p:nvPicPr>
        <p:blipFill>
          <a:blip r:embed="rId5"/>
          <a:stretch>
            <a:fillRect/>
          </a:stretch>
        </p:blipFill>
        <p:spPr>
          <a:xfrm>
            <a:off x="4500020" y="728210"/>
            <a:ext cx="7510306" cy="4265435"/>
          </a:xfrm>
          <a:prstGeom prst="rect">
            <a:avLst/>
          </a:prstGeom>
        </p:spPr>
      </p:pic>
    </p:spTree>
    <p:extLst>
      <p:ext uri="{BB962C8B-B14F-4D97-AF65-F5344CB8AC3E}">
        <p14:creationId xmlns:p14="http://schemas.microsoft.com/office/powerpoint/2010/main" val="2710707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(p.19)</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テキスト ボックス 14">
            <a:extLst>
              <a:ext uri="{FF2B5EF4-FFF2-40B4-BE49-F238E27FC236}">
                <a16:creationId xmlns:a16="http://schemas.microsoft.com/office/drawing/2014/main" id="{CB6A13D2-D96F-4318-B3FC-C0F9E5E2370E}"/>
              </a:ext>
            </a:extLst>
          </p:cNvPr>
          <p:cNvSpPr txBox="1"/>
          <p:nvPr/>
        </p:nvSpPr>
        <p:spPr>
          <a:xfrm>
            <a:off x="361447" y="1462034"/>
            <a:ext cx="11054256" cy="2634888"/>
          </a:xfrm>
          <a:prstGeom prst="rect">
            <a:avLst/>
          </a:prstGeom>
          <a:noFill/>
        </p:spPr>
        <p:txBody>
          <a:bodyPr wrap="square" rtlCol="0">
            <a:spAutoFit/>
          </a:bodyPr>
          <a:lstStyle/>
          <a:p>
            <a:pPr algn="just">
              <a:lnSpc>
                <a:spcPts val="4600"/>
              </a:lnSpc>
              <a:spcBef>
                <a:spcPts val="1200"/>
              </a:spcBef>
            </a:pPr>
            <a:r>
              <a:rPr lang="ja-JP" altLang="en-US" sz="3200" kern="100" dirty="0">
                <a:latin typeface="+mn-ea"/>
                <a:cs typeface="Times New Roman" panose="02020603050405020304" pitchFamily="18" charset="0"/>
              </a:rPr>
              <a:t>・</a:t>
            </a:r>
            <a:r>
              <a:rPr lang="ja-JP" altLang="en-US" sz="3200" b="1" kern="100" dirty="0">
                <a:solidFill>
                  <a:srgbClr val="FF0000"/>
                </a:solidFill>
                <a:latin typeface="+mn-ea"/>
                <a:cs typeface="Times New Roman" panose="02020603050405020304" pitchFamily="18" charset="0"/>
              </a:rPr>
              <a:t>分留</a:t>
            </a:r>
            <a:r>
              <a:rPr lang="en-US" altLang="ja-JP" sz="3200" kern="100" dirty="0">
                <a:latin typeface="+mn-ea"/>
                <a:cs typeface="Times New Roman" panose="02020603050405020304" pitchFamily="18" charset="0"/>
              </a:rPr>
              <a:t>(</a:t>
            </a:r>
            <a:r>
              <a:rPr lang="ja-JP" altLang="en-US" sz="3200" kern="100" dirty="0">
                <a:latin typeface="+mn-ea"/>
                <a:cs typeface="Times New Roman" panose="02020603050405020304" pitchFamily="18" charset="0"/>
              </a:rPr>
              <a:t>分別蒸留</a:t>
            </a:r>
            <a:r>
              <a:rPr lang="en-US" altLang="ja-JP" sz="3200" kern="100" dirty="0">
                <a:latin typeface="+mn-ea"/>
                <a:cs typeface="Times New Roman" panose="02020603050405020304" pitchFamily="18" charset="0"/>
              </a:rPr>
              <a:t>)</a:t>
            </a:r>
            <a:r>
              <a:rPr lang="ja-JP" altLang="en-US" sz="3200" kern="100" dirty="0">
                <a:latin typeface="+mn-ea"/>
                <a:cs typeface="Times New Roman" panose="02020603050405020304" pitchFamily="18" charset="0"/>
              </a:rPr>
              <a:t>：沸点の異なる２種類以上の液体を含む</a:t>
            </a:r>
          </a:p>
          <a:p>
            <a:pPr algn="just">
              <a:lnSpc>
                <a:spcPts val="4600"/>
              </a:lnSpc>
              <a:spcBef>
                <a:spcPts val="1200"/>
              </a:spcBef>
            </a:pPr>
            <a:r>
              <a:rPr lang="ja-JP" altLang="en-US" sz="3200" kern="100" dirty="0">
                <a:latin typeface="+mn-ea"/>
                <a:cs typeface="Times New Roman" panose="02020603050405020304" pitchFamily="18" charset="0"/>
              </a:rPr>
              <a:t>　　　　　　　　　混合物を</a:t>
            </a:r>
            <a:r>
              <a:rPr lang="ja-JP" altLang="en-US" sz="3200" b="1" kern="100" dirty="0">
                <a:solidFill>
                  <a:srgbClr val="FF0000"/>
                </a:solidFill>
                <a:latin typeface="+mn-ea"/>
                <a:cs typeface="Times New Roman" panose="02020603050405020304" pitchFamily="18" charset="0"/>
              </a:rPr>
              <a:t>蒸留</a:t>
            </a:r>
            <a:r>
              <a:rPr lang="ja-JP" altLang="en-US" sz="3200" kern="100" dirty="0">
                <a:latin typeface="+mn-ea"/>
                <a:cs typeface="Times New Roman" panose="02020603050405020304" pitchFamily="18" charset="0"/>
              </a:rPr>
              <a:t>によって分離する操作。</a:t>
            </a:r>
          </a:p>
          <a:p>
            <a:pPr algn="just">
              <a:lnSpc>
                <a:spcPts val="3500"/>
              </a:lnSpc>
              <a:spcBef>
                <a:spcPts val="1200"/>
              </a:spcBef>
            </a:pP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kern="100" dirty="0">
                <a:latin typeface="+mn-ea"/>
                <a:cs typeface="Times New Roman" panose="02020603050405020304" pitchFamily="18" charset="0"/>
              </a:rPr>
              <a:t>　　</a:t>
            </a:r>
          </a:p>
        </p:txBody>
      </p:sp>
      <p:grpSp>
        <p:nvGrpSpPr>
          <p:cNvPr id="12" name="グループ化 11">
            <a:extLst>
              <a:ext uri="{FF2B5EF4-FFF2-40B4-BE49-F238E27FC236}">
                <a16:creationId xmlns:a16="http://schemas.microsoft.com/office/drawing/2014/main" id="{080058A8-EB3D-47F9-994A-F6BE11E38168}"/>
              </a:ext>
            </a:extLst>
          </p:cNvPr>
          <p:cNvGrpSpPr/>
          <p:nvPr/>
        </p:nvGrpSpPr>
        <p:grpSpPr>
          <a:xfrm>
            <a:off x="1947066" y="2831212"/>
            <a:ext cx="7055988" cy="1884042"/>
            <a:chOff x="6452153" y="2779296"/>
            <a:chExt cx="5481636" cy="4303410"/>
          </a:xfrm>
        </p:grpSpPr>
        <p:sp>
          <p:nvSpPr>
            <p:cNvPr id="13" name="角丸四角形 8">
              <a:extLst>
                <a:ext uri="{FF2B5EF4-FFF2-40B4-BE49-F238E27FC236}">
                  <a16:creationId xmlns:a16="http://schemas.microsoft.com/office/drawing/2014/main" id="{3F2F6E18-6F4F-46ED-A3B5-7CAD973334AF}"/>
                </a:ext>
              </a:extLst>
            </p:cNvPr>
            <p:cNvSpPr/>
            <p:nvPr/>
          </p:nvSpPr>
          <p:spPr>
            <a:xfrm>
              <a:off x="6503580" y="3367052"/>
              <a:ext cx="5378782" cy="3715654"/>
            </a:xfrm>
            <a:prstGeom prst="roundRect">
              <a:avLst>
                <a:gd name="adj" fmla="val 12845"/>
              </a:avLst>
            </a:prstGeom>
            <a:solidFill>
              <a:srgbClr val="FFF7EC"/>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E925A0C-257C-4EE8-BA21-4144DF10E52D}"/>
                </a:ext>
              </a:extLst>
            </p:cNvPr>
            <p:cNvSpPr/>
            <p:nvPr/>
          </p:nvSpPr>
          <p:spPr>
            <a:xfrm>
              <a:off x="6452153" y="3436897"/>
              <a:ext cx="5481636" cy="3645809"/>
            </a:xfrm>
            <a:prstGeom prst="rect">
              <a:avLst/>
            </a:prstGeom>
          </p:spPr>
          <p:txBody>
            <a:bodyPr wrap="square">
              <a:spAutoFit/>
            </a:bodyPr>
            <a:lstStyle/>
            <a:p>
              <a:pPr algn="ctr">
                <a:lnSpc>
                  <a:spcPct val="114000"/>
                </a:lnSpc>
              </a:pPr>
              <a:r>
                <a:rPr lang="ja-JP" altLang="en-US" sz="2900" dirty="0"/>
                <a:t>原油を沸点の近い成分ごとに分けたり，液体空気を窒素に分けるとき　などに</a:t>
              </a:r>
              <a:endParaRPr lang="en-US" altLang="ja-JP" sz="2900" dirty="0"/>
            </a:p>
            <a:p>
              <a:pPr algn="ctr">
                <a:lnSpc>
                  <a:spcPct val="114000"/>
                </a:lnSpc>
              </a:pPr>
              <a:r>
                <a:rPr lang="ja-JP" altLang="en-US" sz="2900" dirty="0"/>
                <a:t>利用される。</a:t>
              </a:r>
            </a:p>
          </p:txBody>
        </p:sp>
        <p:pic>
          <p:nvPicPr>
            <p:cNvPr id="19" name="図 18">
              <a:extLst>
                <a:ext uri="{FF2B5EF4-FFF2-40B4-BE49-F238E27FC236}">
                  <a16:creationId xmlns:a16="http://schemas.microsoft.com/office/drawing/2014/main" id="{D60690C8-D894-44CD-B9CE-C56220C78B03}"/>
                </a:ext>
              </a:extLst>
            </p:cNvPr>
            <p:cNvPicPr>
              <a:picLocks noChangeAspect="1"/>
            </p:cNvPicPr>
            <p:nvPr/>
          </p:nvPicPr>
          <p:blipFill>
            <a:blip r:embed="rId3"/>
            <a:stretch>
              <a:fillRect/>
            </a:stretch>
          </p:blipFill>
          <p:spPr>
            <a:xfrm rot="16200000">
              <a:off x="7596461" y="3012560"/>
              <a:ext cx="657786" cy="191257"/>
            </a:xfrm>
            <a:prstGeom prst="rect">
              <a:avLst/>
            </a:prstGeom>
          </p:spPr>
        </p:pic>
      </p:grpSp>
    </p:spTree>
    <p:extLst>
      <p:ext uri="{BB962C8B-B14F-4D97-AF65-F5344CB8AC3E}">
        <p14:creationId xmlns:p14="http://schemas.microsoft.com/office/powerpoint/2010/main" val="686272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(p.19)</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テキスト ボックス 14">
            <a:extLst>
              <a:ext uri="{FF2B5EF4-FFF2-40B4-BE49-F238E27FC236}">
                <a16:creationId xmlns:a16="http://schemas.microsoft.com/office/drawing/2014/main" id="{CB6A13D2-D96F-4318-B3FC-C0F9E5E2370E}"/>
              </a:ext>
            </a:extLst>
          </p:cNvPr>
          <p:cNvSpPr txBox="1"/>
          <p:nvPr/>
        </p:nvSpPr>
        <p:spPr>
          <a:xfrm>
            <a:off x="374147" y="954034"/>
            <a:ext cx="11054256" cy="4750852"/>
          </a:xfrm>
          <a:prstGeom prst="rect">
            <a:avLst/>
          </a:prstGeom>
          <a:noFill/>
        </p:spPr>
        <p:txBody>
          <a:bodyPr wrap="square" rtlCol="0">
            <a:spAutoFit/>
          </a:bodyPr>
          <a:lstStyle/>
          <a:p>
            <a:pPr algn="just">
              <a:lnSpc>
                <a:spcPts val="3500"/>
              </a:lnSpc>
              <a:spcBef>
                <a:spcPts val="1200"/>
              </a:spcBef>
            </a:pPr>
            <a:endParaRPr lang="en-US" altLang="ja-JP" sz="3200" kern="100" dirty="0">
              <a:latin typeface="+mn-ea"/>
              <a:cs typeface="Times New Roman" panose="02020603050405020304" pitchFamily="18" charset="0"/>
            </a:endParaRPr>
          </a:p>
          <a:p>
            <a:pPr algn="just">
              <a:lnSpc>
                <a:spcPts val="4300"/>
              </a:lnSpc>
              <a:spcBef>
                <a:spcPts val="1200"/>
              </a:spcBef>
            </a:pPr>
            <a:r>
              <a:rPr lang="ja-JP" altLang="en-US" sz="3200" kern="100" dirty="0">
                <a:latin typeface="+mn-ea"/>
                <a:cs typeface="Times New Roman" panose="02020603050405020304" pitchFamily="18" charset="0"/>
              </a:rPr>
              <a:t>　　原油は製油所の精留塔で分留によって各成分に分けら　</a:t>
            </a:r>
            <a:endParaRPr lang="en-US" altLang="ja-JP" sz="3200" kern="100" dirty="0">
              <a:latin typeface="+mn-ea"/>
              <a:cs typeface="Times New Roman" panose="02020603050405020304" pitchFamily="18" charset="0"/>
            </a:endParaRPr>
          </a:p>
          <a:p>
            <a:pPr algn="just">
              <a:lnSpc>
                <a:spcPts val="4300"/>
              </a:lnSpc>
              <a:spcBef>
                <a:spcPts val="1200"/>
              </a:spcBef>
            </a:pPr>
            <a:r>
              <a:rPr lang="ja-JP" altLang="en-US" sz="3200" kern="100" dirty="0">
                <a:latin typeface="+mn-ea"/>
                <a:cs typeface="Times New Roman" panose="02020603050405020304" pitchFamily="18" charset="0"/>
              </a:rPr>
              <a:t>　れる。</a:t>
            </a:r>
            <a:endParaRPr lang="en-US" altLang="ja-JP" sz="3200" kern="100" dirty="0">
              <a:latin typeface="+mn-ea"/>
              <a:cs typeface="Times New Roman" panose="02020603050405020304" pitchFamily="18" charset="0"/>
            </a:endParaRPr>
          </a:p>
          <a:p>
            <a:pPr algn="just">
              <a:lnSpc>
                <a:spcPts val="4300"/>
              </a:lnSpc>
              <a:spcBef>
                <a:spcPts val="1200"/>
              </a:spcBef>
            </a:pPr>
            <a:r>
              <a:rPr lang="ja-JP" altLang="en-US" sz="3200" kern="100" dirty="0">
                <a:latin typeface="+mn-ea"/>
                <a:cs typeface="Times New Roman" panose="02020603050405020304" pitchFamily="18" charset="0"/>
              </a:rPr>
              <a:t>　　加熱された原油は蒸気となり，精留塔内部を上昇する。</a:t>
            </a:r>
            <a:endParaRPr lang="en-US" altLang="ja-JP" sz="3200" kern="100" dirty="0">
              <a:latin typeface="+mn-ea"/>
              <a:cs typeface="Times New Roman" panose="02020603050405020304" pitchFamily="18" charset="0"/>
            </a:endParaRPr>
          </a:p>
          <a:p>
            <a:pPr algn="just">
              <a:lnSpc>
                <a:spcPts val="4300"/>
              </a:lnSpc>
              <a:spcBef>
                <a:spcPts val="1200"/>
              </a:spcBef>
            </a:pPr>
            <a:r>
              <a:rPr lang="ja-JP" altLang="en-US" sz="3200" kern="100" dirty="0">
                <a:latin typeface="+mn-ea"/>
                <a:cs typeface="Times New Roman" panose="02020603050405020304" pitchFamily="18" charset="0"/>
              </a:rPr>
              <a:t>　塔の内部には数十段のトレーがあり，上部ほど温度が低</a:t>
            </a:r>
            <a:endParaRPr lang="en-US" altLang="ja-JP" sz="3200" kern="100" dirty="0">
              <a:latin typeface="+mn-ea"/>
              <a:cs typeface="Times New Roman" panose="02020603050405020304" pitchFamily="18" charset="0"/>
            </a:endParaRPr>
          </a:p>
          <a:p>
            <a:pPr algn="just">
              <a:lnSpc>
                <a:spcPts val="4300"/>
              </a:lnSpc>
              <a:spcBef>
                <a:spcPts val="1200"/>
              </a:spcBef>
            </a:pPr>
            <a:r>
              <a:rPr lang="ja-JP" altLang="en-US" sz="3200" kern="100" dirty="0">
                <a:latin typeface="+mn-ea"/>
                <a:cs typeface="Times New Roman" panose="02020603050405020304" pitchFamily="18" charset="0"/>
              </a:rPr>
              <a:t>　い。沸点の高い物質は塔の下部で，沸点の低い物質は上</a:t>
            </a:r>
            <a:endParaRPr lang="en-US" altLang="ja-JP" sz="3200" kern="100" dirty="0">
              <a:latin typeface="+mn-ea"/>
              <a:cs typeface="Times New Roman" panose="02020603050405020304" pitchFamily="18" charset="0"/>
            </a:endParaRPr>
          </a:p>
          <a:p>
            <a:pPr algn="just">
              <a:lnSpc>
                <a:spcPts val="4300"/>
              </a:lnSpc>
              <a:spcBef>
                <a:spcPts val="1200"/>
              </a:spcBef>
            </a:pPr>
            <a:r>
              <a:rPr lang="ja-JP" altLang="en-US" sz="3200" kern="100" dirty="0">
                <a:latin typeface="+mn-ea"/>
                <a:cs typeface="Times New Roman" panose="02020603050405020304" pitchFamily="18" charset="0"/>
              </a:rPr>
              <a:t>　部で，液体となってそれぞれのトレーに分離される。</a:t>
            </a:r>
          </a:p>
        </p:txBody>
      </p:sp>
      <p:pic>
        <p:nvPicPr>
          <p:cNvPr id="27" name="図 26">
            <a:extLst>
              <a:ext uri="{FF2B5EF4-FFF2-40B4-BE49-F238E27FC236}">
                <a16:creationId xmlns:a16="http://schemas.microsoft.com/office/drawing/2014/main" id="{A94F046A-7AC1-4448-B18A-4190B803E38D}"/>
              </a:ext>
            </a:extLst>
          </p:cNvPr>
          <p:cNvPicPr>
            <a:picLocks noChangeAspect="1"/>
          </p:cNvPicPr>
          <p:nvPr/>
        </p:nvPicPr>
        <p:blipFill>
          <a:blip r:embed="rId3"/>
          <a:stretch>
            <a:fillRect/>
          </a:stretch>
        </p:blipFill>
        <p:spPr>
          <a:xfrm>
            <a:off x="284795" y="853926"/>
            <a:ext cx="11839830" cy="707053"/>
          </a:xfrm>
          <a:prstGeom prst="rect">
            <a:avLst/>
          </a:prstGeom>
        </p:spPr>
      </p:pic>
      <p:sp>
        <p:nvSpPr>
          <p:cNvPr id="28" name="テキスト ボックス 27">
            <a:extLst>
              <a:ext uri="{FF2B5EF4-FFF2-40B4-BE49-F238E27FC236}">
                <a16:creationId xmlns:a16="http://schemas.microsoft.com/office/drawing/2014/main" id="{A2698C68-F6B3-4A05-B519-4D5FEF9DD85D}"/>
              </a:ext>
            </a:extLst>
          </p:cNvPr>
          <p:cNvSpPr txBox="1"/>
          <p:nvPr/>
        </p:nvSpPr>
        <p:spPr>
          <a:xfrm>
            <a:off x="1791802" y="943685"/>
            <a:ext cx="10115403" cy="584775"/>
          </a:xfrm>
          <a:prstGeom prst="rect">
            <a:avLst/>
          </a:prstGeom>
          <a:noFill/>
        </p:spPr>
        <p:txBody>
          <a:bodyPr wrap="square" rtlCol="0">
            <a:spAutoFit/>
          </a:bodyPr>
          <a:lstStyle/>
          <a:p>
            <a:r>
              <a:rPr lang="ja-JP" altLang="en-US" sz="3200" b="1" dirty="0">
                <a:solidFill>
                  <a:schemeClr val="accent5"/>
                </a:solidFill>
              </a:rPr>
              <a:t>原油の分留</a:t>
            </a:r>
            <a:endParaRPr kumimoji="1" lang="en-US" altLang="ja-JP" sz="3200" b="1" dirty="0">
              <a:solidFill>
                <a:schemeClr val="accent1"/>
              </a:solidFill>
            </a:endParaRPr>
          </a:p>
        </p:txBody>
      </p:sp>
    </p:spTree>
    <p:extLst>
      <p:ext uri="{BB962C8B-B14F-4D97-AF65-F5344CB8AC3E}">
        <p14:creationId xmlns:p14="http://schemas.microsoft.com/office/powerpoint/2010/main" val="231647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(p.19)</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809E2497-CFF8-49B9-A63D-5D82EA2F063F}"/>
              </a:ext>
            </a:extLst>
          </p:cNvPr>
          <p:cNvGrpSpPr/>
          <p:nvPr/>
        </p:nvGrpSpPr>
        <p:grpSpPr>
          <a:xfrm>
            <a:off x="513724" y="987630"/>
            <a:ext cx="5582277" cy="5457936"/>
            <a:chOff x="8508349" y="1790710"/>
            <a:chExt cx="3683651" cy="3601600"/>
          </a:xfrm>
        </p:grpSpPr>
        <p:grpSp>
          <p:nvGrpSpPr>
            <p:cNvPr id="12" name="グループ化 11">
              <a:extLst>
                <a:ext uri="{FF2B5EF4-FFF2-40B4-BE49-F238E27FC236}">
                  <a16:creationId xmlns:a16="http://schemas.microsoft.com/office/drawing/2014/main" id="{10473E2C-6A3D-4402-A22F-6E4589D82FC2}"/>
                </a:ext>
              </a:extLst>
            </p:cNvPr>
            <p:cNvGrpSpPr/>
            <p:nvPr/>
          </p:nvGrpSpPr>
          <p:grpSpPr>
            <a:xfrm>
              <a:off x="8508349" y="1834634"/>
              <a:ext cx="3683651" cy="3557676"/>
              <a:chOff x="8729078" y="1834634"/>
              <a:chExt cx="3683651" cy="3557676"/>
            </a:xfrm>
          </p:grpSpPr>
          <p:pic>
            <p:nvPicPr>
              <p:cNvPr id="19" name="図 18" descr="ダイアグラム&#10;&#10;自動的に生成された説明">
                <a:extLst>
                  <a:ext uri="{FF2B5EF4-FFF2-40B4-BE49-F238E27FC236}">
                    <a16:creationId xmlns:a16="http://schemas.microsoft.com/office/drawing/2014/main" id="{18572428-5591-4AA5-94DB-5635E4ACBD02}"/>
                  </a:ext>
                </a:extLst>
              </p:cNvPr>
              <p:cNvPicPr>
                <a:picLocks noChangeAspect="1"/>
              </p:cNvPicPr>
              <p:nvPr/>
            </p:nvPicPr>
            <p:blipFill rotWithShape="1">
              <a:blip r:embed="rId3">
                <a:extLst>
                  <a:ext uri="{28A0092B-C50C-407E-A947-70E740481C1C}">
                    <a14:useLocalDpi xmlns:a14="http://schemas.microsoft.com/office/drawing/2010/main" val="0"/>
                  </a:ext>
                </a:extLst>
              </a:blip>
              <a:srcRect t="13666" r="67796" b="4733"/>
              <a:stretch/>
            </p:blipFill>
            <p:spPr>
              <a:xfrm>
                <a:off x="8965326" y="1876653"/>
                <a:ext cx="1751541" cy="3486437"/>
              </a:xfrm>
              <a:prstGeom prst="rect">
                <a:avLst/>
              </a:prstGeom>
            </p:spPr>
          </p:pic>
          <p:sp>
            <p:nvSpPr>
              <p:cNvPr id="22" name="正方形/長方形 21">
                <a:extLst>
                  <a:ext uri="{FF2B5EF4-FFF2-40B4-BE49-F238E27FC236}">
                    <a16:creationId xmlns:a16="http://schemas.microsoft.com/office/drawing/2014/main" id="{DC82778F-0D9D-48AE-B34C-10C10CC056BD}"/>
                  </a:ext>
                </a:extLst>
              </p:cNvPr>
              <p:cNvSpPr/>
              <p:nvPr/>
            </p:nvSpPr>
            <p:spPr>
              <a:xfrm>
                <a:off x="9744075" y="3857625"/>
                <a:ext cx="180976"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44E8FDA6-9783-4C1D-BC08-B4AE97C590E7}"/>
                  </a:ext>
                </a:extLst>
              </p:cNvPr>
              <p:cNvSpPr txBox="1"/>
              <p:nvPr/>
            </p:nvSpPr>
            <p:spPr>
              <a:xfrm>
                <a:off x="9690716" y="3892986"/>
                <a:ext cx="284335" cy="331725"/>
              </a:xfrm>
              <a:prstGeom prst="rect">
                <a:avLst/>
              </a:prstGeom>
              <a:noFill/>
            </p:spPr>
            <p:txBody>
              <a:bodyPr vert="eaVert" wrap="none" rtlCol="0">
                <a:spAutoFit/>
              </a:bodyPr>
              <a:lstStyle/>
              <a:p>
                <a:r>
                  <a:rPr lang="ja-JP" altLang="en-US" sz="1600" dirty="0"/>
                  <a:t>蒸気</a:t>
                </a:r>
                <a:endParaRPr kumimoji="1" lang="ja-JP" altLang="en-US" sz="1600" dirty="0"/>
              </a:p>
            </p:txBody>
          </p:sp>
          <p:sp>
            <p:nvSpPr>
              <p:cNvPr id="24" name="テキスト ボックス 23">
                <a:extLst>
                  <a:ext uri="{FF2B5EF4-FFF2-40B4-BE49-F238E27FC236}">
                    <a16:creationId xmlns:a16="http://schemas.microsoft.com/office/drawing/2014/main" id="{A7FB05EF-8E5E-40BD-96F5-88D40D25B08D}"/>
                  </a:ext>
                </a:extLst>
              </p:cNvPr>
              <p:cNvSpPr txBox="1"/>
              <p:nvPr/>
            </p:nvSpPr>
            <p:spPr>
              <a:xfrm>
                <a:off x="8729078" y="2650682"/>
                <a:ext cx="400942" cy="1626043"/>
              </a:xfrm>
              <a:prstGeom prst="rect">
                <a:avLst/>
              </a:prstGeom>
              <a:noFill/>
            </p:spPr>
            <p:txBody>
              <a:bodyPr vert="eaVert" wrap="none" rtlCol="0">
                <a:spAutoFit/>
              </a:bodyPr>
              <a:lstStyle/>
              <a:p>
                <a:r>
                  <a:rPr lang="ja-JP" altLang="en-US" sz="2400" dirty="0"/>
                  <a:t>加熱された原油</a:t>
                </a:r>
                <a:endParaRPr kumimoji="1" lang="ja-JP" altLang="en-US" sz="2400" dirty="0"/>
              </a:p>
            </p:txBody>
          </p:sp>
          <p:sp>
            <p:nvSpPr>
              <p:cNvPr id="26" name="テキスト ボックス 25">
                <a:extLst>
                  <a:ext uri="{FF2B5EF4-FFF2-40B4-BE49-F238E27FC236}">
                    <a16:creationId xmlns:a16="http://schemas.microsoft.com/office/drawing/2014/main" id="{68C664F4-8FB8-4BB6-AAA6-BA22AFA99180}"/>
                  </a:ext>
                </a:extLst>
              </p:cNvPr>
              <p:cNvSpPr txBox="1"/>
              <p:nvPr/>
            </p:nvSpPr>
            <p:spPr>
              <a:xfrm>
                <a:off x="10716867" y="1834634"/>
                <a:ext cx="1181100" cy="334118"/>
              </a:xfrm>
              <a:prstGeom prst="rect">
                <a:avLst/>
              </a:prstGeom>
              <a:noFill/>
            </p:spPr>
            <p:txBody>
              <a:bodyPr wrap="square">
                <a:spAutoFit/>
              </a:bodyPr>
              <a:lstStyle/>
              <a:p>
                <a:r>
                  <a:rPr lang="ja-JP" altLang="ja-JP" sz="2400" kern="100" dirty="0">
                    <a:effectLst/>
                    <a:latin typeface="+mn-ea"/>
                    <a:cs typeface="Times New Roman" panose="02020603050405020304" pitchFamily="18" charset="0"/>
                  </a:rPr>
                  <a:t>石油ガス</a:t>
                </a:r>
                <a:endParaRPr lang="ja-JP" altLang="en-US" sz="2400" dirty="0"/>
              </a:p>
            </p:txBody>
          </p:sp>
          <p:sp>
            <p:nvSpPr>
              <p:cNvPr id="27" name="テキスト ボックス 26">
                <a:extLst>
                  <a:ext uri="{FF2B5EF4-FFF2-40B4-BE49-F238E27FC236}">
                    <a16:creationId xmlns:a16="http://schemas.microsoft.com/office/drawing/2014/main" id="{9B0E5CB9-FEB3-40DE-9512-D7A8835E2AC6}"/>
                  </a:ext>
                </a:extLst>
              </p:cNvPr>
              <p:cNvSpPr txBox="1"/>
              <p:nvPr/>
            </p:nvSpPr>
            <p:spPr>
              <a:xfrm>
                <a:off x="10661188" y="2575432"/>
                <a:ext cx="1751541" cy="601413"/>
              </a:xfrm>
              <a:prstGeom prst="rect">
                <a:avLst/>
              </a:prstGeom>
              <a:noFill/>
            </p:spPr>
            <p:txBody>
              <a:bodyPr wrap="square">
                <a:spAutoFit/>
              </a:bodyPr>
              <a:lstStyle/>
              <a:p>
                <a:pPr algn="l"/>
                <a:r>
                  <a:rPr lang="ja-JP" altLang="ja-JP" sz="2400" kern="100" dirty="0">
                    <a:effectLst/>
                    <a:latin typeface="+mn-ea"/>
                    <a:cs typeface="Times New Roman" panose="02020603050405020304" pitchFamily="18" charset="0"/>
                  </a:rPr>
                  <a:t>ナフサ</a:t>
                </a:r>
                <a:br>
                  <a:rPr lang="en-US" altLang="ja-JP" sz="2400" kern="100" dirty="0">
                    <a:effectLst/>
                    <a:latin typeface="+mn-ea"/>
                    <a:cs typeface="Times New Roman" panose="02020603050405020304" pitchFamily="18" charset="0"/>
                  </a:rPr>
                </a:br>
                <a:r>
                  <a:rPr lang="en-US" altLang="ja-JP" sz="2400" kern="100" dirty="0">
                    <a:effectLst/>
                    <a:latin typeface="+mn-ea"/>
                    <a:cs typeface="Times New Roman" panose="02020603050405020304" pitchFamily="18" charset="0"/>
                  </a:rPr>
                  <a:t>(</a:t>
                </a:r>
                <a:r>
                  <a:rPr lang="ja-JP" altLang="ja-JP" sz="2400" kern="100" dirty="0">
                    <a:effectLst/>
                    <a:latin typeface="+mn-ea"/>
                    <a:cs typeface="Times New Roman" panose="02020603050405020304" pitchFamily="18" charset="0"/>
                  </a:rPr>
                  <a:t>粗製ガソリン</a:t>
                </a:r>
                <a:r>
                  <a:rPr lang="en-US" altLang="ja-JP" sz="2400" kern="100" dirty="0">
                    <a:effectLst/>
                    <a:latin typeface="+mn-ea"/>
                    <a:cs typeface="Times New Roman" panose="02020603050405020304" pitchFamily="18" charset="0"/>
                  </a:rPr>
                  <a:t>)</a:t>
                </a:r>
              </a:p>
            </p:txBody>
          </p:sp>
          <p:sp>
            <p:nvSpPr>
              <p:cNvPr id="28" name="テキスト ボックス 27">
                <a:extLst>
                  <a:ext uri="{FF2B5EF4-FFF2-40B4-BE49-F238E27FC236}">
                    <a16:creationId xmlns:a16="http://schemas.microsoft.com/office/drawing/2014/main" id="{9B866396-C274-48D2-A225-FDD2B44EB53A}"/>
                  </a:ext>
                </a:extLst>
              </p:cNvPr>
              <p:cNvSpPr txBox="1"/>
              <p:nvPr/>
            </p:nvSpPr>
            <p:spPr>
              <a:xfrm>
                <a:off x="10695555" y="3286624"/>
                <a:ext cx="1100137" cy="334118"/>
              </a:xfrm>
              <a:prstGeom prst="rect">
                <a:avLst/>
              </a:prstGeom>
              <a:noFill/>
            </p:spPr>
            <p:txBody>
              <a:bodyPr wrap="square">
                <a:spAutoFit/>
              </a:bodyPr>
              <a:lstStyle/>
              <a:p>
                <a:r>
                  <a:rPr lang="ja-JP" altLang="ja-JP" sz="2400" kern="100" dirty="0">
                    <a:effectLst/>
                    <a:latin typeface="+mn-ea"/>
                    <a:cs typeface="Times New Roman" panose="02020603050405020304" pitchFamily="18" charset="0"/>
                  </a:rPr>
                  <a:t>灯油</a:t>
                </a:r>
                <a:endParaRPr lang="ja-JP" altLang="en-US" sz="2400" dirty="0"/>
              </a:p>
            </p:txBody>
          </p:sp>
          <p:sp>
            <p:nvSpPr>
              <p:cNvPr id="29" name="テキスト ボックス 28">
                <a:extLst>
                  <a:ext uri="{FF2B5EF4-FFF2-40B4-BE49-F238E27FC236}">
                    <a16:creationId xmlns:a16="http://schemas.microsoft.com/office/drawing/2014/main" id="{C6512E05-D73A-4EC1-B94F-6BDF450D2EF5}"/>
                  </a:ext>
                </a:extLst>
              </p:cNvPr>
              <p:cNvSpPr txBox="1"/>
              <p:nvPr/>
            </p:nvSpPr>
            <p:spPr>
              <a:xfrm>
                <a:off x="10701444" y="3882065"/>
                <a:ext cx="947737" cy="334118"/>
              </a:xfrm>
              <a:prstGeom prst="rect">
                <a:avLst/>
              </a:prstGeom>
              <a:noFill/>
            </p:spPr>
            <p:txBody>
              <a:bodyPr wrap="square">
                <a:spAutoFit/>
              </a:bodyPr>
              <a:lstStyle/>
              <a:p>
                <a:r>
                  <a:rPr lang="ja-JP" altLang="ja-JP" sz="2400" kern="100" dirty="0">
                    <a:effectLst/>
                    <a:latin typeface="+mn-ea"/>
                    <a:cs typeface="Times New Roman" panose="02020603050405020304" pitchFamily="18" charset="0"/>
                  </a:rPr>
                  <a:t>軽油</a:t>
                </a:r>
                <a:endParaRPr lang="ja-JP" altLang="en-US" sz="2400" dirty="0"/>
              </a:p>
            </p:txBody>
          </p:sp>
          <p:sp>
            <p:nvSpPr>
              <p:cNvPr id="30" name="テキスト ボックス 29">
                <a:extLst>
                  <a:ext uri="{FF2B5EF4-FFF2-40B4-BE49-F238E27FC236}">
                    <a16:creationId xmlns:a16="http://schemas.microsoft.com/office/drawing/2014/main" id="{970C98C8-933A-4CE3-BB33-719E5FA46155}"/>
                  </a:ext>
                </a:extLst>
              </p:cNvPr>
              <p:cNvSpPr txBox="1"/>
              <p:nvPr/>
            </p:nvSpPr>
            <p:spPr>
              <a:xfrm>
                <a:off x="10695555" y="5058192"/>
                <a:ext cx="871537" cy="334118"/>
              </a:xfrm>
              <a:prstGeom prst="rect">
                <a:avLst/>
              </a:prstGeom>
              <a:noFill/>
            </p:spPr>
            <p:txBody>
              <a:bodyPr wrap="square">
                <a:spAutoFit/>
              </a:bodyPr>
              <a:lstStyle/>
              <a:p>
                <a:r>
                  <a:rPr lang="ja-JP" altLang="ja-JP" sz="2400" kern="100" dirty="0">
                    <a:effectLst/>
                    <a:latin typeface="+mn-ea"/>
                    <a:cs typeface="Times New Roman" panose="02020603050405020304" pitchFamily="18" charset="0"/>
                  </a:rPr>
                  <a:t>残油</a:t>
                </a:r>
                <a:endParaRPr lang="ja-JP" altLang="en-US" sz="2400" dirty="0"/>
              </a:p>
            </p:txBody>
          </p:sp>
        </p:grpSp>
        <p:cxnSp>
          <p:nvCxnSpPr>
            <p:cNvPr id="13" name="直線コネクタ 12">
              <a:extLst>
                <a:ext uri="{FF2B5EF4-FFF2-40B4-BE49-F238E27FC236}">
                  <a16:creationId xmlns:a16="http://schemas.microsoft.com/office/drawing/2014/main" id="{50F44F93-6D73-429C-9D8A-216D2785C95A}"/>
                </a:ext>
              </a:extLst>
            </p:cNvPr>
            <p:cNvCxnSpPr/>
            <p:nvPr/>
          </p:nvCxnSpPr>
          <p:spPr>
            <a:xfrm flipH="1" flipV="1">
              <a:off x="8951672" y="2105025"/>
              <a:ext cx="192328" cy="32385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7" name="テキスト ボックス 16">
              <a:extLst>
                <a:ext uri="{FF2B5EF4-FFF2-40B4-BE49-F238E27FC236}">
                  <a16:creationId xmlns:a16="http://schemas.microsoft.com/office/drawing/2014/main" id="{C1B52585-9AF2-42D8-9035-0F55F6236E55}"/>
                </a:ext>
              </a:extLst>
            </p:cNvPr>
            <p:cNvSpPr txBox="1"/>
            <p:nvPr/>
          </p:nvSpPr>
          <p:spPr>
            <a:xfrm>
              <a:off x="8520785" y="1790710"/>
              <a:ext cx="801884" cy="334118"/>
            </a:xfrm>
            <a:prstGeom prst="rect">
              <a:avLst/>
            </a:prstGeom>
            <a:noFill/>
          </p:spPr>
          <p:txBody>
            <a:bodyPr wrap="none" rtlCol="0">
              <a:spAutoFit/>
            </a:bodyPr>
            <a:lstStyle/>
            <a:p>
              <a:r>
                <a:rPr lang="ja-JP" altLang="en-US" sz="2400" dirty="0"/>
                <a:t>精留塔</a:t>
              </a:r>
              <a:endParaRPr kumimoji="1" lang="ja-JP" altLang="en-US" sz="2400" dirty="0"/>
            </a:p>
          </p:txBody>
        </p:sp>
      </p:grpSp>
      <p:grpSp>
        <p:nvGrpSpPr>
          <p:cNvPr id="31" name="グループ化 30">
            <a:extLst>
              <a:ext uri="{FF2B5EF4-FFF2-40B4-BE49-F238E27FC236}">
                <a16:creationId xmlns:a16="http://schemas.microsoft.com/office/drawing/2014/main" id="{B686156A-C468-4DCC-9196-B4421FCC5FAB}"/>
              </a:ext>
            </a:extLst>
          </p:cNvPr>
          <p:cNvGrpSpPr/>
          <p:nvPr/>
        </p:nvGrpSpPr>
        <p:grpSpPr>
          <a:xfrm>
            <a:off x="7491093" y="155850"/>
            <a:ext cx="3801175" cy="992871"/>
            <a:chOff x="8390825" y="96464"/>
            <a:chExt cx="3733801" cy="1404407"/>
          </a:xfrm>
        </p:grpSpPr>
        <p:grpSp>
          <p:nvGrpSpPr>
            <p:cNvPr id="32" name="グループ化 31">
              <a:extLst>
                <a:ext uri="{FF2B5EF4-FFF2-40B4-BE49-F238E27FC236}">
                  <a16:creationId xmlns:a16="http://schemas.microsoft.com/office/drawing/2014/main" id="{6E6928D2-AC4C-42B3-A468-A4903E437A52}"/>
                </a:ext>
              </a:extLst>
            </p:cNvPr>
            <p:cNvGrpSpPr/>
            <p:nvPr/>
          </p:nvGrpSpPr>
          <p:grpSpPr>
            <a:xfrm rot="10800000">
              <a:off x="8390825" y="96464"/>
              <a:ext cx="3733800" cy="1404407"/>
              <a:chOff x="4409770" y="4859297"/>
              <a:chExt cx="3733800" cy="1404407"/>
            </a:xfrm>
          </p:grpSpPr>
          <p:sp>
            <p:nvSpPr>
              <p:cNvPr id="34" name="角丸四角形 18">
                <a:extLst>
                  <a:ext uri="{FF2B5EF4-FFF2-40B4-BE49-F238E27FC236}">
                    <a16:creationId xmlns:a16="http://schemas.microsoft.com/office/drawing/2014/main" id="{18A9E7C8-F08B-4314-AA8C-896CC5466184}"/>
                  </a:ext>
                </a:extLst>
              </p:cNvPr>
              <p:cNvSpPr/>
              <p:nvPr/>
            </p:nvSpPr>
            <p:spPr>
              <a:xfrm>
                <a:off x="4409770" y="4859297"/>
                <a:ext cx="3429000" cy="1404407"/>
              </a:xfrm>
              <a:prstGeom prst="roundRect">
                <a:avLst>
                  <a:gd name="adj" fmla="val 15257"/>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角三角形 34">
                <a:extLst>
                  <a:ext uri="{FF2B5EF4-FFF2-40B4-BE49-F238E27FC236}">
                    <a16:creationId xmlns:a16="http://schemas.microsoft.com/office/drawing/2014/main" id="{63E9F2FE-2A0A-4524-8ABA-8B7574CC4666}"/>
                  </a:ext>
                </a:extLst>
              </p:cNvPr>
              <p:cNvSpPr/>
              <p:nvPr/>
            </p:nvSpPr>
            <p:spPr>
              <a:xfrm flipV="1">
                <a:off x="7838770" y="5130800"/>
                <a:ext cx="304800" cy="304800"/>
              </a:xfrm>
              <a:prstGeom prst="r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正方形/長方形 32">
              <a:extLst>
                <a:ext uri="{FF2B5EF4-FFF2-40B4-BE49-F238E27FC236}">
                  <a16:creationId xmlns:a16="http://schemas.microsoft.com/office/drawing/2014/main" id="{7A2B3800-F0C0-47A8-95DC-908999570261}"/>
                </a:ext>
              </a:extLst>
            </p:cNvPr>
            <p:cNvSpPr/>
            <p:nvPr/>
          </p:nvSpPr>
          <p:spPr>
            <a:xfrm>
              <a:off x="8975026" y="204619"/>
              <a:ext cx="3149600" cy="889026"/>
            </a:xfrm>
            <a:prstGeom prst="rect">
              <a:avLst/>
            </a:prstGeom>
          </p:spPr>
          <p:txBody>
            <a:bodyPr wrap="square">
              <a:spAutoFit/>
            </a:bodyPr>
            <a:lstStyle/>
            <a:p>
              <a:pPr algn="ctr">
                <a:lnSpc>
                  <a:spcPct val="110000"/>
                </a:lnSpc>
              </a:pPr>
              <a:r>
                <a:rPr lang="ja-JP" altLang="en-US" sz="2400" dirty="0"/>
                <a:t>沸点の低い物質ほど</a:t>
              </a:r>
            </a:p>
            <a:p>
              <a:pPr algn="ctr">
                <a:lnSpc>
                  <a:spcPct val="110000"/>
                </a:lnSpc>
              </a:pPr>
              <a:r>
                <a:rPr lang="ja-JP" altLang="en-US" sz="2400" dirty="0"/>
                <a:t>塔の上部へ</a:t>
              </a:r>
            </a:p>
          </p:txBody>
        </p:sp>
      </p:grpSp>
      <p:sp>
        <p:nvSpPr>
          <p:cNvPr id="36" name="テキスト ボックス 35">
            <a:extLst>
              <a:ext uri="{FF2B5EF4-FFF2-40B4-BE49-F238E27FC236}">
                <a16:creationId xmlns:a16="http://schemas.microsoft.com/office/drawing/2014/main" id="{F4F01A3D-6E60-4EEA-A59F-8B57548DEDAC}"/>
              </a:ext>
            </a:extLst>
          </p:cNvPr>
          <p:cNvSpPr txBox="1"/>
          <p:nvPr/>
        </p:nvSpPr>
        <p:spPr>
          <a:xfrm>
            <a:off x="4814506" y="652285"/>
            <a:ext cx="11054256" cy="6058582"/>
          </a:xfrm>
          <a:prstGeom prst="rect">
            <a:avLst/>
          </a:prstGeom>
          <a:noFill/>
        </p:spPr>
        <p:txBody>
          <a:bodyPr wrap="square" rtlCol="0">
            <a:spAutoFit/>
          </a:bodyPr>
          <a:lstStyle/>
          <a:p>
            <a:pPr algn="just">
              <a:lnSpc>
                <a:spcPts val="3500"/>
              </a:lnSpc>
              <a:spcBef>
                <a:spcPts val="1200"/>
              </a:spcBef>
            </a:pP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kern="100" dirty="0">
                <a:latin typeface="+mn-ea"/>
                <a:cs typeface="Times New Roman" panose="02020603050405020304" pitchFamily="18" charset="0"/>
              </a:rPr>
              <a:t>　　</a:t>
            </a:r>
            <a:r>
              <a:rPr lang="ja-JP" altLang="en-US" sz="2400" kern="100" dirty="0">
                <a:latin typeface="+mn-ea"/>
                <a:cs typeface="Times New Roman" panose="02020603050405020304" pitchFamily="18" charset="0"/>
              </a:rPr>
              <a:t>沸点    ～   </a:t>
            </a:r>
            <a:r>
              <a:rPr lang="en-US" altLang="ja-JP" sz="2400" kern="100" dirty="0">
                <a:latin typeface="+mn-ea"/>
                <a:cs typeface="Times New Roman" panose="02020603050405020304" pitchFamily="18" charset="0"/>
              </a:rPr>
              <a:t>30 ℃</a:t>
            </a:r>
            <a:r>
              <a:rPr lang="ja-JP" altLang="en-US" sz="3200" kern="100" dirty="0">
                <a:latin typeface="+mn-ea"/>
                <a:cs typeface="Times New Roman" panose="02020603050405020304" pitchFamily="18" charset="0"/>
              </a:rPr>
              <a:t> </a:t>
            </a:r>
            <a:r>
              <a:rPr lang="en-US" altLang="ja-JP" sz="3200" kern="100" dirty="0">
                <a:latin typeface="+mn-ea"/>
                <a:cs typeface="Times New Roman" panose="02020603050405020304" pitchFamily="18" charset="0"/>
              </a:rPr>
              <a:t>…</a:t>
            </a:r>
            <a:r>
              <a:rPr lang="ja-JP" altLang="en-US" sz="3200" kern="100" dirty="0">
                <a:latin typeface="+mn-ea"/>
                <a:cs typeface="Times New Roman" panose="02020603050405020304" pitchFamily="18" charset="0"/>
              </a:rPr>
              <a:t>　</a:t>
            </a:r>
            <a:r>
              <a:rPr lang="ja-JP" altLang="en-US" sz="3200" b="1" kern="100" dirty="0">
                <a:solidFill>
                  <a:srgbClr val="FF0000"/>
                </a:solidFill>
                <a:latin typeface="+mn-ea"/>
                <a:cs typeface="Times New Roman" panose="02020603050405020304" pitchFamily="18" charset="0"/>
              </a:rPr>
              <a:t>石油ガス</a:t>
            </a:r>
          </a:p>
          <a:p>
            <a:pPr algn="just">
              <a:lnSpc>
                <a:spcPts val="3500"/>
              </a:lnSpc>
              <a:spcBef>
                <a:spcPts val="1200"/>
              </a:spcBef>
            </a:pPr>
            <a:r>
              <a:rPr lang="ja-JP" altLang="en-US" sz="3200" kern="100" dirty="0">
                <a:latin typeface="+mn-ea"/>
                <a:cs typeface="Times New Roman" panose="02020603050405020304" pitchFamily="18" charset="0"/>
              </a:rPr>
              <a:t>　　</a:t>
            </a: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kern="100" dirty="0">
                <a:latin typeface="+mn-ea"/>
                <a:cs typeface="Times New Roman" panose="02020603050405020304" pitchFamily="18" charset="0"/>
              </a:rPr>
              <a:t>　　</a:t>
            </a:r>
            <a:r>
              <a:rPr lang="en-US" altLang="ja-JP" sz="2400" kern="100" dirty="0">
                <a:latin typeface="+mn-ea"/>
                <a:cs typeface="Times New Roman" panose="02020603050405020304" pitchFamily="18" charset="0"/>
              </a:rPr>
              <a:t>30 ℃   </a:t>
            </a:r>
            <a:r>
              <a:rPr lang="ja-JP" altLang="en-US" sz="2400" kern="100" dirty="0">
                <a:latin typeface="+mn-ea"/>
                <a:cs typeface="Times New Roman" panose="02020603050405020304" pitchFamily="18" charset="0"/>
              </a:rPr>
              <a:t>～ </a:t>
            </a:r>
            <a:r>
              <a:rPr lang="en-US" altLang="ja-JP" sz="2400" kern="100" dirty="0">
                <a:latin typeface="+mn-ea"/>
                <a:cs typeface="Times New Roman" panose="02020603050405020304" pitchFamily="18" charset="0"/>
              </a:rPr>
              <a:t>180 ℃</a:t>
            </a:r>
            <a:r>
              <a:rPr lang="en-US" altLang="ja-JP" sz="3200" kern="100" dirty="0">
                <a:latin typeface="+mn-ea"/>
                <a:cs typeface="Times New Roman" panose="02020603050405020304" pitchFamily="18" charset="0"/>
              </a:rPr>
              <a:t>…</a:t>
            </a:r>
            <a:r>
              <a:rPr lang="ja-JP" altLang="en-US" sz="3200" kern="100" dirty="0">
                <a:latin typeface="+mn-ea"/>
                <a:cs typeface="Times New Roman" panose="02020603050405020304" pitchFamily="18" charset="0"/>
              </a:rPr>
              <a:t>　</a:t>
            </a:r>
            <a:r>
              <a:rPr lang="ja-JP" altLang="en-US" sz="3200" b="1" kern="100" dirty="0">
                <a:solidFill>
                  <a:srgbClr val="FF0000"/>
                </a:solidFill>
                <a:latin typeface="+mn-ea"/>
                <a:cs typeface="Times New Roman" panose="02020603050405020304" pitchFamily="18" charset="0"/>
              </a:rPr>
              <a:t>ナフサ</a:t>
            </a:r>
            <a:r>
              <a:rPr lang="ja-JP" altLang="en-US" sz="2000" b="1" kern="100" dirty="0">
                <a:solidFill>
                  <a:srgbClr val="FF0000"/>
                </a:solidFill>
                <a:latin typeface="+mn-ea"/>
                <a:cs typeface="Times New Roman" panose="02020603050405020304" pitchFamily="18" charset="0"/>
              </a:rPr>
              <a:t>（粗製ガソリン）</a:t>
            </a:r>
          </a:p>
          <a:p>
            <a:pPr algn="just">
              <a:lnSpc>
                <a:spcPts val="4200"/>
              </a:lnSpc>
              <a:spcBef>
                <a:spcPts val="1200"/>
              </a:spcBef>
            </a:pPr>
            <a:r>
              <a:rPr lang="ja-JP" altLang="en-US" sz="3200" kern="100" dirty="0">
                <a:latin typeface="+mn-ea"/>
                <a:cs typeface="Times New Roman" panose="02020603050405020304" pitchFamily="18" charset="0"/>
              </a:rPr>
              <a:t>　　</a:t>
            </a:r>
            <a:r>
              <a:rPr lang="en-US" altLang="ja-JP" sz="2400" kern="100" dirty="0">
                <a:latin typeface="+mn-ea"/>
                <a:cs typeface="Times New Roman" panose="02020603050405020304" pitchFamily="18" charset="0"/>
              </a:rPr>
              <a:t>180 ℃ </a:t>
            </a:r>
            <a:r>
              <a:rPr lang="ja-JP" altLang="en-US" sz="2400" kern="100" dirty="0">
                <a:latin typeface="+mn-ea"/>
                <a:cs typeface="Times New Roman" panose="02020603050405020304" pitchFamily="18" charset="0"/>
              </a:rPr>
              <a:t>～ </a:t>
            </a:r>
            <a:r>
              <a:rPr lang="en-US" altLang="ja-JP" sz="2400" kern="100" dirty="0">
                <a:latin typeface="+mn-ea"/>
                <a:cs typeface="Times New Roman" panose="02020603050405020304" pitchFamily="18" charset="0"/>
              </a:rPr>
              <a:t>250 ℃</a:t>
            </a:r>
            <a:r>
              <a:rPr lang="en-US" altLang="ja-JP" sz="3200" kern="100" dirty="0">
                <a:latin typeface="+mn-ea"/>
                <a:cs typeface="Times New Roman" panose="02020603050405020304" pitchFamily="18" charset="0"/>
              </a:rPr>
              <a:t>…</a:t>
            </a:r>
            <a:r>
              <a:rPr lang="ja-JP" altLang="en-US" sz="3200" kern="100" dirty="0">
                <a:latin typeface="+mn-ea"/>
                <a:cs typeface="Times New Roman" panose="02020603050405020304" pitchFamily="18" charset="0"/>
              </a:rPr>
              <a:t>　</a:t>
            </a:r>
            <a:r>
              <a:rPr lang="ja-JP" altLang="en-US" sz="3200" b="1" kern="100" dirty="0">
                <a:solidFill>
                  <a:srgbClr val="FF0000"/>
                </a:solidFill>
                <a:latin typeface="+mn-ea"/>
                <a:cs typeface="Times New Roman" panose="02020603050405020304" pitchFamily="18" charset="0"/>
              </a:rPr>
              <a:t>灯油</a:t>
            </a:r>
            <a:r>
              <a:rPr lang="ja-JP" altLang="en-US" sz="3200" kern="100" dirty="0">
                <a:latin typeface="+mn-ea"/>
                <a:cs typeface="Times New Roman" panose="02020603050405020304" pitchFamily="18" charset="0"/>
              </a:rPr>
              <a:t>	</a:t>
            </a:r>
          </a:p>
          <a:p>
            <a:pPr algn="just">
              <a:lnSpc>
                <a:spcPts val="3500"/>
              </a:lnSpc>
              <a:spcBef>
                <a:spcPts val="1200"/>
              </a:spcBef>
            </a:pPr>
            <a:r>
              <a:rPr lang="ja-JP" altLang="en-US" sz="3200" kern="100" dirty="0">
                <a:latin typeface="+mn-ea"/>
                <a:cs typeface="Times New Roman" panose="02020603050405020304" pitchFamily="18" charset="0"/>
              </a:rPr>
              <a:t>　　</a:t>
            </a: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kern="100" dirty="0">
                <a:latin typeface="+mn-ea"/>
                <a:cs typeface="Times New Roman" panose="02020603050405020304" pitchFamily="18" charset="0"/>
              </a:rPr>
              <a:t>　　</a:t>
            </a:r>
            <a:r>
              <a:rPr lang="en-US" altLang="ja-JP" sz="2400" kern="100" dirty="0">
                <a:latin typeface="+mn-ea"/>
                <a:cs typeface="Times New Roman" panose="02020603050405020304" pitchFamily="18" charset="0"/>
              </a:rPr>
              <a:t>250 ℃ </a:t>
            </a:r>
            <a:r>
              <a:rPr lang="ja-JP" altLang="en-US" sz="2400" kern="100" dirty="0">
                <a:latin typeface="+mn-ea"/>
                <a:cs typeface="Times New Roman" panose="02020603050405020304" pitchFamily="18" charset="0"/>
              </a:rPr>
              <a:t>～ </a:t>
            </a:r>
            <a:r>
              <a:rPr lang="en-US" altLang="ja-JP" sz="2400" kern="100" dirty="0">
                <a:latin typeface="+mn-ea"/>
                <a:cs typeface="Times New Roman" panose="02020603050405020304" pitchFamily="18" charset="0"/>
              </a:rPr>
              <a:t>320 ℃</a:t>
            </a:r>
            <a:r>
              <a:rPr lang="ja-JP" altLang="en-US" sz="3200" kern="100" dirty="0">
                <a:latin typeface="+mn-ea"/>
                <a:cs typeface="Times New Roman" panose="02020603050405020304" pitchFamily="18" charset="0"/>
              </a:rPr>
              <a:t> </a:t>
            </a:r>
            <a:r>
              <a:rPr lang="en-US" altLang="ja-JP" sz="3200" kern="100" dirty="0">
                <a:latin typeface="+mn-ea"/>
                <a:cs typeface="Times New Roman" panose="02020603050405020304" pitchFamily="18" charset="0"/>
              </a:rPr>
              <a:t>…</a:t>
            </a:r>
            <a:r>
              <a:rPr lang="ja-JP" altLang="en-US" sz="3200" kern="100" dirty="0">
                <a:latin typeface="+mn-ea"/>
                <a:cs typeface="Times New Roman" panose="02020603050405020304" pitchFamily="18" charset="0"/>
              </a:rPr>
              <a:t>　</a:t>
            </a:r>
            <a:r>
              <a:rPr lang="ja-JP" altLang="en-US" sz="3200" b="1" kern="100" dirty="0">
                <a:solidFill>
                  <a:srgbClr val="FF0000"/>
                </a:solidFill>
                <a:latin typeface="+mn-ea"/>
                <a:cs typeface="Times New Roman" panose="02020603050405020304" pitchFamily="18" charset="0"/>
              </a:rPr>
              <a:t>軽油</a:t>
            </a:r>
          </a:p>
          <a:p>
            <a:pPr algn="just">
              <a:lnSpc>
                <a:spcPts val="3500"/>
              </a:lnSpc>
              <a:spcBef>
                <a:spcPts val="1200"/>
              </a:spcBef>
            </a:pPr>
            <a:r>
              <a:rPr lang="ja-JP" altLang="en-US" sz="3200" kern="100" dirty="0">
                <a:latin typeface="+mn-ea"/>
                <a:cs typeface="Times New Roman" panose="02020603050405020304" pitchFamily="18" charset="0"/>
              </a:rPr>
              <a:t>　　</a:t>
            </a: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kern="100" dirty="0">
                <a:latin typeface="+mn-ea"/>
                <a:cs typeface="Times New Roman" panose="02020603050405020304" pitchFamily="18" charset="0"/>
              </a:rPr>
              <a:t>　　</a:t>
            </a:r>
            <a:r>
              <a:rPr lang="en-US" altLang="ja-JP" sz="2400" kern="100" dirty="0">
                <a:latin typeface="+mn-ea"/>
                <a:cs typeface="Times New Roman" panose="02020603050405020304" pitchFamily="18" charset="0"/>
              </a:rPr>
              <a:t>320 ℃ </a:t>
            </a:r>
            <a:r>
              <a:rPr lang="ja-JP" altLang="en-US" sz="2400" kern="100" dirty="0">
                <a:latin typeface="+mn-ea"/>
                <a:cs typeface="Times New Roman" panose="02020603050405020304" pitchFamily="18" charset="0"/>
              </a:rPr>
              <a:t>～    </a:t>
            </a:r>
            <a:r>
              <a:rPr lang="ja-JP" altLang="en-US" sz="3200" kern="100" dirty="0">
                <a:latin typeface="+mn-ea"/>
                <a:cs typeface="Times New Roman" panose="02020603050405020304" pitchFamily="18" charset="0"/>
              </a:rPr>
              <a:t>　　</a:t>
            </a:r>
            <a:r>
              <a:rPr lang="en-US" altLang="ja-JP" sz="3200" kern="100" dirty="0">
                <a:latin typeface="+mn-ea"/>
                <a:cs typeface="Times New Roman" panose="02020603050405020304" pitchFamily="18" charset="0"/>
              </a:rPr>
              <a:t>…</a:t>
            </a:r>
            <a:r>
              <a:rPr lang="ja-JP" altLang="en-US" sz="3200" kern="100" dirty="0">
                <a:latin typeface="+mn-ea"/>
                <a:cs typeface="Times New Roman" panose="02020603050405020304" pitchFamily="18" charset="0"/>
              </a:rPr>
              <a:t>　</a:t>
            </a:r>
            <a:r>
              <a:rPr lang="ja-JP" altLang="en-US" sz="3200" b="1" kern="100" dirty="0">
                <a:solidFill>
                  <a:srgbClr val="FF0000"/>
                </a:solidFill>
                <a:latin typeface="+mn-ea"/>
                <a:cs typeface="Times New Roman" panose="02020603050405020304" pitchFamily="18" charset="0"/>
              </a:rPr>
              <a:t>残油</a:t>
            </a:r>
          </a:p>
          <a:p>
            <a:pPr algn="just">
              <a:lnSpc>
                <a:spcPts val="3500"/>
              </a:lnSpc>
              <a:spcBef>
                <a:spcPts val="1200"/>
              </a:spcBef>
            </a:pPr>
            <a:r>
              <a:rPr lang="en-US" altLang="ja-JP" sz="3200" kern="100" dirty="0">
                <a:latin typeface="+mn-ea"/>
                <a:cs typeface="Times New Roman" panose="02020603050405020304" pitchFamily="18" charset="0"/>
              </a:rPr>
              <a:t>※</a:t>
            </a:r>
            <a:r>
              <a:rPr lang="ja-JP" altLang="en-US" sz="3200" b="1" kern="100" dirty="0">
                <a:solidFill>
                  <a:srgbClr val="FF0000"/>
                </a:solidFill>
                <a:latin typeface="+mn-ea"/>
                <a:cs typeface="Times New Roman" panose="02020603050405020304" pitchFamily="18" charset="0"/>
              </a:rPr>
              <a:t>残油</a:t>
            </a:r>
            <a:r>
              <a:rPr lang="ja-JP" altLang="en-US" sz="3200" kern="100" dirty="0">
                <a:latin typeface="+mn-ea"/>
                <a:cs typeface="Times New Roman" panose="02020603050405020304" pitchFamily="18" charset="0"/>
              </a:rPr>
              <a:t>には</a:t>
            </a:r>
            <a:r>
              <a:rPr lang="ja-JP" altLang="en-US" sz="3200" b="1" kern="100" dirty="0">
                <a:solidFill>
                  <a:srgbClr val="FF0000"/>
                </a:solidFill>
                <a:latin typeface="+mn-ea"/>
                <a:cs typeface="Times New Roman" panose="02020603050405020304" pitchFamily="18" charset="0"/>
              </a:rPr>
              <a:t>重油</a:t>
            </a:r>
            <a:r>
              <a:rPr lang="ja-JP" altLang="en-US" sz="3200" kern="100" dirty="0">
                <a:latin typeface="+mn-ea"/>
                <a:cs typeface="Times New Roman" panose="02020603050405020304" pitchFamily="18" charset="0"/>
              </a:rPr>
              <a:t>や</a:t>
            </a:r>
            <a:r>
              <a:rPr lang="ja-JP" altLang="en-US" sz="3200" b="1" kern="100" dirty="0">
                <a:solidFill>
                  <a:srgbClr val="FF0000"/>
                </a:solidFill>
                <a:latin typeface="+mn-ea"/>
                <a:cs typeface="Times New Roman" panose="02020603050405020304" pitchFamily="18" charset="0"/>
              </a:rPr>
              <a:t>アスファルト</a:t>
            </a:r>
            <a:r>
              <a:rPr lang="ja-JP" altLang="en-US" sz="3200" kern="100" dirty="0">
                <a:latin typeface="+mn-ea"/>
                <a:cs typeface="Times New Roman" panose="02020603050405020304" pitchFamily="18" charset="0"/>
              </a:rPr>
              <a:t>がある。</a:t>
            </a:r>
          </a:p>
        </p:txBody>
      </p:sp>
    </p:spTree>
    <p:extLst>
      <p:ext uri="{BB962C8B-B14F-4D97-AF65-F5344CB8AC3E}">
        <p14:creationId xmlns:p14="http://schemas.microsoft.com/office/powerpoint/2010/main" val="30356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C67FB838-E81B-402A-A9BE-0296AF7F1087}"/>
              </a:ext>
            </a:extLst>
          </p:cNvPr>
          <p:cNvSpPr txBox="1"/>
          <p:nvPr/>
        </p:nvSpPr>
        <p:spPr>
          <a:xfrm>
            <a:off x="374147" y="954034"/>
            <a:ext cx="11054256" cy="5366084"/>
          </a:xfrm>
          <a:prstGeom prst="rect">
            <a:avLst/>
          </a:prstGeom>
          <a:noFill/>
        </p:spPr>
        <p:txBody>
          <a:bodyPr wrap="square" rtlCol="0">
            <a:spAutoFit/>
          </a:bodyPr>
          <a:lstStyle/>
          <a:p>
            <a:pPr algn="just">
              <a:lnSpc>
                <a:spcPts val="3500"/>
              </a:lnSpc>
              <a:spcBef>
                <a:spcPts val="1200"/>
              </a:spcBef>
            </a:pPr>
            <a:r>
              <a:rPr lang="ja-JP" altLang="en-US" sz="3200" kern="100" dirty="0">
                <a:latin typeface="+mn-ea"/>
                <a:cs typeface="Times New Roman" panose="02020603050405020304" pitchFamily="18" charset="0"/>
              </a:rPr>
              <a:t>≪昇華法≫</a:t>
            </a:r>
          </a:p>
          <a:p>
            <a:pPr algn="just">
              <a:lnSpc>
                <a:spcPts val="3500"/>
              </a:lnSpc>
              <a:spcBef>
                <a:spcPts val="1200"/>
              </a:spcBef>
            </a:pPr>
            <a:r>
              <a:rPr lang="ja-JP" altLang="en-US" sz="3200" kern="100" dirty="0">
                <a:latin typeface="+mn-ea"/>
                <a:cs typeface="Times New Roman" panose="02020603050405020304" pitchFamily="18" charset="0"/>
              </a:rPr>
              <a:t>・</a:t>
            </a:r>
            <a:r>
              <a:rPr lang="ja-JP" altLang="en-US" sz="3200" b="1" kern="100" dirty="0">
                <a:solidFill>
                  <a:srgbClr val="FF0000"/>
                </a:solidFill>
                <a:latin typeface="+mn-ea"/>
                <a:cs typeface="Times New Roman" panose="02020603050405020304" pitchFamily="18" charset="0"/>
              </a:rPr>
              <a:t>昇華</a:t>
            </a:r>
            <a:r>
              <a:rPr lang="ja-JP" altLang="en-US" sz="3200" kern="100" dirty="0">
                <a:latin typeface="+mn-ea"/>
                <a:cs typeface="Times New Roman" panose="02020603050405020304" pitchFamily="18" charset="0"/>
              </a:rPr>
              <a:t>法：</a:t>
            </a:r>
            <a:r>
              <a:rPr lang="ja-JP" altLang="en-US" sz="3200" b="1" kern="100" dirty="0">
                <a:solidFill>
                  <a:srgbClr val="FF0000"/>
                </a:solidFill>
                <a:latin typeface="+mn-ea"/>
                <a:cs typeface="Times New Roman" panose="02020603050405020304" pitchFamily="18" charset="0"/>
              </a:rPr>
              <a:t>昇華</a:t>
            </a:r>
            <a:r>
              <a:rPr lang="ja-JP" altLang="en-US" sz="3200" kern="100" dirty="0">
                <a:latin typeface="+mn-ea"/>
                <a:cs typeface="Times New Roman" panose="02020603050405020304" pitchFamily="18" charset="0"/>
              </a:rPr>
              <a:t>しやすい物質を分離する操作。</a:t>
            </a:r>
          </a:p>
          <a:p>
            <a:pPr algn="just">
              <a:lnSpc>
                <a:spcPts val="3500"/>
              </a:lnSpc>
              <a:spcBef>
                <a:spcPts val="1200"/>
              </a:spcBef>
            </a:pPr>
            <a:r>
              <a:rPr lang="ja-JP" altLang="en-US" sz="3200" kern="100" dirty="0">
                <a:latin typeface="+mn-ea"/>
                <a:cs typeface="Times New Roman" panose="02020603050405020304" pitchFamily="18" charset="0"/>
              </a:rPr>
              <a:t>（例）ヨウ素と砂粒の混合物</a:t>
            </a:r>
          </a:p>
          <a:p>
            <a:pPr marL="514350" indent="-514350" algn="just">
              <a:lnSpc>
                <a:spcPts val="3500"/>
              </a:lnSpc>
              <a:spcBef>
                <a:spcPts val="1200"/>
              </a:spcBef>
              <a:buAutoNum type="arabicPeriod"/>
            </a:pPr>
            <a:r>
              <a:rPr lang="ja-JP" altLang="en-US" sz="3200" kern="100" dirty="0">
                <a:latin typeface="+mn-ea"/>
                <a:cs typeface="Times New Roman" panose="02020603050405020304" pitchFamily="18" charset="0"/>
              </a:rPr>
              <a:t>混合物の入ったビーカーの上</a:t>
            </a: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kern="100" dirty="0">
                <a:latin typeface="+mn-ea"/>
                <a:cs typeface="Times New Roman" panose="02020603050405020304" pitchFamily="18" charset="0"/>
              </a:rPr>
              <a:t>　に冷水の入ったフラスコを置く。</a:t>
            </a:r>
          </a:p>
          <a:p>
            <a:pPr algn="just">
              <a:lnSpc>
                <a:spcPts val="3500"/>
              </a:lnSpc>
              <a:spcBef>
                <a:spcPts val="1200"/>
              </a:spcBef>
            </a:pPr>
            <a:r>
              <a:rPr lang="en-US" altLang="ja-JP" sz="3200" kern="100" dirty="0">
                <a:latin typeface="+mn-ea"/>
                <a:cs typeface="Times New Roman" panose="02020603050405020304" pitchFamily="18" charset="0"/>
              </a:rPr>
              <a:t>2. </a:t>
            </a:r>
            <a:r>
              <a:rPr lang="ja-JP" altLang="en-US" sz="3200" kern="100" dirty="0">
                <a:latin typeface="+mn-ea"/>
                <a:cs typeface="Times New Roman" panose="02020603050405020304" pitchFamily="18" charset="0"/>
              </a:rPr>
              <a:t>ビーカーの混合物を加熱すると，</a:t>
            </a: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b="1" kern="100" dirty="0">
                <a:solidFill>
                  <a:srgbClr val="FF0000"/>
                </a:solidFill>
                <a:latin typeface="+mn-ea"/>
                <a:cs typeface="Times New Roman" panose="02020603050405020304" pitchFamily="18" charset="0"/>
              </a:rPr>
              <a:t>　ヨウ素</a:t>
            </a:r>
            <a:r>
              <a:rPr lang="ja-JP" altLang="en-US" sz="3200" kern="100" dirty="0">
                <a:latin typeface="+mn-ea"/>
                <a:cs typeface="Times New Roman" panose="02020603050405020304" pitchFamily="18" charset="0"/>
              </a:rPr>
              <a:t>が</a:t>
            </a:r>
            <a:r>
              <a:rPr lang="ja-JP" altLang="en-US" sz="3200" b="1" kern="100" dirty="0">
                <a:solidFill>
                  <a:srgbClr val="FF0000"/>
                </a:solidFill>
                <a:latin typeface="+mn-ea"/>
                <a:cs typeface="Times New Roman" panose="02020603050405020304" pitchFamily="18" charset="0"/>
              </a:rPr>
              <a:t>昇華</a:t>
            </a:r>
            <a:r>
              <a:rPr lang="ja-JP" altLang="en-US" sz="3200" kern="100" dirty="0">
                <a:latin typeface="+mn-ea"/>
                <a:cs typeface="Times New Roman" panose="02020603050405020304" pitchFamily="18" charset="0"/>
              </a:rPr>
              <a:t>する。</a:t>
            </a:r>
          </a:p>
          <a:p>
            <a:pPr algn="just">
              <a:lnSpc>
                <a:spcPts val="3500"/>
              </a:lnSpc>
              <a:spcBef>
                <a:spcPts val="1200"/>
              </a:spcBef>
            </a:pPr>
            <a:r>
              <a:rPr lang="en-US" altLang="ja-JP" sz="3200" kern="100" dirty="0">
                <a:latin typeface="+mn-ea"/>
                <a:cs typeface="Times New Roman" panose="02020603050405020304" pitchFamily="18" charset="0"/>
              </a:rPr>
              <a:t>3. </a:t>
            </a:r>
            <a:r>
              <a:rPr lang="ja-JP" altLang="en-US" sz="3200" kern="100" dirty="0">
                <a:latin typeface="+mn-ea"/>
                <a:cs typeface="Times New Roman" panose="02020603050405020304" pitchFamily="18" charset="0"/>
              </a:rPr>
              <a:t>気体の</a:t>
            </a:r>
            <a:r>
              <a:rPr lang="ja-JP" altLang="en-US" sz="3200" b="1" kern="100" dirty="0">
                <a:solidFill>
                  <a:srgbClr val="FF0000"/>
                </a:solidFill>
                <a:latin typeface="+mn-ea"/>
                <a:cs typeface="Times New Roman" panose="02020603050405020304" pitchFamily="18" charset="0"/>
              </a:rPr>
              <a:t>ヨウ素</a:t>
            </a:r>
            <a:r>
              <a:rPr lang="ja-JP" altLang="en-US" sz="3200" kern="100" dirty="0">
                <a:latin typeface="+mn-ea"/>
                <a:cs typeface="Times New Roman" panose="02020603050405020304" pitchFamily="18" charset="0"/>
              </a:rPr>
              <a:t>は</a:t>
            </a:r>
            <a:r>
              <a:rPr lang="ja-JP" altLang="en-US" sz="3200" b="1" kern="100" dirty="0">
                <a:solidFill>
                  <a:srgbClr val="FF0000"/>
                </a:solidFill>
                <a:latin typeface="+mn-ea"/>
                <a:cs typeface="Times New Roman" panose="02020603050405020304" pitchFamily="18" charset="0"/>
              </a:rPr>
              <a:t>冷水</a:t>
            </a:r>
            <a:r>
              <a:rPr lang="ja-JP" altLang="en-US" sz="3200" kern="100" dirty="0">
                <a:latin typeface="+mn-ea"/>
                <a:cs typeface="Times New Roman" panose="02020603050405020304" pitchFamily="18" charset="0"/>
              </a:rPr>
              <a:t>で冷却され，</a:t>
            </a: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kern="100" dirty="0">
                <a:latin typeface="+mn-ea"/>
                <a:cs typeface="Times New Roman" panose="02020603050405020304" pitchFamily="18" charset="0"/>
              </a:rPr>
              <a:t>　フラスコの底に</a:t>
            </a:r>
            <a:r>
              <a:rPr lang="ja-JP" altLang="en-US" sz="3200" b="1" kern="100" dirty="0">
                <a:solidFill>
                  <a:srgbClr val="FF0000"/>
                </a:solidFill>
                <a:latin typeface="+mn-ea"/>
                <a:cs typeface="Times New Roman" panose="02020603050405020304" pitchFamily="18" charset="0"/>
              </a:rPr>
              <a:t>ヨウ素</a:t>
            </a:r>
            <a:r>
              <a:rPr lang="ja-JP" altLang="en-US" sz="3200" kern="100" dirty="0">
                <a:latin typeface="+mn-ea"/>
                <a:cs typeface="Times New Roman" panose="02020603050405020304" pitchFamily="18" charset="0"/>
              </a:rPr>
              <a:t>の結晶が析出する。</a:t>
            </a:r>
          </a:p>
        </p:txBody>
      </p:sp>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(p.20)</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グループ化 14">
            <a:extLst>
              <a:ext uri="{FF2B5EF4-FFF2-40B4-BE49-F238E27FC236}">
                <a16:creationId xmlns:a16="http://schemas.microsoft.com/office/drawing/2014/main" id="{08E2EB40-6174-4953-B24E-E16379EA8A19}"/>
              </a:ext>
            </a:extLst>
          </p:cNvPr>
          <p:cNvGrpSpPr/>
          <p:nvPr/>
        </p:nvGrpSpPr>
        <p:grpSpPr>
          <a:xfrm>
            <a:off x="7486458" y="205225"/>
            <a:ext cx="4560370" cy="1164663"/>
            <a:chOff x="8695625" y="96464"/>
            <a:chExt cx="3429001" cy="1647405"/>
          </a:xfrm>
        </p:grpSpPr>
        <p:grpSp>
          <p:nvGrpSpPr>
            <p:cNvPr id="19" name="グループ化 18">
              <a:extLst>
                <a:ext uri="{FF2B5EF4-FFF2-40B4-BE49-F238E27FC236}">
                  <a16:creationId xmlns:a16="http://schemas.microsoft.com/office/drawing/2014/main" id="{2B85D7CB-3075-43C0-A4E7-0985B97F2D41}"/>
                </a:ext>
              </a:extLst>
            </p:cNvPr>
            <p:cNvGrpSpPr/>
            <p:nvPr/>
          </p:nvGrpSpPr>
          <p:grpSpPr>
            <a:xfrm rot="10800000">
              <a:off x="8695625" y="96464"/>
              <a:ext cx="3429000" cy="1647405"/>
              <a:chOff x="4409770" y="4616299"/>
              <a:chExt cx="3429000" cy="1647405"/>
            </a:xfrm>
          </p:grpSpPr>
          <p:sp>
            <p:nvSpPr>
              <p:cNvPr id="23" name="角丸四角形 18">
                <a:extLst>
                  <a:ext uri="{FF2B5EF4-FFF2-40B4-BE49-F238E27FC236}">
                    <a16:creationId xmlns:a16="http://schemas.microsoft.com/office/drawing/2014/main" id="{4C5703B5-0741-423C-AC3E-B162ECBC31DA}"/>
                  </a:ext>
                </a:extLst>
              </p:cNvPr>
              <p:cNvSpPr/>
              <p:nvPr/>
            </p:nvSpPr>
            <p:spPr>
              <a:xfrm>
                <a:off x="4409770" y="4859297"/>
                <a:ext cx="3429000" cy="1404407"/>
              </a:xfrm>
              <a:prstGeom prst="roundRect">
                <a:avLst>
                  <a:gd name="adj" fmla="val 15257"/>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直角三角形 23">
                <a:extLst>
                  <a:ext uri="{FF2B5EF4-FFF2-40B4-BE49-F238E27FC236}">
                    <a16:creationId xmlns:a16="http://schemas.microsoft.com/office/drawing/2014/main" id="{DCA31C71-59F1-4236-BEA0-259C44BFE54D}"/>
                  </a:ext>
                </a:extLst>
              </p:cNvPr>
              <p:cNvSpPr/>
              <p:nvPr/>
            </p:nvSpPr>
            <p:spPr>
              <a:xfrm rot="18999183" flipV="1">
                <a:off x="7351322" y="4616299"/>
                <a:ext cx="304800" cy="304800"/>
              </a:xfrm>
              <a:prstGeom prst="r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a:extLst>
                <a:ext uri="{FF2B5EF4-FFF2-40B4-BE49-F238E27FC236}">
                  <a16:creationId xmlns:a16="http://schemas.microsoft.com/office/drawing/2014/main" id="{9DC48173-7E51-4D6E-89EE-8705516985A8}"/>
                </a:ext>
              </a:extLst>
            </p:cNvPr>
            <p:cNvSpPr/>
            <p:nvPr/>
          </p:nvSpPr>
          <p:spPr>
            <a:xfrm>
              <a:off x="8975026" y="204619"/>
              <a:ext cx="3149600" cy="1258607"/>
            </a:xfrm>
            <a:prstGeom prst="rect">
              <a:avLst/>
            </a:prstGeom>
          </p:spPr>
          <p:txBody>
            <a:bodyPr wrap="square">
              <a:spAutoFit/>
            </a:bodyPr>
            <a:lstStyle/>
            <a:p>
              <a:pPr algn="ctr">
                <a:lnSpc>
                  <a:spcPct val="110000"/>
                </a:lnSpc>
              </a:pPr>
              <a:r>
                <a:rPr lang="ja-JP" altLang="en-US" sz="2400" b="1" dirty="0">
                  <a:solidFill>
                    <a:srgbClr val="FF0000"/>
                  </a:solidFill>
                </a:rPr>
                <a:t>昇華</a:t>
              </a:r>
              <a:r>
                <a:rPr lang="ja-JP" altLang="en-US" sz="2400" dirty="0"/>
                <a:t>は，液体を経ずに</a:t>
              </a:r>
            </a:p>
            <a:p>
              <a:pPr algn="ctr">
                <a:lnSpc>
                  <a:spcPct val="110000"/>
                </a:lnSpc>
              </a:pPr>
              <a:r>
                <a:rPr lang="ja-JP" altLang="en-US" sz="2400" b="1" dirty="0">
                  <a:solidFill>
                    <a:srgbClr val="FF0000"/>
                  </a:solidFill>
                </a:rPr>
                <a:t>固体から直接気体</a:t>
              </a:r>
              <a:r>
                <a:rPr lang="ja-JP" altLang="en-US" sz="2400" dirty="0"/>
                <a:t>になる現象</a:t>
              </a:r>
              <a:endParaRPr lang="en-US" altLang="ja-JP" sz="2400" dirty="0"/>
            </a:p>
          </p:txBody>
        </p:sp>
      </p:grpSp>
      <p:pic>
        <p:nvPicPr>
          <p:cNvPr id="26" name="図 25">
            <a:extLst>
              <a:ext uri="{FF2B5EF4-FFF2-40B4-BE49-F238E27FC236}">
                <a16:creationId xmlns:a16="http://schemas.microsoft.com/office/drawing/2014/main" id="{AC926BCA-4CEA-41B5-9243-2E66D44E93B2}"/>
              </a:ext>
            </a:extLst>
          </p:cNvPr>
          <p:cNvPicPr>
            <a:picLocks noChangeAspect="1"/>
          </p:cNvPicPr>
          <p:nvPr/>
        </p:nvPicPr>
        <p:blipFill>
          <a:blip r:embed="rId3"/>
          <a:stretch>
            <a:fillRect/>
          </a:stretch>
        </p:blipFill>
        <p:spPr>
          <a:xfrm>
            <a:off x="6742308" y="2081259"/>
            <a:ext cx="5344217" cy="3580107"/>
          </a:xfrm>
          <a:prstGeom prst="rect">
            <a:avLst/>
          </a:prstGeom>
        </p:spPr>
      </p:pic>
    </p:spTree>
    <p:extLst>
      <p:ext uri="{BB962C8B-B14F-4D97-AF65-F5344CB8AC3E}">
        <p14:creationId xmlns:p14="http://schemas.microsoft.com/office/powerpoint/2010/main" val="156291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C67FB838-E81B-402A-A9BE-0296AF7F1087}"/>
              </a:ext>
            </a:extLst>
          </p:cNvPr>
          <p:cNvSpPr txBox="1"/>
          <p:nvPr/>
        </p:nvSpPr>
        <p:spPr>
          <a:xfrm>
            <a:off x="374147" y="954034"/>
            <a:ext cx="11054256" cy="1749710"/>
          </a:xfrm>
          <a:prstGeom prst="rect">
            <a:avLst/>
          </a:prstGeom>
          <a:noFill/>
        </p:spPr>
        <p:txBody>
          <a:bodyPr wrap="square" rtlCol="0">
            <a:spAutoFit/>
          </a:bodyPr>
          <a:lstStyle/>
          <a:p>
            <a:pPr algn="just">
              <a:lnSpc>
                <a:spcPts val="3500"/>
              </a:lnSpc>
              <a:spcBef>
                <a:spcPts val="1200"/>
              </a:spcBef>
            </a:pPr>
            <a:r>
              <a:rPr lang="ja-JP" altLang="en-US" sz="3200" kern="100" dirty="0">
                <a:latin typeface="+mn-ea"/>
                <a:cs typeface="Times New Roman" panose="02020603050405020304" pitchFamily="18" charset="0"/>
              </a:rPr>
              <a:t>≪抽出≫</a:t>
            </a:r>
          </a:p>
          <a:p>
            <a:pPr algn="just">
              <a:lnSpc>
                <a:spcPts val="3500"/>
              </a:lnSpc>
              <a:spcBef>
                <a:spcPts val="1200"/>
              </a:spcBef>
            </a:pPr>
            <a:r>
              <a:rPr lang="ja-JP" altLang="en-US" sz="3200" kern="100" dirty="0">
                <a:latin typeface="+mn-ea"/>
                <a:cs typeface="Times New Roman" panose="02020603050405020304" pitchFamily="18" charset="0"/>
              </a:rPr>
              <a:t>・</a:t>
            </a:r>
            <a:r>
              <a:rPr lang="ja-JP" altLang="en-US" sz="3200" b="1" kern="100" dirty="0">
                <a:solidFill>
                  <a:srgbClr val="FF0000"/>
                </a:solidFill>
                <a:latin typeface="+mn-ea"/>
                <a:cs typeface="Times New Roman" panose="02020603050405020304" pitchFamily="18" charset="0"/>
              </a:rPr>
              <a:t>抽出</a:t>
            </a:r>
            <a:r>
              <a:rPr lang="ja-JP" altLang="en-US" sz="3200" kern="100" dirty="0">
                <a:latin typeface="+mn-ea"/>
                <a:cs typeface="Times New Roman" panose="02020603050405020304" pitchFamily="18" charset="0"/>
              </a:rPr>
              <a:t>：物質の溶媒への溶けやすさの違いを利用して分離</a:t>
            </a:r>
          </a:p>
          <a:p>
            <a:pPr algn="just">
              <a:lnSpc>
                <a:spcPts val="3500"/>
              </a:lnSpc>
              <a:spcBef>
                <a:spcPts val="1200"/>
              </a:spcBef>
            </a:pPr>
            <a:r>
              <a:rPr lang="ja-JP" altLang="en-US" sz="3200" kern="100" dirty="0">
                <a:latin typeface="+mn-ea"/>
                <a:cs typeface="Times New Roman" panose="02020603050405020304" pitchFamily="18" charset="0"/>
              </a:rPr>
              <a:t>               する操作。</a:t>
            </a:r>
          </a:p>
        </p:txBody>
      </p:sp>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(p.20)</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5" name="図 14">
            <a:extLst>
              <a:ext uri="{FF2B5EF4-FFF2-40B4-BE49-F238E27FC236}">
                <a16:creationId xmlns:a16="http://schemas.microsoft.com/office/drawing/2014/main" id="{11727C5C-76F9-4009-B0B7-36D057431110}"/>
              </a:ext>
            </a:extLst>
          </p:cNvPr>
          <p:cNvPicPr>
            <a:picLocks noChangeAspect="1"/>
          </p:cNvPicPr>
          <p:nvPr/>
        </p:nvPicPr>
        <p:blipFill>
          <a:blip r:embed="rId3"/>
          <a:stretch>
            <a:fillRect/>
          </a:stretch>
        </p:blipFill>
        <p:spPr>
          <a:xfrm>
            <a:off x="6641532" y="2080585"/>
            <a:ext cx="5483093" cy="4131518"/>
          </a:xfrm>
          <a:prstGeom prst="rect">
            <a:avLst/>
          </a:prstGeom>
        </p:spPr>
      </p:pic>
      <p:sp>
        <p:nvSpPr>
          <p:cNvPr id="19" name="テキスト ボックス 18">
            <a:extLst>
              <a:ext uri="{FF2B5EF4-FFF2-40B4-BE49-F238E27FC236}">
                <a16:creationId xmlns:a16="http://schemas.microsoft.com/office/drawing/2014/main" id="{70D0E49D-07BE-40E6-8C50-E165725377A7}"/>
              </a:ext>
            </a:extLst>
          </p:cNvPr>
          <p:cNvSpPr txBox="1"/>
          <p:nvPr/>
        </p:nvSpPr>
        <p:spPr>
          <a:xfrm>
            <a:off x="374147" y="2731122"/>
            <a:ext cx="6373803" cy="3557897"/>
          </a:xfrm>
          <a:prstGeom prst="rect">
            <a:avLst/>
          </a:prstGeom>
          <a:noFill/>
        </p:spPr>
        <p:txBody>
          <a:bodyPr wrap="square" rtlCol="0">
            <a:spAutoFit/>
          </a:bodyPr>
          <a:lstStyle/>
          <a:p>
            <a:pPr algn="just">
              <a:lnSpc>
                <a:spcPts val="3500"/>
              </a:lnSpc>
              <a:spcBef>
                <a:spcPts val="1200"/>
              </a:spcBef>
            </a:pPr>
            <a:r>
              <a:rPr lang="ja-JP" altLang="en-US" sz="3200" kern="100" dirty="0">
                <a:latin typeface="+mn-ea"/>
                <a:cs typeface="Times New Roman" panose="02020603050405020304" pitchFamily="18" charset="0"/>
              </a:rPr>
              <a:t>（例）ヨウ素とヨウ化カリウムの</a:t>
            </a:r>
          </a:p>
          <a:p>
            <a:pPr algn="just">
              <a:lnSpc>
                <a:spcPts val="3500"/>
              </a:lnSpc>
              <a:spcBef>
                <a:spcPts val="1200"/>
              </a:spcBef>
            </a:pPr>
            <a:r>
              <a:rPr lang="ja-JP" altLang="en-US" sz="3200" kern="100" dirty="0">
                <a:latin typeface="+mn-ea"/>
                <a:cs typeface="Times New Roman" panose="02020603050405020304" pitchFamily="18" charset="0"/>
              </a:rPr>
              <a:t>           混合水溶液</a:t>
            </a:r>
          </a:p>
          <a:p>
            <a:pPr algn="just">
              <a:lnSpc>
                <a:spcPts val="3500"/>
              </a:lnSpc>
              <a:spcBef>
                <a:spcPts val="1200"/>
              </a:spcBef>
            </a:pPr>
            <a:r>
              <a:rPr lang="en-US" altLang="ja-JP" sz="3200" kern="100" dirty="0">
                <a:latin typeface="+mn-ea"/>
                <a:cs typeface="Times New Roman" panose="02020603050405020304" pitchFamily="18" charset="0"/>
              </a:rPr>
              <a:t>1. </a:t>
            </a:r>
            <a:r>
              <a:rPr lang="ja-JP" altLang="en-US" sz="3200" kern="100" dirty="0">
                <a:latin typeface="+mn-ea"/>
                <a:cs typeface="Times New Roman" panose="02020603050405020304" pitchFamily="18" charset="0"/>
              </a:rPr>
              <a:t>混合水溶液と</a:t>
            </a:r>
            <a:r>
              <a:rPr lang="ja-JP" altLang="en-US" sz="3200" b="1" kern="100" dirty="0">
                <a:solidFill>
                  <a:srgbClr val="FF0000"/>
                </a:solidFill>
                <a:latin typeface="+mn-ea"/>
                <a:cs typeface="Times New Roman" panose="02020603050405020304" pitchFamily="18" charset="0"/>
              </a:rPr>
              <a:t>ヘキサン</a:t>
            </a:r>
            <a:r>
              <a:rPr lang="ja-JP" altLang="en-US" sz="3200" kern="100" dirty="0">
                <a:latin typeface="+mn-ea"/>
                <a:cs typeface="Times New Roman" panose="02020603050405020304" pitchFamily="18" charset="0"/>
              </a:rPr>
              <a:t>を</a:t>
            </a:r>
          </a:p>
          <a:p>
            <a:pPr algn="just">
              <a:lnSpc>
                <a:spcPts val="3500"/>
              </a:lnSpc>
              <a:spcBef>
                <a:spcPts val="1200"/>
              </a:spcBef>
            </a:pPr>
            <a:r>
              <a:rPr lang="ja-JP" altLang="en-US" sz="3200" kern="100" dirty="0">
                <a:latin typeface="+mn-ea"/>
                <a:cs typeface="Times New Roman" panose="02020603050405020304" pitchFamily="18" charset="0"/>
              </a:rPr>
              <a:t>    </a:t>
            </a:r>
            <a:r>
              <a:rPr lang="ja-JP" altLang="en-US" sz="3200" b="1" kern="100" dirty="0">
                <a:solidFill>
                  <a:srgbClr val="FF0000"/>
                </a:solidFill>
                <a:latin typeface="+mn-ea"/>
                <a:cs typeface="Times New Roman" panose="02020603050405020304" pitchFamily="18" charset="0"/>
              </a:rPr>
              <a:t>分液</a:t>
            </a:r>
            <a:r>
              <a:rPr lang="ja-JP" altLang="en-US" sz="3200" b="1" kern="100" dirty="0" err="1">
                <a:solidFill>
                  <a:srgbClr val="FF0000"/>
                </a:solidFill>
                <a:latin typeface="+mn-ea"/>
                <a:cs typeface="Times New Roman" panose="02020603050405020304" pitchFamily="18" charset="0"/>
              </a:rPr>
              <a:t>ろうと</a:t>
            </a:r>
            <a:r>
              <a:rPr lang="ja-JP" altLang="en-US" sz="3200" kern="100" dirty="0" err="1">
                <a:latin typeface="+mn-ea"/>
                <a:cs typeface="Times New Roman" panose="02020603050405020304" pitchFamily="18" charset="0"/>
              </a:rPr>
              <a:t>に</a:t>
            </a:r>
            <a:r>
              <a:rPr lang="ja-JP" altLang="en-US" sz="3200" kern="100" dirty="0">
                <a:latin typeface="+mn-ea"/>
                <a:cs typeface="Times New Roman" panose="02020603050405020304" pitchFamily="18" charset="0"/>
              </a:rPr>
              <a:t>入れる。</a:t>
            </a:r>
          </a:p>
          <a:p>
            <a:pPr algn="just">
              <a:lnSpc>
                <a:spcPts val="3500"/>
              </a:lnSpc>
              <a:spcBef>
                <a:spcPts val="1200"/>
              </a:spcBef>
            </a:pPr>
            <a:r>
              <a:rPr lang="en-US" altLang="ja-JP" sz="3200" kern="100" dirty="0">
                <a:latin typeface="+mn-ea"/>
                <a:cs typeface="Times New Roman" panose="02020603050405020304" pitchFamily="18" charset="0"/>
              </a:rPr>
              <a:t>2. </a:t>
            </a:r>
            <a:r>
              <a:rPr lang="ja-JP" altLang="en-US" sz="3200" b="1" kern="100" dirty="0">
                <a:solidFill>
                  <a:srgbClr val="FF0000"/>
                </a:solidFill>
                <a:latin typeface="+mn-ea"/>
                <a:cs typeface="Times New Roman" panose="02020603050405020304" pitchFamily="18" charset="0"/>
              </a:rPr>
              <a:t>分液</a:t>
            </a:r>
            <a:r>
              <a:rPr lang="ja-JP" altLang="en-US" sz="3200" b="1" kern="100" dirty="0" err="1">
                <a:solidFill>
                  <a:srgbClr val="FF0000"/>
                </a:solidFill>
                <a:latin typeface="+mn-ea"/>
                <a:cs typeface="Times New Roman" panose="02020603050405020304" pitchFamily="18" charset="0"/>
              </a:rPr>
              <a:t>ろうと</a:t>
            </a:r>
            <a:r>
              <a:rPr lang="ja-JP" altLang="en-US" sz="3200" kern="100" dirty="0" err="1">
                <a:latin typeface="+mn-ea"/>
                <a:cs typeface="Times New Roman" panose="02020603050405020304" pitchFamily="18" charset="0"/>
              </a:rPr>
              <a:t>を</a:t>
            </a:r>
            <a:r>
              <a:rPr lang="ja-JP" altLang="en-US" sz="3200" kern="100" dirty="0">
                <a:latin typeface="+mn-ea"/>
                <a:cs typeface="Times New Roman" panose="02020603050405020304" pitchFamily="18" charset="0"/>
              </a:rPr>
              <a:t>よく振ると</a:t>
            </a:r>
            <a:r>
              <a:rPr lang="ja-JP" altLang="en-US" sz="3200" b="1" kern="100" dirty="0">
                <a:solidFill>
                  <a:srgbClr val="FF0000"/>
                </a:solidFill>
                <a:latin typeface="+mn-ea"/>
                <a:cs typeface="Times New Roman" panose="02020603050405020304" pitchFamily="18" charset="0"/>
              </a:rPr>
              <a:t>ヨウ素</a:t>
            </a:r>
            <a:endParaRPr lang="ja-JP" altLang="en-US" sz="3200" kern="100" dirty="0">
              <a:latin typeface="+mn-ea"/>
              <a:cs typeface="Times New Roman" panose="02020603050405020304" pitchFamily="18" charset="0"/>
            </a:endParaRPr>
          </a:p>
          <a:p>
            <a:pPr algn="just">
              <a:lnSpc>
                <a:spcPts val="3500"/>
              </a:lnSpc>
              <a:spcBef>
                <a:spcPts val="1200"/>
              </a:spcBef>
            </a:pPr>
            <a:r>
              <a:rPr lang="ja-JP" altLang="en-US" sz="3200" kern="100" dirty="0">
                <a:latin typeface="+mn-ea"/>
                <a:cs typeface="Times New Roman" panose="02020603050405020304" pitchFamily="18" charset="0"/>
              </a:rPr>
              <a:t>　がヘキサンに溶ける。</a:t>
            </a:r>
          </a:p>
        </p:txBody>
      </p:sp>
      <p:grpSp>
        <p:nvGrpSpPr>
          <p:cNvPr id="13" name="グループ化 12">
            <a:extLst>
              <a:ext uri="{FF2B5EF4-FFF2-40B4-BE49-F238E27FC236}">
                <a16:creationId xmlns:a16="http://schemas.microsoft.com/office/drawing/2014/main" id="{C559B7A3-ABBC-461A-BD8C-DEB360A49380}"/>
              </a:ext>
            </a:extLst>
          </p:cNvPr>
          <p:cNvGrpSpPr/>
          <p:nvPr/>
        </p:nvGrpSpPr>
        <p:grpSpPr>
          <a:xfrm>
            <a:off x="6232937" y="223511"/>
            <a:ext cx="5577265" cy="1352678"/>
            <a:chOff x="6356524" y="3436897"/>
            <a:chExt cx="5577265" cy="3089701"/>
          </a:xfrm>
        </p:grpSpPr>
        <p:sp>
          <p:nvSpPr>
            <p:cNvPr id="17" name="角丸四角形 8">
              <a:extLst>
                <a:ext uri="{FF2B5EF4-FFF2-40B4-BE49-F238E27FC236}">
                  <a16:creationId xmlns:a16="http://schemas.microsoft.com/office/drawing/2014/main" id="{EB72675F-8AE3-4667-8694-FB885734CFBA}"/>
                </a:ext>
              </a:extLst>
            </p:cNvPr>
            <p:cNvSpPr/>
            <p:nvPr/>
          </p:nvSpPr>
          <p:spPr>
            <a:xfrm>
              <a:off x="6519435" y="3437263"/>
              <a:ext cx="5378782" cy="2633031"/>
            </a:xfrm>
            <a:prstGeom prst="roundRect">
              <a:avLst>
                <a:gd name="adj" fmla="val 12845"/>
              </a:avLst>
            </a:prstGeom>
            <a:solidFill>
              <a:srgbClr val="FFF7EC"/>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5A07D60-908C-4557-AA0A-E91520DDEE79}"/>
                </a:ext>
              </a:extLst>
            </p:cNvPr>
            <p:cNvSpPr/>
            <p:nvPr/>
          </p:nvSpPr>
          <p:spPr>
            <a:xfrm>
              <a:off x="6452153" y="3436897"/>
              <a:ext cx="5481636" cy="1877389"/>
            </a:xfrm>
            <a:prstGeom prst="rect">
              <a:avLst/>
            </a:prstGeom>
          </p:spPr>
          <p:txBody>
            <a:bodyPr wrap="square">
              <a:spAutoFit/>
            </a:bodyPr>
            <a:lstStyle/>
            <a:p>
              <a:pPr algn="ctr">
                <a:lnSpc>
                  <a:spcPct val="114000"/>
                </a:lnSpc>
              </a:pPr>
              <a:r>
                <a:rPr lang="ja-JP" altLang="en-US" sz="2900" dirty="0"/>
                <a:t>溶解度は，溶媒や溶質の</a:t>
              </a:r>
              <a:endParaRPr lang="en-US" altLang="ja-JP" sz="2900" dirty="0"/>
            </a:p>
            <a:p>
              <a:pPr algn="ctr">
                <a:lnSpc>
                  <a:spcPct val="114000"/>
                </a:lnSpc>
              </a:pPr>
              <a:r>
                <a:rPr lang="ja-JP" altLang="en-US" sz="2900" dirty="0"/>
                <a:t>種類によって異なる。</a:t>
              </a:r>
            </a:p>
          </p:txBody>
        </p:sp>
        <p:pic>
          <p:nvPicPr>
            <p:cNvPr id="22" name="図 21">
              <a:extLst>
                <a:ext uri="{FF2B5EF4-FFF2-40B4-BE49-F238E27FC236}">
                  <a16:creationId xmlns:a16="http://schemas.microsoft.com/office/drawing/2014/main" id="{A44D8C84-9157-4B8C-B6E0-5853C1A17142}"/>
                </a:ext>
              </a:extLst>
            </p:cNvPr>
            <p:cNvPicPr>
              <a:picLocks noChangeAspect="1"/>
            </p:cNvPicPr>
            <p:nvPr/>
          </p:nvPicPr>
          <p:blipFill>
            <a:blip r:embed="rId4"/>
            <a:stretch>
              <a:fillRect/>
            </a:stretch>
          </p:blipFill>
          <p:spPr>
            <a:xfrm rot="16200000">
              <a:off x="6123260" y="6102076"/>
              <a:ext cx="657786" cy="191257"/>
            </a:xfrm>
            <a:prstGeom prst="rect">
              <a:avLst/>
            </a:prstGeom>
          </p:spPr>
        </p:pic>
      </p:grpSp>
    </p:spTree>
    <p:extLst>
      <p:ext uri="{BB962C8B-B14F-4D97-AF65-F5344CB8AC3E}">
        <p14:creationId xmlns:p14="http://schemas.microsoft.com/office/powerpoint/2010/main" val="1437619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C67FB838-E81B-402A-A9BE-0296AF7F1087}"/>
              </a:ext>
            </a:extLst>
          </p:cNvPr>
          <p:cNvSpPr txBox="1"/>
          <p:nvPr/>
        </p:nvSpPr>
        <p:spPr>
          <a:xfrm>
            <a:off x="374147" y="954034"/>
            <a:ext cx="11054256" cy="3557897"/>
          </a:xfrm>
          <a:prstGeom prst="rect">
            <a:avLst/>
          </a:prstGeom>
          <a:noFill/>
        </p:spPr>
        <p:txBody>
          <a:bodyPr wrap="square" rtlCol="0">
            <a:spAutoFit/>
          </a:bodyPr>
          <a:lstStyle/>
          <a:p>
            <a:pPr algn="just">
              <a:lnSpc>
                <a:spcPts val="3500"/>
              </a:lnSpc>
              <a:spcBef>
                <a:spcPts val="1200"/>
              </a:spcBef>
            </a:pPr>
            <a:r>
              <a:rPr lang="en-US" altLang="ja-JP" sz="3200" kern="100" dirty="0">
                <a:latin typeface="+mn-ea"/>
                <a:cs typeface="Times New Roman" panose="02020603050405020304" pitchFamily="18" charset="0"/>
              </a:rPr>
              <a:t>3. </a:t>
            </a:r>
            <a:r>
              <a:rPr lang="ja-JP" altLang="en-US" sz="3200" kern="100" dirty="0">
                <a:latin typeface="+mn-ea"/>
                <a:cs typeface="Times New Roman" panose="02020603050405020304" pitchFamily="18" charset="0"/>
              </a:rPr>
              <a:t>混合水溶液は</a:t>
            </a:r>
            <a:r>
              <a:rPr lang="ja-JP" altLang="en-US" sz="3200" b="1" kern="100" dirty="0">
                <a:solidFill>
                  <a:srgbClr val="FF0000"/>
                </a:solidFill>
                <a:latin typeface="+mn-ea"/>
                <a:cs typeface="Times New Roman" panose="02020603050405020304" pitchFamily="18" charset="0"/>
              </a:rPr>
              <a:t>水</a:t>
            </a:r>
            <a:r>
              <a:rPr lang="ja-JP" altLang="en-US" sz="3200" kern="100" dirty="0">
                <a:latin typeface="+mn-ea"/>
                <a:cs typeface="Times New Roman" panose="02020603050405020304" pitchFamily="18" charset="0"/>
              </a:rPr>
              <a:t>層が下に，</a:t>
            </a: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b="1" kern="100" dirty="0">
                <a:solidFill>
                  <a:srgbClr val="FF0000"/>
                </a:solidFill>
                <a:latin typeface="+mn-ea"/>
                <a:cs typeface="Times New Roman" panose="02020603050405020304" pitchFamily="18" charset="0"/>
              </a:rPr>
              <a:t>　ヘキサン</a:t>
            </a:r>
            <a:r>
              <a:rPr lang="ja-JP" altLang="en-US" sz="3200" kern="100" dirty="0">
                <a:latin typeface="+mn-ea"/>
                <a:cs typeface="Times New Roman" panose="02020603050405020304" pitchFamily="18" charset="0"/>
              </a:rPr>
              <a:t>層が上に分かれ</a:t>
            </a: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kern="100" dirty="0">
                <a:latin typeface="+mn-ea"/>
                <a:cs typeface="Times New Roman" panose="02020603050405020304" pitchFamily="18" charset="0"/>
              </a:rPr>
              <a:t>　る。</a:t>
            </a:r>
          </a:p>
          <a:p>
            <a:pPr algn="just">
              <a:lnSpc>
                <a:spcPts val="3500"/>
              </a:lnSpc>
              <a:spcBef>
                <a:spcPts val="1200"/>
              </a:spcBef>
            </a:pPr>
            <a:r>
              <a:rPr lang="en-US" altLang="ja-JP" sz="3200" kern="100" dirty="0">
                <a:latin typeface="+mn-ea"/>
                <a:cs typeface="Times New Roman" panose="02020603050405020304" pitchFamily="18" charset="0"/>
              </a:rPr>
              <a:t>4. </a:t>
            </a:r>
            <a:r>
              <a:rPr lang="ja-JP" altLang="en-US" sz="3200" b="1" kern="100" dirty="0">
                <a:solidFill>
                  <a:srgbClr val="FF0000"/>
                </a:solidFill>
                <a:latin typeface="+mn-ea"/>
                <a:cs typeface="Times New Roman" panose="02020603050405020304" pitchFamily="18" charset="0"/>
              </a:rPr>
              <a:t>活栓</a:t>
            </a:r>
            <a:r>
              <a:rPr lang="ja-JP" altLang="en-US" sz="3200" kern="100" dirty="0">
                <a:latin typeface="+mn-ea"/>
                <a:cs typeface="Times New Roman" panose="02020603050405020304" pitchFamily="18" charset="0"/>
              </a:rPr>
              <a:t>を開いて</a:t>
            </a:r>
            <a:r>
              <a:rPr lang="ja-JP" altLang="en-US" sz="3200" b="1" kern="100" dirty="0">
                <a:solidFill>
                  <a:srgbClr val="FF0000"/>
                </a:solidFill>
                <a:latin typeface="+mn-ea"/>
                <a:cs typeface="Times New Roman" panose="02020603050405020304" pitchFamily="18" charset="0"/>
              </a:rPr>
              <a:t>水</a:t>
            </a:r>
            <a:r>
              <a:rPr lang="ja-JP" altLang="en-US" sz="3200" kern="100" dirty="0">
                <a:latin typeface="+mn-ea"/>
                <a:cs typeface="Times New Roman" panose="02020603050405020304" pitchFamily="18" charset="0"/>
              </a:rPr>
              <a:t>層のみを</a:t>
            </a: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kern="100" dirty="0">
                <a:latin typeface="+mn-ea"/>
                <a:cs typeface="Times New Roman" panose="02020603050405020304" pitchFamily="18" charset="0"/>
              </a:rPr>
              <a:t>　取り出すと，</a:t>
            </a: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b="1" kern="100" dirty="0">
                <a:solidFill>
                  <a:srgbClr val="FF0000"/>
                </a:solidFill>
                <a:latin typeface="+mn-ea"/>
                <a:cs typeface="Times New Roman" panose="02020603050405020304" pitchFamily="18" charset="0"/>
              </a:rPr>
              <a:t>　ヘキサン</a:t>
            </a:r>
            <a:r>
              <a:rPr lang="ja-JP" altLang="en-US" sz="3200" kern="100" dirty="0">
                <a:latin typeface="+mn-ea"/>
                <a:cs typeface="Times New Roman" panose="02020603050405020304" pitchFamily="18" charset="0"/>
              </a:rPr>
              <a:t>層が</a:t>
            </a:r>
            <a:r>
              <a:rPr lang="ja-JP" altLang="en-US" sz="3200" b="1" kern="100" dirty="0">
                <a:solidFill>
                  <a:srgbClr val="FF0000"/>
                </a:solidFill>
                <a:latin typeface="+mn-ea"/>
                <a:cs typeface="Times New Roman" panose="02020603050405020304" pitchFamily="18" charset="0"/>
              </a:rPr>
              <a:t>分離</a:t>
            </a:r>
            <a:r>
              <a:rPr lang="ja-JP" altLang="en-US" sz="3200" kern="100" dirty="0">
                <a:latin typeface="+mn-ea"/>
                <a:cs typeface="Times New Roman" panose="02020603050405020304" pitchFamily="18" charset="0"/>
              </a:rPr>
              <a:t>する。</a:t>
            </a:r>
          </a:p>
        </p:txBody>
      </p:sp>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(p.20)</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5" name="図 14">
            <a:extLst>
              <a:ext uri="{FF2B5EF4-FFF2-40B4-BE49-F238E27FC236}">
                <a16:creationId xmlns:a16="http://schemas.microsoft.com/office/drawing/2014/main" id="{D068A915-E8C8-4532-9BB9-8EBC0793380E}"/>
              </a:ext>
            </a:extLst>
          </p:cNvPr>
          <p:cNvPicPr>
            <a:picLocks noChangeAspect="1"/>
          </p:cNvPicPr>
          <p:nvPr/>
        </p:nvPicPr>
        <p:blipFill>
          <a:blip r:embed="rId3"/>
          <a:stretch>
            <a:fillRect/>
          </a:stretch>
        </p:blipFill>
        <p:spPr>
          <a:xfrm>
            <a:off x="6519593" y="-108400"/>
            <a:ext cx="5645871" cy="6584817"/>
          </a:xfrm>
          <a:prstGeom prst="rect">
            <a:avLst/>
          </a:prstGeom>
        </p:spPr>
      </p:pic>
      <p:grpSp>
        <p:nvGrpSpPr>
          <p:cNvPr id="19" name="グループ化 18">
            <a:extLst>
              <a:ext uri="{FF2B5EF4-FFF2-40B4-BE49-F238E27FC236}">
                <a16:creationId xmlns:a16="http://schemas.microsoft.com/office/drawing/2014/main" id="{9305AC8F-C7D2-4EA3-9ADB-D82A583454DE}"/>
              </a:ext>
            </a:extLst>
          </p:cNvPr>
          <p:cNvGrpSpPr/>
          <p:nvPr/>
        </p:nvGrpSpPr>
        <p:grpSpPr>
          <a:xfrm>
            <a:off x="2454948" y="4694559"/>
            <a:ext cx="4064646" cy="992871"/>
            <a:chOff x="8740617" y="169364"/>
            <a:chExt cx="3646281" cy="1404407"/>
          </a:xfrm>
        </p:grpSpPr>
        <p:grpSp>
          <p:nvGrpSpPr>
            <p:cNvPr id="22" name="グループ化 21">
              <a:extLst>
                <a:ext uri="{FF2B5EF4-FFF2-40B4-BE49-F238E27FC236}">
                  <a16:creationId xmlns:a16="http://schemas.microsoft.com/office/drawing/2014/main" id="{90366020-F0EA-4362-B4E2-0C6365755F6F}"/>
                </a:ext>
              </a:extLst>
            </p:cNvPr>
            <p:cNvGrpSpPr/>
            <p:nvPr/>
          </p:nvGrpSpPr>
          <p:grpSpPr>
            <a:xfrm rot="10800000">
              <a:off x="8740617" y="169364"/>
              <a:ext cx="3646281" cy="1404407"/>
              <a:chOff x="4147497" y="4786397"/>
              <a:chExt cx="3646281" cy="1404407"/>
            </a:xfrm>
          </p:grpSpPr>
          <p:sp>
            <p:nvSpPr>
              <p:cNvPr id="24" name="角丸四角形 18">
                <a:extLst>
                  <a:ext uri="{FF2B5EF4-FFF2-40B4-BE49-F238E27FC236}">
                    <a16:creationId xmlns:a16="http://schemas.microsoft.com/office/drawing/2014/main" id="{B432E6DD-3AF4-4F10-9043-4CC1E055DED7}"/>
                  </a:ext>
                </a:extLst>
              </p:cNvPr>
              <p:cNvSpPr/>
              <p:nvPr/>
            </p:nvSpPr>
            <p:spPr>
              <a:xfrm>
                <a:off x="4364778" y="4786397"/>
                <a:ext cx="3429000" cy="1404407"/>
              </a:xfrm>
              <a:prstGeom prst="roundRect">
                <a:avLst>
                  <a:gd name="adj" fmla="val 15257"/>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a:extLst>
                  <a:ext uri="{FF2B5EF4-FFF2-40B4-BE49-F238E27FC236}">
                    <a16:creationId xmlns:a16="http://schemas.microsoft.com/office/drawing/2014/main" id="{909348B1-DE16-4949-9382-E0F55E27BC00}"/>
                  </a:ext>
                </a:extLst>
              </p:cNvPr>
              <p:cNvSpPr/>
              <p:nvPr/>
            </p:nvSpPr>
            <p:spPr>
              <a:xfrm rot="9817515" flipV="1">
                <a:off x="4147497" y="5182057"/>
                <a:ext cx="304800" cy="304800"/>
              </a:xfrm>
              <a:prstGeom prst="r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正方形/長方形 22">
              <a:extLst>
                <a:ext uri="{FF2B5EF4-FFF2-40B4-BE49-F238E27FC236}">
                  <a16:creationId xmlns:a16="http://schemas.microsoft.com/office/drawing/2014/main" id="{3E37B355-55DA-4B6A-8AA6-FE49C487A140}"/>
                </a:ext>
              </a:extLst>
            </p:cNvPr>
            <p:cNvSpPr/>
            <p:nvPr/>
          </p:nvSpPr>
          <p:spPr>
            <a:xfrm>
              <a:off x="8802735" y="169364"/>
              <a:ext cx="3149600" cy="1258607"/>
            </a:xfrm>
            <a:prstGeom prst="rect">
              <a:avLst/>
            </a:prstGeom>
          </p:spPr>
          <p:txBody>
            <a:bodyPr wrap="square">
              <a:spAutoFit/>
            </a:bodyPr>
            <a:lstStyle/>
            <a:p>
              <a:pPr algn="ctr">
                <a:lnSpc>
                  <a:spcPct val="110000"/>
                </a:lnSpc>
              </a:pPr>
              <a:r>
                <a:rPr lang="ja-JP" altLang="en-US" sz="2400" b="1" dirty="0"/>
                <a:t>ヘキサンは水より軽いので水層より上になる</a:t>
              </a:r>
            </a:p>
          </p:txBody>
        </p:sp>
      </p:grpSp>
    </p:spTree>
    <p:extLst>
      <p:ext uri="{BB962C8B-B14F-4D97-AF65-F5344CB8AC3E}">
        <p14:creationId xmlns:p14="http://schemas.microsoft.com/office/powerpoint/2010/main" val="133931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(p.20)</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E5F573FC-A430-4694-B630-D0A955A4E35E}"/>
              </a:ext>
            </a:extLst>
          </p:cNvPr>
          <p:cNvSpPr txBox="1"/>
          <p:nvPr/>
        </p:nvSpPr>
        <p:spPr>
          <a:xfrm>
            <a:off x="564171" y="1509981"/>
            <a:ext cx="4373589" cy="3046988"/>
          </a:xfrm>
          <a:prstGeom prst="rect">
            <a:avLst/>
          </a:prstGeom>
          <a:noFill/>
        </p:spPr>
        <p:txBody>
          <a:bodyPr wrap="square" rtlCol="0">
            <a:spAutoFit/>
          </a:bodyPr>
          <a:lstStyle/>
          <a:p>
            <a:r>
              <a:rPr lang="ja-JP" altLang="en-US" sz="3200" dirty="0"/>
              <a:t>図の抽出終了後，</a:t>
            </a:r>
            <a:endParaRPr lang="en-US" altLang="ja-JP" sz="3200" dirty="0"/>
          </a:p>
          <a:p>
            <a:r>
              <a:rPr lang="ja-JP" altLang="en-US" sz="3200" dirty="0"/>
              <a:t>上層にあるヘキ</a:t>
            </a:r>
            <a:endParaRPr lang="en-US" altLang="ja-JP" sz="3200" dirty="0"/>
          </a:p>
          <a:p>
            <a:r>
              <a:rPr lang="ja-JP" altLang="en-US" sz="3200" dirty="0"/>
              <a:t>サンを分液</a:t>
            </a:r>
            <a:r>
              <a:rPr lang="ja-JP" altLang="en-US" sz="3200" dirty="0" err="1"/>
              <a:t>ろう</a:t>
            </a:r>
            <a:endParaRPr lang="en-US" altLang="ja-JP" sz="3200" dirty="0"/>
          </a:p>
          <a:p>
            <a:r>
              <a:rPr lang="ja-JP" altLang="en-US" sz="3200" dirty="0"/>
              <a:t>との下からでは</a:t>
            </a:r>
            <a:endParaRPr lang="en-US" altLang="ja-JP" sz="3200" dirty="0"/>
          </a:p>
          <a:p>
            <a:r>
              <a:rPr lang="ja-JP" altLang="en-US" sz="3200" dirty="0"/>
              <a:t>なく上から流し</a:t>
            </a:r>
            <a:endParaRPr lang="en-US" altLang="ja-JP" sz="3200" dirty="0"/>
          </a:p>
          <a:p>
            <a:r>
              <a:rPr lang="ja-JP" altLang="en-US" sz="3200" dirty="0"/>
              <a:t>出すのはなぜか。</a:t>
            </a:r>
          </a:p>
        </p:txBody>
      </p:sp>
      <p:pic>
        <p:nvPicPr>
          <p:cNvPr id="33" name="図 32">
            <a:extLst>
              <a:ext uri="{FF2B5EF4-FFF2-40B4-BE49-F238E27FC236}">
                <a16:creationId xmlns:a16="http://schemas.microsoft.com/office/drawing/2014/main" id="{852530A3-D63D-4E17-B840-21AA99CC31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5" y="1023263"/>
            <a:ext cx="2323009" cy="520165"/>
          </a:xfrm>
          <a:prstGeom prst="rect">
            <a:avLst/>
          </a:prstGeom>
        </p:spPr>
      </p:pic>
      <p:grpSp>
        <p:nvGrpSpPr>
          <p:cNvPr id="2" name="グループ化 1">
            <a:extLst>
              <a:ext uri="{FF2B5EF4-FFF2-40B4-BE49-F238E27FC236}">
                <a16:creationId xmlns:a16="http://schemas.microsoft.com/office/drawing/2014/main" id="{135876BE-9CDB-4E85-AC7D-74E5C26CA383}"/>
              </a:ext>
            </a:extLst>
          </p:cNvPr>
          <p:cNvGrpSpPr/>
          <p:nvPr/>
        </p:nvGrpSpPr>
        <p:grpSpPr>
          <a:xfrm>
            <a:off x="3832872" y="858054"/>
            <a:ext cx="8359128" cy="3826487"/>
            <a:chOff x="374147" y="2653033"/>
            <a:chExt cx="8352348" cy="3823383"/>
          </a:xfrm>
        </p:grpSpPr>
        <p:pic>
          <p:nvPicPr>
            <p:cNvPr id="15" name="図 14">
              <a:extLst>
                <a:ext uri="{FF2B5EF4-FFF2-40B4-BE49-F238E27FC236}">
                  <a16:creationId xmlns:a16="http://schemas.microsoft.com/office/drawing/2014/main" id="{64A2CB2E-B429-497F-9004-FB9A90AC0041}"/>
                </a:ext>
              </a:extLst>
            </p:cNvPr>
            <p:cNvPicPr>
              <a:picLocks noChangeAspect="1"/>
            </p:cNvPicPr>
            <p:nvPr/>
          </p:nvPicPr>
          <p:blipFill>
            <a:blip r:embed="rId4"/>
            <a:stretch>
              <a:fillRect/>
            </a:stretch>
          </p:blipFill>
          <p:spPr>
            <a:xfrm>
              <a:off x="374147" y="2653035"/>
              <a:ext cx="5074153" cy="3823381"/>
            </a:xfrm>
            <a:prstGeom prst="rect">
              <a:avLst/>
            </a:prstGeom>
          </p:spPr>
        </p:pic>
        <p:pic>
          <p:nvPicPr>
            <p:cNvPr id="17" name="図 16">
              <a:extLst>
                <a:ext uri="{FF2B5EF4-FFF2-40B4-BE49-F238E27FC236}">
                  <a16:creationId xmlns:a16="http://schemas.microsoft.com/office/drawing/2014/main" id="{F72561AC-FBD9-4309-8945-079DC9B5E362}"/>
                </a:ext>
              </a:extLst>
            </p:cNvPr>
            <p:cNvPicPr>
              <a:picLocks noChangeAspect="1"/>
            </p:cNvPicPr>
            <p:nvPr/>
          </p:nvPicPr>
          <p:blipFill>
            <a:blip r:embed="rId5"/>
            <a:stretch>
              <a:fillRect/>
            </a:stretch>
          </p:blipFill>
          <p:spPr>
            <a:xfrm>
              <a:off x="5448300" y="2653033"/>
              <a:ext cx="3278195" cy="3823381"/>
            </a:xfrm>
            <a:prstGeom prst="rect">
              <a:avLst/>
            </a:prstGeom>
          </p:spPr>
        </p:pic>
      </p:grpSp>
    </p:spTree>
    <p:extLst>
      <p:ext uri="{BB962C8B-B14F-4D97-AF65-F5344CB8AC3E}">
        <p14:creationId xmlns:p14="http://schemas.microsoft.com/office/powerpoint/2010/main" val="4006455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(p.20)</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E5F573FC-A430-4694-B630-D0A955A4E35E}"/>
              </a:ext>
            </a:extLst>
          </p:cNvPr>
          <p:cNvSpPr txBox="1"/>
          <p:nvPr/>
        </p:nvSpPr>
        <p:spPr>
          <a:xfrm>
            <a:off x="564171" y="1509981"/>
            <a:ext cx="4373589" cy="3046988"/>
          </a:xfrm>
          <a:prstGeom prst="rect">
            <a:avLst/>
          </a:prstGeom>
          <a:noFill/>
        </p:spPr>
        <p:txBody>
          <a:bodyPr wrap="square" rtlCol="0">
            <a:spAutoFit/>
          </a:bodyPr>
          <a:lstStyle/>
          <a:p>
            <a:r>
              <a:rPr lang="ja-JP" altLang="en-US" sz="3200" dirty="0"/>
              <a:t>図の抽出終了後，</a:t>
            </a:r>
            <a:endParaRPr lang="en-US" altLang="ja-JP" sz="3200" dirty="0"/>
          </a:p>
          <a:p>
            <a:r>
              <a:rPr lang="ja-JP" altLang="en-US" sz="3200" dirty="0"/>
              <a:t>上層にあるヘキ</a:t>
            </a:r>
            <a:endParaRPr lang="en-US" altLang="ja-JP" sz="3200" dirty="0"/>
          </a:p>
          <a:p>
            <a:r>
              <a:rPr lang="ja-JP" altLang="en-US" sz="3200" dirty="0"/>
              <a:t>サンを分液</a:t>
            </a:r>
            <a:r>
              <a:rPr lang="ja-JP" altLang="en-US" sz="3200" dirty="0" err="1"/>
              <a:t>ろう</a:t>
            </a:r>
            <a:endParaRPr lang="en-US" altLang="ja-JP" sz="3200" dirty="0"/>
          </a:p>
          <a:p>
            <a:r>
              <a:rPr lang="ja-JP" altLang="en-US" sz="3200" dirty="0"/>
              <a:t>との下からでは</a:t>
            </a:r>
            <a:endParaRPr lang="en-US" altLang="ja-JP" sz="3200" dirty="0"/>
          </a:p>
          <a:p>
            <a:r>
              <a:rPr lang="ja-JP" altLang="en-US" sz="3200" dirty="0"/>
              <a:t>なく上から流し</a:t>
            </a:r>
            <a:endParaRPr lang="en-US" altLang="ja-JP" sz="3200" dirty="0"/>
          </a:p>
          <a:p>
            <a:r>
              <a:rPr lang="ja-JP" altLang="en-US" sz="3200" dirty="0"/>
              <a:t>出すのはなぜか。</a:t>
            </a:r>
          </a:p>
        </p:txBody>
      </p:sp>
      <p:pic>
        <p:nvPicPr>
          <p:cNvPr id="33" name="図 32">
            <a:extLst>
              <a:ext uri="{FF2B5EF4-FFF2-40B4-BE49-F238E27FC236}">
                <a16:creationId xmlns:a16="http://schemas.microsoft.com/office/drawing/2014/main" id="{852530A3-D63D-4E17-B840-21AA99CC31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5" y="1023263"/>
            <a:ext cx="2323009" cy="520165"/>
          </a:xfrm>
          <a:prstGeom prst="rect">
            <a:avLst/>
          </a:prstGeom>
        </p:spPr>
      </p:pic>
      <p:sp>
        <p:nvSpPr>
          <p:cNvPr id="29" name="テキスト ボックス 28">
            <a:extLst>
              <a:ext uri="{FF2B5EF4-FFF2-40B4-BE49-F238E27FC236}">
                <a16:creationId xmlns:a16="http://schemas.microsoft.com/office/drawing/2014/main" id="{9FB1A2A5-27CE-4D12-BEF5-61C9347ABB1F}"/>
              </a:ext>
            </a:extLst>
          </p:cNvPr>
          <p:cNvSpPr txBox="1"/>
          <p:nvPr/>
        </p:nvSpPr>
        <p:spPr>
          <a:xfrm>
            <a:off x="1521724" y="4983222"/>
            <a:ext cx="10312796" cy="1105624"/>
          </a:xfrm>
          <a:prstGeom prst="rect">
            <a:avLst/>
          </a:prstGeom>
          <a:noFill/>
        </p:spPr>
        <p:txBody>
          <a:bodyPr wrap="square" rtlCol="0">
            <a:spAutoFit/>
          </a:bodyPr>
          <a:lstStyle/>
          <a:p>
            <a:pPr marL="271463" indent="-271463" algn="just">
              <a:lnSpc>
                <a:spcPts val="4000"/>
              </a:lnSpc>
              <a:tabLst>
                <a:tab pos="271463" algn="l"/>
              </a:tabLst>
            </a:pPr>
            <a:r>
              <a:rPr lang="ja-JP" altLang="en-US" sz="3200" kern="100" dirty="0">
                <a:solidFill>
                  <a:srgbClr val="FF0000"/>
                </a:solidFill>
                <a:latin typeface="+mn-ea"/>
                <a:cs typeface="Times New Roman" panose="02020603050405020304" pitchFamily="18" charset="0"/>
              </a:rPr>
              <a:t>下層を取り出したときに残った，下層の液体が混じて</a:t>
            </a:r>
            <a:endParaRPr lang="en-US" altLang="ja-JP" sz="3200" kern="100" dirty="0">
              <a:solidFill>
                <a:srgbClr val="FF0000"/>
              </a:solidFill>
              <a:latin typeface="+mn-ea"/>
              <a:cs typeface="Times New Roman" panose="02020603050405020304" pitchFamily="18" charset="0"/>
            </a:endParaRPr>
          </a:p>
          <a:p>
            <a:pPr marL="271463" indent="-271463" algn="just">
              <a:lnSpc>
                <a:spcPts val="4000"/>
              </a:lnSpc>
              <a:tabLst>
                <a:tab pos="271463" algn="l"/>
              </a:tabLst>
            </a:pPr>
            <a:r>
              <a:rPr lang="ja-JP" altLang="en-US" sz="3200" kern="100" dirty="0">
                <a:solidFill>
                  <a:srgbClr val="FF0000"/>
                </a:solidFill>
                <a:latin typeface="+mn-ea"/>
                <a:cs typeface="Times New Roman" panose="02020603050405020304" pitchFamily="18" charset="0"/>
              </a:rPr>
              <a:t>しまうから。</a:t>
            </a:r>
            <a:endParaRPr lang="en-US" altLang="ja-JP" sz="3200" kern="100" dirty="0">
              <a:solidFill>
                <a:srgbClr val="FF0000"/>
              </a:solidFill>
              <a:latin typeface="+mn-ea"/>
              <a:cs typeface="Times New Roman" panose="02020603050405020304" pitchFamily="18" charset="0"/>
            </a:endParaRPr>
          </a:p>
        </p:txBody>
      </p:sp>
      <p:pic>
        <p:nvPicPr>
          <p:cNvPr id="36" name="図 35">
            <a:extLst>
              <a:ext uri="{FF2B5EF4-FFF2-40B4-BE49-F238E27FC236}">
                <a16:creationId xmlns:a16="http://schemas.microsoft.com/office/drawing/2014/main" id="{2F74CBFC-855F-4AA1-A99D-D56BD661BD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32" y="4999270"/>
            <a:ext cx="1072603" cy="547474"/>
          </a:xfrm>
          <a:prstGeom prst="rect">
            <a:avLst/>
          </a:prstGeom>
        </p:spPr>
      </p:pic>
      <p:grpSp>
        <p:nvGrpSpPr>
          <p:cNvPr id="2" name="グループ化 1">
            <a:extLst>
              <a:ext uri="{FF2B5EF4-FFF2-40B4-BE49-F238E27FC236}">
                <a16:creationId xmlns:a16="http://schemas.microsoft.com/office/drawing/2014/main" id="{135876BE-9CDB-4E85-AC7D-74E5C26CA383}"/>
              </a:ext>
            </a:extLst>
          </p:cNvPr>
          <p:cNvGrpSpPr/>
          <p:nvPr/>
        </p:nvGrpSpPr>
        <p:grpSpPr>
          <a:xfrm>
            <a:off x="3765498" y="769154"/>
            <a:ext cx="8359128" cy="3826487"/>
            <a:chOff x="374147" y="2653033"/>
            <a:chExt cx="8352348" cy="3823383"/>
          </a:xfrm>
        </p:grpSpPr>
        <p:pic>
          <p:nvPicPr>
            <p:cNvPr id="15" name="図 14">
              <a:extLst>
                <a:ext uri="{FF2B5EF4-FFF2-40B4-BE49-F238E27FC236}">
                  <a16:creationId xmlns:a16="http://schemas.microsoft.com/office/drawing/2014/main" id="{64A2CB2E-B429-497F-9004-FB9A90AC0041}"/>
                </a:ext>
              </a:extLst>
            </p:cNvPr>
            <p:cNvPicPr>
              <a:picLocks noChangeAspect="1"/>
            </p:cNvPicPr>
            <p:nvPr/>
          </p:nvPicPr>
          <p:blipFill>
            <a:blip r:embed="rId5"/>
            <a:stretch>
              <a:fillRect/>
            </a:stretch>
          </p:blipFill>
          <p:spPr>
            <a:xfrm>
              <a:off x="374147" y="2653035"/>
              <a:ext cx="5074153" cy="3823381"/>
            </a:xfrm>
            <a:prstGeom prst="rect">
              <a:avLst/>
            </a:prstGeom>
          </p:spPr>
        </p:pic>
        <p:pic>
          <p:nvPicPr>
            <p:cNvPr id="17" name="図 16">
              <a:extLst>
                <a:ext uri="{FF2B5EF4-FFF2-40B4-BE49-F238E27FC236}">
                  <a16:creationId xmlns:a16="http://schemas.microsoft.com/office/drawing/2014/main" id="{F72561AC-FBD9-4309-8945-079DC9B5E362}"/>
                </a:ext>
              </a:extLst>
            </p:cNvPr>
            <p:cNvPicPr>
              <a:picLocks noChangeAspect="1"/>
            </p:cNvPicPr>
            <p:nvPr/>
          </p:nvPicPr>
          <p:blipFill>
            <a:blip r:embed="rId6"/>
            <a:stretch>
              <a:fillRect/>
            </a:stretch>
          </p:blipFill>
          <p:spPr>
            <a:xfrm>
              <a:off x="5448300" y="2653033"/>
              <a:ext cx="3278195" cy="3823381"/>
            </a:xfrm>
            <a:prstGeom prst="rect">
              <a:avLst/>
            </a:prstGeom>
          </p:spPr>
        </p:pic>
      </p:grpSp>
    </p:spTree>
    <p:extLst>
      <p:ext uri="{BB962C8B-B14F-4D97-AF65-F5344CB8AC3E}">
        <p14:creationId xmlns:p14="http://schemas.microsoft.com/office/powerpoint/2010/main" val="274469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6FD43913-9E1C-3F47-AF6F-22BE4A985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 y="16457"/>
            <a:ext cx="12183378" cy="6858000"/>
          </a:xfrm>
          <a:prstGeom prst="rect">
            <a:avLst/>
          </a:prstGeom>
        </p:spPr>
      </p:pic>
      <p:sp>
        <p:nvSpPr>
          <p:cNvPr id="5" name="タイトル 1"/>
          <p:cNvSpPr txBox="1">
            <a:spLocks/>
          </p:cNvSpPr>
          <p:nvPr/>
        </p:nvSpPr>
        <p:spPr>
          <a:xfrm>
            <a:off x="407582" y="449534"/>
            <a:ext cx="3376478" cy="496945"/>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200" dirty="0">
                <a:latin typeface="Meiryo" panose="020B0604030504040204" pitchFamily="34" charset="-128"/>
                <a:ea typeface="Meiryo" panose="020B0604030504040204" pitchFamily="34" charset="-128"/>
              </a:rPr>
              <a:t>p. 18~21</a:t>
            </a:r>
            <a:endParaRPr lang="ja-JP" altLang="en-US" sz="3200" dirty="0">
              <a:latin typeface="Meiryo" panose="020B0604030504040204" pitchFamily="34" charset="-128"/>
              <a:ea typeface="Meiryo" panose="020B0604030504040204" pitchFamily="34" charset="-128"/>
            </a:endParaRPr>
          </a:p>
        </p:txBody>
      </p:sp>
      <p:sp>
        <p:nvSpPr>
          <p:cNvPr id="3" name="フッター プレースホルダー 2">
            <a:extLst>
              <a:ext uri="{FF2B5EF4-FFF2-40B4-BE49-F238E27FC236}">
                <a16:creationId xmlns:a16="http://schemas.microsoft.com/office/drawing/2014/main" id="{ED2A40F5-AFA4-4B4C-AE81-463BD8EC749C}"/>
              </a:ext>
            </a:extLst>
          </p:cNvPr>
          <p:cNvSpPr>
            <a:spLocks noGrp="1"/>
          </p:cNvSpPr>
          <p:nvPr>
            <p:ph type="ftr" sz="quarter" idx="11"/>
          </p:nvPr>
        </p:nvSpPr>
        <p:spPr/>
        <p:txBody>
          <a:bodyPr/>
          <a:lstStyle/>
          <a:p>
            <a:r>
              <a:rPr kumimoji="1" lang="en-US" altLang="ja-JP" dirty="0"/>
              <a:t>© 2026  KEIRINKAN  ALL Rights Reserved.</a:t>
            </a:r>
            <a:endParaRPr kumimoji="1" lang="ja-JP" altLang="en-US" dirty="0"/>
          </a:p>
        </p:txBody>
      </p:sp>
      <p:sp>
        <p:nvSpPr>
          <p:cNvPr id="15" name="タイトル 1">
            <a:extLst>
              <a:ext uri="{FF2B5EF4-FFF2-40B4-BE49-F238E27FC236}">
                <a16:creationId xmlns:a16="http://schemas.microsoft.com/office/drawing/2014/main" id="{51AD5B53-E529-544C-9366-7F8FF1C2FE2F}"/>
              </a:ext>
            </a:extLst>
          </p:cNvPr>
          <p:cNvSpPr>
            <a:spLocks noGrp="1"/>
          </p:cNvSpPr>
          <p:nvPr>
            <p:ph type="ctrTitle"/>
          </p:nvPr>
        </p:nvSpPr>
        <p:spPr>
          <a:xfrm>
            <a:off x="-19455" y="1571049"/>
            <a:ext cx="12207144" cy="1328897"/>
          </a:xfrm>
        </p:spPr>
        <p:txBody>
          <a:bodyPr anchor="ctr">
            <a:normAutofit/>
          </a:bodyPr>
          <a:lstStyle/>
          <a:p>
            <a:pPr>
              <a:lnSpc>
                <a:spcPts val="8000"/>
              </a:lnSpc>
            </a:pPr>
            <a:r>
              <a:rPr lang="en-US" altLang="ja-JP" sz="4400" dirty="0">
                <a:latin typeface="メイリオ" panose="020B0604030504040204" pitchFamily="50" charset="-128"/>
                <a:ea typeface="メイリオ" panose="020B0604030504040204" pitchFamily="50" charset="-128"/>
              </a:rPr>
              <a:t>1</a:t>
            </a:r>
            <a:r>
              <a:rPr kumimoji="1" lang="ja-JP" altLang="en-US" sz="4400" dirty="0">
                <a:latin typeface="メイリオ" panose="020B0604030504040204" pitchFamily="50" charset="-128"/>
                <a:ea typeface="メイリオ" panose="020B0604030504040204" pitchFamily="50" charset="-128"/>
              </a:rPr>
              <a:t>部 </a:t>
            </a:r>
            <a:r>
              <a:rPr kumimoji="1" lang="en-US" altLang="ja-JP" sz="4400" dirty="0">
                <a:latin typeface="メイリオ" panose="020B0604030504040204" pitchFamily="50" charset="-128"/>
                <a:ea typeface="メイリオ" panose="020B0604030504040204" pitchFamily="50" charset="-128"/>
              </a:rPr>
              <a:t>1</a:t>
            </a:r>
            <a:r>
              <a:rPr kumimoji="1" lang="ja-JP" altLang="en-US" sz="4400" dirty="0">
                <a:latin typeface="メイリオ" panose="020B0604030504040204" pitchFamily="50" charset="-128"/>
                <a:ea typeface="メイリオ" panose="020B0604030504040204" pitchFamily="50" charset="-128"/>
              </a:rPr>
              <a:t>章</a:t>
            </a:r>
            <a:r>
              <a:rPr lang="en-US" altLang="ja-JP" sz="4400" dirty="0">
                <a:latin typeface="メイリオ" panose="020B0604030504040204" pitchFamily="50" charset="-128"/>
                <a:ea typeface="メイリオ" panose="020B0604030504040204" pitchFamily="50" charset="-128"/>
              </a:rPr>
              <a:t>  </a:t>
            </a:r>
            <a:r>
              <a:rPr kumimoji="1" lang="ja-JP" altLang="en-US" sz="4400" b="1" dirty="0">
                <a:latin typeface="メイリオ" panose="020B0604030504040204" pitchFamily="50" charset="-128"/>
                <a:ea typeface="メイリオ" panose="020B0604030504040204" pitchFamily="50" charset="-128"/>
              </a:rPr>
              <a:t>物質の構成</a:t>
            </a:r>
          </a:p>
        </p:txBody>
      </p:sp>
      <p:grpSp>
        <p:nvGrpSpPr>
          <p:cNvPr id="18" name="グループ化 17">
            <a:extLst>
              <a:ext uri="{FF2B5EF4-FFF2-40B4-BE49-F238E27FC236}">
                <a16:creationId xmlns:a16="http://schemas.microsoft.com/office/drawing/2014/main" id="{F881CD79-EC26-4D49-88EA-3796190621E2}"/>
              </a:ext>
            </a:extLst>
          </p:cNvPr>
          <p:cNvGrpSpPr/>
          <p:nvPr/>
        </p:nvGrpSpPr>
        <p:grpSpPr>
          <a:xfrm>
            <a:off x="4311" y="2985876"/>
            <a:ext cx="12183378" cy="2048456"/>
            <a:chOff x="4311" y="3053972"/>
            <a:chExt cx="12183378" cy="2048456"/>
          </a:xfrm>
        </p:grpSpPr>
        <p:sp>
          <p:nvSpPr>
            <p:cNvPr id="21" name="角丸四角形 20">
              <a:extLst>
                <a:ext uri="{FF2B5EF4-FFF2-40B4-BE49-F238E27FC236}">
                  <a16:creationId xmlns:a16="http://schemas.microsoft.com/office/drawing/2014/main" id="{C2C1AC08-1A90-1E4B-B99B-49888E76312D}"/>
                </a:ext>
              </a:extLst>
            </p:cNvPr>
            <p:cNvSpPr/>
            <p:nvPr/>
          </p:nvSpPr>
          <p:spPr>
            <a:xfrm>
              <a:off x="1021404" y="3364030"/>
              <a:ext cx="2626468" cy="111382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サブタイトル 3">
              <a:extLst>
                <a:ext uri="{FF2B5EF4-FFF2-40B4-BE49-F238E27FC236}">
                  <a16:creationId xmlns:a16="http://schemas.microsoft.com/office/drawing/2014/main" id="{D363F3FC-B3EA-8141-8CAA-40B0A220152F}"/>
                </a:ext>
              </a:extLst>
            </p:cNvPr>
            <p:cNvSpPr txBox="1">
              <a:spLocks/>
            </p:cNvSpPr>
            <p:nvPr/>
          </p:nvSpPr>
          <p:spPr>
            <a:xfrm>
              <a:off x="4311" y="3053972"/>
              <a:ext cx="12183378" cy="2048456"/>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6600" b="1" dirty="0">
                  <a:solidFill>
                    <a:schemeClr val="bg1"/>
                  </a:solidFill>
                  <a:latin typeface="メイリオ" panose="020B0604030504040204" pitchFamily="50" charset="-128"/>
                  <a:ea typeface="メイリオ" panose="020B0604030504040204" pitchFamily="50" charset="-128"/>
                </a:rPr>
                <a:t>第</a:t>
              </a:r>
              <a:r>
                <a:rPr lang="en-US" altLang="ja-JP" sz="6600" b="1" dirty="0">
                  <a:solidFill>
                    <a:schemeClr val="bg1"/>
                  </a:solidFill>
                  <a:latin typeface="メイリオ" panose="020B0604030504040204" pitchFamily="50" charset="-128"/>
                  <a:ea typeface="メイリオ" panose="020B0604030504040204" pitchFamily="50" charset="-128"/>
                </a:rPr>
                <a:t>1</a:t>
              </a:r>
              <a:r>
                <a:rPr lang="ja-JP" altLang="en-US" sz="6600" b="1" dirty="0">
                  <a:solidFill>
                    <a:schemeClr val="bg1"/>
                  </a:solidFill>
                  <a:latin typeface="メイリオ" panose="020B0604030504040204" pitchFamily="50" charset="-128"/>
                  <a:ea typeface="メイリオ" panose="020B0604030504040204" pitchFamily="50" charset="-128"/>
                </a:rPr>
                <a:t>節</a:t>
              </a:r>
              <a:r>
                <a:rPr lang="en-US" altLang="ja-JP" sz="6600" dirty="0">
                  <a:latin typeface="メイリオ" panose="020B0604030504040204" pitchFamily="50" charset="-128"/>
                  <a:ea typeface="メイリオ" panose="020B0604030504040204" pitchFamily="50" charset="-128"/>
                </a:rPr>
                <a:t>  </a:t>
              </a:r>
              <a:r>
                <a:rPr lang="ja-JP" altLang="en-US" sz="6600" dirty="0">
                  <a:latin typeface="メイリオ" panose="020B0604030504040204" pitchFamily="50" charset="-128"/>
                  <a:ea typeface="メイリオ" panose="020B0604030504040204" pitchFamily="50" charset="-128"/>
                </a:rPr>
                <a:t>物質とその成分</a:t>
              </a:r>
              <a:r>
                <a:rPr lang="en-US" altLang="ja-JP" sz="6600" dirty="0">
                  <a:latin typeface="メイリオ" panose="020B0604030504040204" pitchFamily="50" charset="-128"/>
                  <a:ea typeface="メイリオ" panose="020B0604030504040204" pitchFamily="50" charset="-128"/>
                </a:rPr>
                <a:t>_2</a:t>
              </a:r>
              <a:endParaRPr lang="ja-JP" altLang="en-US" sz="6600" dirty="0">
                <a:latin typeface="メイリオ" panose="020B0604030504040204" pitchFamily="50" charset="-128"/>
                <a:ea typeface="メイリオ" panose="020B0604030504040204" pitchFamily="50" charset="-128"/>
              </a:endParaRPr>
            </a:p>
          </p:txBody>
        </p:sp>
      </p:grpSp>
      <p:sp>
        <p:nvSpPr>
          <p:cNvPr id="37" name="三角形 36">
            <a:extLst>
              <a:ext uri="{FF2B5EF4-FFF2-40B4-BE49-F238E27FC236}">
                <a16:creationId xmlns:a16="http://schemas.microsoft.com/office/drawing/2014/main" id="{C9C415E4-3EB5-744B-86AD-5540A1085D6D}"/>
              </a:ext>
            </a:extLst>
          </p:cNvPr>
          <p:cNvSpPr/>
          <p:nvPr/>
        </p:nvSpPr>
        <p:spPr>
          <a:xfrm rot="5400000">
            <a:off x="150693" y="528636"/>
            <a:ext cx="275917" cy="237860"/>
          </a:xfrm>
          <a:prstGeom prst="triangle">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grpSp>
        <p:nvGrpSpPr>
          <p:cNvPr id="12" name="グループ化 11">
            <a:extLst>
              <a:ext uri="{FF2B5EF4-FFF2-40B4-BE49-F238E27FC236}">
                <a16:creationId xmlns:a16="http://schemas.microsoft.com/office/drawing/2014/main" id="{CEB32D26-9A31-804F-98E2-CEA740C5EF6A}"/>
              </a:ext>
            </a:extLst>
          </p:cNvPr>
          <p:cNvGrpSpPr/>
          <p:nvPr/>
        </p:nvGrpSpPr>
        <p:grpSpPr>
          <a:xfrm>
            <a:off x="2133600" y="1648471"/>
            <a:ext cx="7924800" cy="1263786"/>
            <a:chOff x="2133600" y="1648471"/>
            <a:chExt cx="7924800" cy="1263786"/>
          </a:xfrm>
        </p:grpSpPr>
        <p:pic>
          <p:nvPicPr>
            <p:cNvPr id="13" name="図 12">
              <a:extLst>
                <a:ext uri="{FF2B5EF4-FFF2-40B4-BE49-F238E27FC236}">
                  <a16:creationId xmlns:a16="http://schemas.microsoft.com/office/drawing/2014/main" id="{19C8ED45-007E-7443-9E65-EE44BA7FD4B2}"/>
                </a:ext>
              </a:extLst>
            </p:cNvPr>
            <p:cNvPicPr>
              <a:picLocks noChangeAspect="1"/>
            </p:cNvPicPr>
            <p:nvPr/>
          </p:nvPicPr>
          <p:blipFill>
            <a:blip r:embed="rId4"/>
            <a:stretch>
              <a:fillRect/>
            </a:stretch>
          </p:blipFill>
          <p:spPr>
            <a:xfrm>
              <a:off x="2133600" y="1648471"/>
              <a:ext cx="7924800" cy="38100"/>
            </a:xfrm>
            <a:prstGeom prst="rect">
              <a:avLst/>
            </a:prstGeom>
          </p:spPr>
        </p:pic>
        <p:pic>
          <p:nvPicPr>
            <p:cNvPr id="14" name="図 13">
              <a:extLst>
                <a:ext uri="{FF2B5EF4-FFF2-40B4-BE49-F238E27FC236}">
                  <a16:creationId xmlns:a16="http://schemas.microsoft.com/office/drawing/2014/main" id="{DF99AA2F-3BAC-A84B-9DDF-A8DA51DC5170}"/>
                </a:ext>
              </a:extLst>
            </p:cNvPr>
            <p:cNvPicPr>
              <a:picLocks noChangeAspect="1"/>
            </p:cNvPicPr>
            <p:nvPr/>
          </p:nvPicPr>
          <p:blipFill>
            <a:blip r:embed="rId4"/>
            <a:stretch>
              <a:fillRect/>
            </a:stretch>
          </p:blipFill>
          <p:spPr>
            <a:xfrm>
              <a:off x="2133600" y="2874157"/>
              <a:ext cx="7924800" cy="38100"/>
            </a:xfrm>
            <a:prstGeom prst="rect">
              <a:avLst/>
            </a:prstGeom>
          </p:spPr>
        </p:pic>
      </p:grpSp>
      <p:sp>
        <p:nvSpPr>
          <p:cNvPr id="17" name="スライド番号プレースホルダー 6">
            <a:extLst>
              <a:ext uri="{FF2B5EF4-FFF2-40B4-BE49-F238E27FC236}">
                <a16:creationId xmlns:a16="http://schemas.microsoft.com/office/drawing/2014/main" id="{3817B99F-78F9-8547-A588-B713D871ABB0}"/>
              </a:ext>
            </a:extLst>
          </p:cNvPr>
          <p:cNvSpPr>
            <a:spLocks noGrp="1"/>
          </p:cNvSpPr>
          <p:nvPr>
            <p:ph type="sldNum" sz="quarter" idx="12"/>
          </p:nvPr>
        </p:nvSpPr>
        <p:spPr>
          <a:xfrm>
            <a:off x="9023630" y="6443502"/>
            <a:ext cx="2743200" cy="365125"/>
          </a:xfrm>
        </p:spPr>
        <p:txBody>
          <a:bodyPr/>
          <a:lstStyle/>
          <a:p>
            <a:fld id="{F143F85B-3016-4414-A91E-A3EF375872A4}" type="slidenum">
              <a:rPr kumimoji="1" lang="ja-JP" altLang="en-US" smtClean="0"/>
              <a:t>2</a:t>
            </a:fld>
            <a:endParaRPr kumimoji="1" lang="ja-JP" altLang="en-US" dirty="0"/>
          </a:p>
        </p:txBody>
      </p:sp>
      <p:sp>
        <p:nvSpPr>
          <p:cNvPr id="19" name="スライド番号プレースホルダー 6">
            <a:extLst>
              <a:ext uri="{FF2B5EF4-FFF2-40B4-BE49-F238E27FC236}">
                <a16:creationId xmlns:a16="http://schemas.microsoft.com/office/drawing/2014/main" id="{DEF8EADE-1582-9B44-8123-51158C3CF329}"/>
              </a:ext>
            </a:extLst>
          </p:cNvPr>
          <p:cNvSpPr txBox="1">
            <a:spLocks/>
          </p:cNvSpPr>
          <p:nvPr/>
        </p:nvSpPr>
        <p:spPr>
          <a:xfrm>
            <a:off x="11257953" y="6492875"/>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/23</a:t>
            </a:r>
            <a:endParaRPr lang="ja-JP" altLang="en-US" dirty="0"/>
          </a:p>
        </p:txBody>
      </p:sp>
      <p:sp>
        <p:nvSpPr>
          <p:cNvPr id="16" name="正方形/長方形 15">
            <a:extLst>
              <a:ext uri="{FF2B5EF4-FFF2-40B4-BE49-F238E27FC236}">
                <a16:creationId xmlns:a16="http://schemas.microsoft.com/office/drawing/2014/main" id="{336BCDD1-AFBA-46F9-AFCB-1AED0E2FD8AF}"/>
              </a:ext>
            </a:extLst>
          </p:cNvPr>
          <p:cNvSpPr/>
          <p:nvPr/>
        </p:nvSpPr>
        <p:spPr>
          <a:xfrm>
            <a:off x="10176594" y="125758"/>
            <a:ext cx="1569660" cy="369332"/>
          </a:xfrm>
          <a:prstGeom prst="rect">
            <a:avLst/>
          </a:prstGeom>
          <a:ln>
            <a:solidFill>
              <a:srgbClr val="FF0000"/>
            </a:solidFill>
          </a:ln>
        </p:spPr>
        <p:txBody>
          <a:bodyPr wrap="none">
            <a:spAutoFit/>
          </a:bodyPr>
          <a:lstStyle/>
          <a:p>
            <a:r>
              <a:rPr lang="ja-JP" altLang="en-US" dirty="0">
                <a:solidFill>
                  <a:srgbClr val="FF0000"/>
                </a:solidFill>
              </a:rPr>
              <a:t>内容解説資料</a:t>
            </a:r>
          </a:p>
        </p:txBody>
      </p:sp>
    </p:spTree>
    <p:extLst>
      <p:ext uri="{BB962C8B-B14F-4D97-AF65-F5344CB8AC3E}">
        <p14:creationId xmlns:p14="http://schemas.microsoft.com/office/powerpoint/2010/main" val="3964631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C67FB838-E81B-402A-A9BE-0296AF7F1087}"/>
              </a:ext>
            </a:extLst>
          </p:cNvPr>
          <p:cNvSpPr txBox="1"/>
          <p:nvPr/>
        </p:nvSpPr>
        <p:spPr>
          <a:xfrm>
            <a:off x="361447" y="1030234"/>
            <a:ext cx="11054256" cy="4173450"/>
          </a:xfrm>
          <a:prstGeom prst="rect">
            <a:avLst/>
          </a:prstGeom>
          <a:noFill/>
        </p:spPr>
        <p:txBody>
          <a:bodyPr wrap="square" rtlCol="0">
            <a:spAutoFit/>
          </a:bodyPr>
          <a:lstStyle/>
          <a:p>
            <a:pPr algn="just">
              <a:lnSpc>
                <a:spcPts val="5500"/>
              </a:lnSpc>
              <a:spcBef>
                <a:spcPts val="1200"/>
              </a:spcBef>
            </a:pPr>
            <a:r>
              <a:rPr lang="ja-JP" altLang="en-US" sz="3200" kern="100" dirty="0">
                <a:latin typeface="+mn-ea"/>
                <a:cs typeface="Times New Roman" panose="02020603050405020304" pitchFamily="18" charset="0"/>
              </a:rPr>
              <a:t>≪クロマトグラフィー≫</a:t>
            </a:r>
          </a:p>
          <a:p>
            <a:pPr algn="just">
              <a:lnSpc>
                <a:spcPts val="5500"/>
              </a:lnSpc>
              <a:spcBef>
                <a:spcPts val="1200"/>
              </a:spcBef>
            </a:pPr>
            <a:r>
              <a:rPr lang="ja-JP" altLang="en-US" sz="3200" kern="100" dirty="0">
                <a:latin typeface="+mn-ea"/>
                <a:cs typeface="Times New Roman" panose="02020603050405020304" pitchFamily="18" charset="0"/>
              </a:rPr>
              <a:t>・</a:t>
            </a:r>
            <a:r>
              <a:rPr lang="ja-JP" altLang="en-US" sz="3200" b="1" kern="100" dirty="0">
                <a:solidFill>
                  <a:srgbClr val="FF0000"/>
                </a:solidFill>
                <a:latin typeface="+mn-ea"/>
                <a:cs typeface="Times New Roman" panose="02020603050405020304" pitchFamily="18" charset="0"/>
              </a:rPr>
              <a:t>クロマトグラフィー</a:t>
            </a:r>
            <a:r>
              <a:rPr lang="ja-JP" altLang="en-US" sz="3200" kern="100" dirty="0">
                <a:latin typeface="+mn-ea"/>
                <a:cs typeface="Times New Roman" panose="02020603050405020304" pitchFamily="18" charset="0"/>
              </a:rPr>
              <a:t>：</a:t>
            </a:r>
            <a:endParaRPr lang="en-US" altLang="ja-JP" sz="3200" kern="100" dirty="0">
              <a:latin typeface="+mn-ea"/>
              <a:cs typeface="Times New Roman" panose="02020603050405020304" pitchFamily="18" charset="0"/>
            </a:endParaRPr>
          </a:p>
          <a:p>
            <a:pPr algn="just">
              <a:lnSpc>
                <a:spcPts val="5500"/>
              </a:lnSpc>
              <a:spcBef>
                <a:spcPts val="1200"/>
              </a:spcBef>
            </a:pPr>
            <a:r>
              <a:rPr lang="ja-JP" altLang="en-US" sz="3200" kern="100" dirty="0">
                <a:latin typeface="+mn-ea"/>
                <a:cs typeface="Times New Roman" panose="02020603050405020304" pitchFamily="18" charset="0"/>
              </a:rPr>
              <a:t>　物質の</a:t>
            </a:r>
            <a:r>
              <a:rPr lang="ja-JP" altLang="en-US" sz="3200" b="1" kern="100" dirty="0">
                <a:solidFill>
                  <a:srgbClr val="FF0000"/>
                </a:solidFill>
                <a:latin typeface="+mn-ea"/>
                <a:cs typeface="Times New Roman" panose="02020603050405020304" pitchFamily="18" charset="0"/>
              </a:rPr>
              <a:t>吸着力</a:t>
            </a:r>
            <a:r>
              <a:rPr lang="ja-JP" altLang="en-US" sz="3200" kern="100" dirty="0">
                <a:latin typeface="+mn-ea"/>
                <a:cs typeface="Times New Roman" panose="02020603050405020304" pitchFamily="18" charset="0"/>
              </a:rPr>
              <a:t>の違いを利用して物質を分離する操作。</a:t>
            </a:r>
          </a:p>
          <a:p>
            <a:pPr algn="just">
              <a:lnSpc>
                <a:spcPts val="5500"/>
              </a:lnSpc>
              <a:spcBef>
                <a:spcPts val="1200"/>
              </a:spcBef>
            </a:pPr>
            <a:r>
              <a:rPr lang="ja-JP" altLang="en-US" sz="3200" kern="100" dirty="0">
                <a:latin typeface="+mn-ea"/>
                <a:cs typeface="Times New Roman" panose="02020603050405020304" pitchFamily="18" charset="0"/>
              </a:rPr>
              <a:t>・</a:t>
            </a:r>
            <a:r>
              <a:rPr lang="ja-JP" altLang="en-US" sz="3200" b="1" kern="100" dirty="0">
                <a:solidFill>
                  <a:srgbClr val="FF0000"/>
                </a:solidFill>
                <a:latin typeface="+mn-ea"/>
                <a:cs typeface="Times New Roman" panose="02020603050405020304" pitchFamily="18" charset="0"/>
              </a:rPr>
              <a:t>ペーパークロマトグラフィー</a:t>
            </a:r>
            <a:r>
              <a:rPr lang="ja-JP" altLang="en-US" sz="3200" kern="100" dirty="0">
                <a:latin typeface="+mn-ea"/>
                <a:cs typeface="Times New Roman" panose="02020603050405020304" pitchFamily="18" charset="0"/>
              </a:rPr>
              <a:t>：</a:t>
            </a:r>
          </a:p>
          <a:p>
            <a:pPr algn="just">
              <a:lnSpc>
                <a:spcPts val="5500"/>
              </a:lnSpc>
              <a:spcBef>
                <a:spcPts val="1200"/>
              </a:spcBef>
            </a:pPr>
            <a:r>
              <a:rPr lang="ja-JP" altLang="en-US" sz="3200" kern="100" dirty="0">
                <a:latin typeface="+mn-ea"/>
                <a:cs typeface="Times New Roman" panose="02020603050405020304" pitchFamily="18" charset="0"/>
              </a:rPr>
              <a:t>　</a:t>
            </a:r>
            <a:r>
              <a:rPr lang="ja-JP" altLang="en-US" sz="3200" kern="100" dirty="0" err="1">
                <a:latin typeface="+mn-ea"/>
                <a:cs typeface="Times New Roman" panose="02020603050405020304" pitchFamily="18" charset="0"/>
              </a:rPr>
              <a:t>ろ</a:t>
            </a:r>
            <a:r>
              <a:rPr lang="ja-JP" altLang="en-US" sz="3200" kern="100" dirty="0">
                <a:latin typeface="+mn-ea"/>
                <a:cs typeface="Times New Roman" panose="02020603050405020304" pitchFamily="18" charset="0"/>
              </a:rPr>
              <a:t>紙への</a:t>
            </a:r>
            <a:r>
              <a:rPr lang="ja-JP" altLang="en-US" sz="3200" b="1" kern="100" dirty="0">
                <a:solidFill>
                  <a:srgbClr val="FF0000"/>
                </a:solidFill>
                <a:latin typeface="+mn-ea"/>
                <a:cs typeface="Times New Roman" panose="02020603050405020304" pitchFamily="18" charset="0"/>
              </a:rPr>
              <a:t>吸着力</a:t>
            </a:r>
            <a:r>
              <a:rPr lang="ja-JP" altLang="en-US" sz="3200" kern="100" dirty="0">
                <a:latin typeface="+mn-ea"/>
                <a:cs typeface="Times New Roman" panose="02020603050405020304" pitchFamily="18" charset="0"/>
              </a:rPr>
              <a:t>の違いを利用して物質を分離する操作。</a:t>
            </a:r>
          </a:p>
        </p:txBody>
      </p:sp>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(p.21)</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134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タイトル 1">
            <a:extLst>
              <a:ext uri="{FF2B5EF4-FFF2-40B4-BE49-F238E27FC236}">
                <a16:creationId xmlns:a16="http://schemas.microsoft.com/office/drawing/2014/main" id="{EC5007A8-E4A6-4FC5-9A99-0E148CE786A8}"/>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(p.21)</a:t>
            </a:r>
          </a:p>
        </p:txBody>
      </p:sp>
      <p:pic>
        <p:nvPicPr>
          <p:cNvPr id="4" name="図 3">
            <a:extLst>
              <a:ext uri="{FF2B5EF4-FFF2-40B4-BE49-F238E27FC236}">
                <a16:creationId xmlns:a16="http://schemas.microsoft.com/office/drawing/2014/main" id="{B6988288-D511-49C2-A4B2-C8A3D3F7F58F}"/>
              </a:ext>
            </a:extLst>
          </p:cNvPr>
          <p:cNvPicPr>
            <a:picLocks noChangeAspect="1"/>
          </p:cNvPicPr>
          <p:nvPr/>
        </p:nvPicPr>
        <p:blipFill>
          <a:blip r:embed="rId3"/>
          <a:stretch>
            <a:fillRect/>
          </a:stretch>
        </p:blipFill>
        <p:spPr>
          <a:xfrm>
            <a:off x="374146" y="1579903"/>
            <a:ext cx="5898147" cy="4147797"/>
          </a:xfrm>
          <a:prstGeom prst="rect">
            <a:avLst/>
          </a:prstGeom>
        </p:spPr>
      </p:pic>
      <p:pic>
        <p:nvPicPr>
          <p:cNvPr id="22" name="図 21">
            <a:extLst>
              <a:ext uri="{FF2B5EF4-FFF2-40B4-BE49-F238E27FC236}">
                <a16:creationId xmlns:a16="http://schemas.microsoft.com/office/drawing/2014/main" id="{DFBF0282-EE8F-4B2A-9E63-8BF179AE5483}"/>
              </a:ext>
            </a:extLst>
          </p:cNvPr>
          <p:cNvPicPr>
            <a:picLocks noChangeAspect="1"/>
          </p:cNvPicPr>
          <p:nvPr/>
        </p:nvPicPr>
        <p:blipFill>
          <a:blip r:embed="rId4"/>
          <a:stretch>
            <a:fillRect/>
          </a:stretch>
        </p:blipFill>
        <p:spPr>
          <a:xfrm>
            <a:off x="6342299" y="2995183"/>
            <a:ext cx="5782326" cy="2518617"/>
          </a:xfrm>
          <a:prstGeom prst="rect">
            <a:avLst/>
          </a:prstGeom>
        </p:spPr>
      </p:pic>
      <p:pic>
        <p:nvPicPr>
          <p:cNvPr id="5" name="図 4">
            <a:extLst>
              <a:ext uri="{FF2B5EF4-FFF2-40B4-BE49-F238E27FC236}">
                <a16:creationId xmlns:a16="http://schemas.microsoft.com/office/drawing/2014/main" id="{B1E34E34-F23C-415D-BB59-D4932F383865}"/>
              </a:ext>
            </a:extLst>
          </p:cNvPr>
          <p:cNvPicPr>
            <a:picLocks noChangeAspect="1"/>
          </p:cNvPicPr>
          <p:nvPr/>
        </p:nvPicPr>
        <p:blipFill>
          <a:blip r:embed="rId5"/>
          <a:stretch>
            <a:fillRect/>
          </a:stretch>
        </p:blipFill>
        <p:spPr>
          <a:xfrm rot="15914040">
            <a:off x="5234768" y="3962540"/>
            <a:ext cx="613410" cy="1303498"/>
          </a:xfrm>
          <a:prstGeom prst="rect">
            <a:avLst/>
          </a:prstGeom>
        </p:spPr>
      </p:pic>
      <p:sp>
        <p:nvSpPr>
          <p:cNvPr id="13" name="テキスト ボックス 12">
            <a:extLst>
              <a:ext uri="{FF2B5EF4-FFF2-40B4-BE49-F238E27FC236}">
                <a16:creationId xmlns:a16="http://schemas.microsoft.com/office/drawing/2014/main" id="{C536D10F-4899-48B9-9D9A-5E43DB6D490C}"/>
              </a:ext>
            </a:extLst>
          </p:cNvPr>
          <p:cNvSpPr txBox="1"/>
          <p:nvPr/>
        </p:nvSpPr>
        <p:spPr>
          <a:xfrm>
            <a:off x="361447" y="1030234"/>
            <a:ext cx="11054256" cy="505779"/>
          </a:xfrm>
          <a:prstGeom prst="rect">
            <a:avLst/>
          </a:prstGeom>
          <a:noFill/>
        </p:spPr>
        <p:txBody>
          <a:bodyPr wrap="square" rtlCol="0">
            <a:spAutoFit/>
          </a:bodyPr>
          <a:lstStyle/>
          <a:p>
            <a:pPr algn="just">
              <a:lnSpc>
                <a:spcPts val="3100"/>
              </a:lnSpc>
              <a:spcBef>
                <a:spcPts val="1200"/>
              </a:spcBef>
            </a:pPr>
            <a:r>
              <a:rPr lang="ja-JP" altLang="en-US" sz="3200" kern="100" dirty="0">
                <a:latin typeface="+mn-ea"/>
                <a:cs typeface="Times New Roman" panose="02020603050405020304" pitchFamily="18" charset="0"/>
              </a:rPr>
              <a:t>（例）水性ペンのインク（複数の</a:t>
            </a:r>
            <a:r>
              <a:rPr lang="ja-JP" altLang="en-US" sz="3200" b="1" kern="100" dirty="0">
                <a:solidFill>
                  <a:srgbClr val="FF0000"/>
                </a:solidFill>
                <a:latin typeface="+mn-ea"/>
                <a:cs typeface="Times New Roman" panose="02020603050405020304" pitchFamily="18" charset="0"/>
              </a:rPr>
              <a:t>色素</a:t>
            </a:r>
            <a:r>
              <a:rPr lang="ja-JP" altLang="en-US" sz="3200" kern="100" dirty="0">
                <a:latin typeface="+mn-ea"/>
                <a:cs typeface="Times New Roman" panose="02020603050405020304" pitchFamily="18" charset="0"/>
              </a:rPr>
              <a:t>の混合物）の分離</a:t>
            </a:r>
          </a:p>
        </p:txBody>
      </p:sp>
    </p:spTree>
    <p:extLst>
      <p:ext uri="{BB962C8B-B14F-4D97-AF65-F5344CB8AC3E}">
        <p14:creationId xmlns:p14="http://schemas.microsoft.com/office/powerpoint/2010/main" val="2641961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(p.21)</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テキスト ボックス 14">
            <a:extLst>
              <a:ext uri="{FF2B5EF4-FFF2-40B4-BE49-F238E27FC236}">
                <a16:creationId xmlns:a16="http://schemas.microsoft.com/office/drawing/2014/main" id="{CB6A13D2-D96F-4318-B3FC-C0F9E5E2370E}"/>
              </a:ext>
            </a:extLst>
          </p:cNvPr>
          <p:cNvSpPr txBox="1"/>
          <p:nvPr/>
        </p:nvSpPr>
        <p:spPr>
          <a:xfrm>
            <a:off x="374147" y="954034"/>
            <a:ext cx="11054256" cy="5417702"/>
          </a:xfrm>
          <a:prstGeom prst="rect">
            <a:avLst/>
          </a:prstGeom>
          <a:noFill/>
        </p:spPr>
        <p:txBody>
          <a:bodyPr wrap="square" rtlCol="0">
            <a:spAutoFit/>
          </a:bodyPr>
          <a:lstStyle/>
          <a:p>
            <a:pPr algn="just">
              <a:lnSpc>
                <a:spcPts val="3500"/>
              </a:lnSpc>
              <a:spcBef>
                <a:spcPts val="1200"/>
              </a:spcBef>
            </a:pPr>
            <a:endParaRPr lang="en-US" altLang="ja-JP" sz="3200" kern="100" dirty="0">
              <a:latin typeface="+mn-ea"/>
              <a:cs typeface="Times New Roman" panose="02020603050405020304" pitchFamily="18" charset="0"/>
            </a:endParaRPr>
          </a:p>
          <a:p>
            <a:pPr>
              <a:lnSpc>
                <a:spcPts val="5500"/>
              </a:lnSpc>
            </a:pPr>
            <a:r>
              <a:rPr lang="ja-JP" altLang="en-US" sz="3200" b="1" dirty="0"/>
              <a:t>・</a:t>
            </a:r>
            <a:r>
              <a:rPr lang="ja-JP" altLang="en-US" sz="3200" b="1" dirty="0">
                <a:solidFill>
                  <a:srgbClr val="FF0000"/>
                </a:solidFill>
              </a:rPr>
              <a:t>カラムクロマトグラフィー</a:t>
            </a:r>
            <a:endParaRPr lang="en-US" altLang="ja-JP" sz="3200" b="1" dirty="0">
              <a:solidFill>
                <a:srgbClr val="FF0000"/>
              </a:solidFill>
            </a:endParaRPr>
          </a:p>
          <a:p>
            <a:pPr>
              <a:lnSpc>
                <a:spcPts val="5500"/>
              </a:lnSpc>
            </a:pPr>
            <a:r>
              <a:rPr lang="ja-JP" altLang="en-US" sz="3200" b="1" dirty="0">
                <a:solidFill>
                  <a:srgbClr val="FF0000"/>
                </a:solidFill>
              </a:rPr>
              <a:t>　</a:t>
            </a:r>
            <a:r>
              <a:rPr lang="ja-JP" altLang="en-US" sz="3200" dirty="0" err="1"/>
              <a:t>ろ</a:t>
            </a:r>
            <a:r>
              <a:rPr lang="ja-JP" altLang="en-US" sz="3200" dirty="0"/>
              <a:t>紙ではなく，シリカゲルなどの吸着剤がつまった</a:t>
            </a:r>
            <a:endParaRPr lang="en-US" altLang="ja-JP" sz="3200" dirty="0"/>
          </a:p>
          <a:p>
            <a:pPr>
              <a:lnSpc>
                <a:spcPts val="5500"/>
              </a:lnSpc>
            </a:pPr>
            <a:r>
              <a:rPr lang="ja-JP" altLang="en-US" sz="3200" dirty="0"/>
              <a:t>　ガラス管（カラム）を用いたクロマトグラフィー</a:t>
            </a:r>
          </a:p>
          <a:p>
            <a:pPr>
              <a:lnSpc>
                <a:spcPts val="5500"/>
              </a:lnSpc>
            </a:pPr>
            <a:br>
              <a:rPr lang="ja-JP" altLang="en-US" sz="3200" b="1" dirty="0">
                <a:solidFill>
                  <a:srgbClr val="FF0000"/>
                </a:solidFill>
              </a:rPr>
            </a:br>
            <a:r>
              <a:rPr lang="ja-JP" altLang="en-US" sz="3200" b="1" dirty="0"/>
              <a:t>・</a:t>
            </a:r>
            <a:r>
              <a:rPr lang="ja-JP" altLang="en-US" sz="3200" b="1" dirty="0">
                <a:solidFill>
                  <a:srgbClr val="FF0000"/>
                </a:solidFill>
              </a:rPr>
              <a:t>ガスクロマトグラフィー</a:t>
            </a:r>
            <a:endParaRPr lang="en-US" altLang="ja-JP" sz="3200" b="1" dirty="0">
              <a:solidFill>
                <a:srgbClr val="FF0000"/>
              </a:solidFill>
            </a:endParaRPr>
          </a:p>
          <a:p>
            <a:pPr>
              <a:lnSpc>
                <a:spcPts val="5500"/>
              </a:lnSpc>
            </a:pPr>
            <a:r>
              <a:rPr lang="ja-JP" altLang="en-US" sz="3200" b="1" dirty="0">
                <a:solidFill>
                  <a:srgbClr val="FF0000"/>
                </a:solidFill>
              </a:rPr>
              <a:t>　</a:t>
            </a:r>
            <a:r>
              <a:rPr lang="ja-JP" altLang="en-US" sz="3200" dirty="0"/>
              <a:t>溶液ではなく，混合気体を吸着材の中を移動させて分離　　</a:t>
            </a:r>
            <a:endParaRPr lang="en-US" altLang="ja-JP" sz="3200" dirty="0"/>
          </a:p>
          <a:p>
            <a:pPr>
              <a:lnSpc>
                <a:spcPts val="5500"/>
              </a:lnSpc>
            </a:pPr>
            <a:r>
              <a:rPr lang="ja-JP" altLang="en-US" sz="3200" dirty="0"/>
              <a:t>　するクロマトグラフィー</a:t>
            </a:r>
            <a:endParaRPr lang="en-US" altLang="ja-JP" sz="3200" dirty="0"/>
          </a:p>
        </p:txBody>
      </p:sp>
      <p:pic>
        <p:nvPicPr>
          <p:cNvPr id="27" name="図 26">
            <a:extLst>
              <a:ext uri="{FF2B5EF4-FFF2-40B4-BE49-F238E27FC236}">
                <a16:creationId xmlns:a16="http://schemas.microsoft.com/office/drawing/2014/main" id="{A94F046A-7AC1-4448-B18A-4190B803E38D}"/>
              </a:ext>
            </a:extLst>
          </p:cNvPr>
          <p:cNvPicPr>
            <a:picLocks noChangeAspect="1"/>
          </p:cNvPicPr>
          <p:nvPr/>
        </p:nvPicPr>
        <p:blipFill>
          <a:blip r:embed="rId3"/>
          <a:stretch>
            <a:fillRect/>
          </a:stretch>
        </p:blipFill>
        <p:spPr>
          <a:xfrm>
            <a:off x="176086" y="679340"/>
            <a:ext cx="11839830" cy="707053"/>
          </a:xfrm>
          <a:prstGeom prst="rect">
            <a:avLst/>
          </a:prstGeom>
        </p:spPr>
      </p:pic>
      <p:sp>
        <p:nvSpPr>
          <p:cNvPr id="28" name="テキスト ボックス 27">
            <a:extLst>
              <a:ext uri="{FF2B5EF4-FFF2-40B4-BE49-F238E27FC236}">
                <a16:creationId xmlns:a16="http://schemas.microsoft.com/office/drawing/2014/main" id="{A2698C68-F6B3-4A05-B519-4D5FEF9DD85D}"/>
              </a:ext>
            </a:extLst>
          </p:cNvPr>
          <p:cNvSpPr txBox="1"/>
          <p:nvPr/>
        </p:nvSpPr>
        <p:spPr>
          <a:xfrm>
            <a:off x="1683093" y="769099"/>
            <a:ext cx="10115403" cy="584775"/>
          </a:xfrm>
          <a:prstGeom prst="rect">
            <a:avLst/>
          </a:prstGeom>
          <a:noFill/>
        </p:spPr>
        <p:txBody>
          <a:bodyPr wrap="square" rtlCol="0">
            <a:spAutoFit/>
          </a:bodyPr>
          <a:lstStyle/>
          <a:p>
            <a:r>
              <a:rPr lang="ja-JP" altLang="en-US" sz="3200" b="1" dirty="0">
                <a:solidFill>
                  <a:schemeClr val="accent5"/>
                </a:solidFill>
              </a:rPr>
              <a:t>その他のクロマトグラフィー</a:t>
            </a:r>
            <a:endParaRPr kumimoji="1" lang="en-US" altLang="ja-JP" sz="3200" b="1" dirty="0">
              <a:solidFill>
                <a:schemeClr val="accent1"/>
              </a:solidFill>
            </a:endParaRPr>
          </a:p>
        </p:txBody>
      </p:sp>
    </p:spTree>
    <p:extLst>
      <p:ext uri="{BB962C8B-B14F-4D97-AF65-F5344CB8AC3E}">
        <p14:creationId xmlns:p14="http://schemas.microsoft.com/office/powerpoint/2010/main" val="1908535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タイトル 1">
            <a:extLst>
              <a:ext uri="{FF2B5EF4-FFF2-40B4-BE49-F238E27FC236}">
                <a16:creationId xmlns:a16="http://schemas.microsoft.com/office/drawing/2014/main" id="{EC5007A8-E4A6-4FC5-9A99-0E148CE786A8}"/>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(p.21)</a:t>
            </a:r>
          </a:p>
        </p:txBody>
      </p:sp>
      <p:sp>
        <p:nvSpPr>
          <p:cNvPr id="22" name="角丸四角形 20">
            <a:extLst>
              <a:ext uri="{FF2B5EF4-FFF2-40B4-BE49-F238E27FC236}">
                <a16:creationId xmlns:a16="http://schemas.microsoft.com/office/drawing/2014/main" id="{910771D3-D92F-4099-A678-97AD59A681DA}"/>
              </a:ext>
            </a:extLst>
          </p:cNvPr>
          <p:cNvSpPr/>
          <p:nvPr/>
        </p:nvSpPr>
        <p:spPr>
          <a:xfrm>
            <a:off x="89014" y="872864"/>
            <a:ext cx="12067495" cy="5339233"/>
          </a:xfrm>
          <a:prstGeom prst="roundRect">
            <a:avLst>
              <a:gd name="adj" fmla="val 813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aphicFrame>
        <p:nvGraphicFramePr>
          <p:cNvPr id="19" name="表 3">
            <a:extLst>
              <a:ext uri="{FF2B5EF4-FFF2-40B4-BE49-F238E27FC236}">
                <a16:creationId xmlns:a16="http://schemas.microsoft.com/office/drawing/2014/main" id="{708A329B-9CCA-4B83-A9BF-3BE9CFC3D390}"/>
              </a:ext>
            </a:extLst>
          </p:cNvPr>
          <p:cNvGraphicFramePr>
            <a:graphicFrameLocks noGrp="1"/>
          </p:cNvGraphicFramePr>
          <p:nvPr>
            <p:extLst>
              <p:ext uri="{D42A27DB-BD31-4B8C-83A1-F6EECF244321}">
                <p14:modId xmlns:p14="http://schemas.microsoft.com/office/powerpoint/2010/main" val="390090409"/>
              </p:ext>
            </p:extLst>
          </p:nvPr>
        </p:nvGraphicFramePr>
        <p:xfrm>
          <a:off x="451238" y="1057424"/>
          <a:ext cx="11321372" cy="4938218"/>
        </p:xfrm>
        <a:graphic>
          <a:graphicData uri="http://schemas.openxmlformats.org/drawingml/2006/table">
            <a:tbl>
              <a:tblPr firstRow="1" bandRow="1">
                <a:tableStyleId>{5C22544A-7EE6-4342-B048-85BDC9FD1C3A}</a:tableStyleId>
              </a:tblPr>
              <a:tblGrid>
                <a:gridCol w="3341307">
                  <a:extLst>
                    <a:ext uri="{9D8B030D-6E8A-4147-A177-3AD203B41FA5}">
                      <a16:colId xmlns:a16="http://schemas.microsoft.com/office/drawing/2014/main" val="2569060141"/>
                    </a:ext>
                  </a:extLst>
                </a:gridCol>
                <a:gridCol w="7980065">
                  <a:extLst>
                    <a:ext uri="{9D8B030D-6E8A-4147-A177-3AD203B41FA5}">
                      <a16:colId xmlns:a16="http://schemas.microsoft.com/office/drawing/2014/main" val="740866187"/>
                    </a:ext>
                  </a:extLst>
                </a:gridCol>
              </a:tblGrid>
              <a:tr h="700957">
                <a:tc>
                  <a:txBody>
                    <a:bodyPr/>
                    <a:lstStyle/>
                    <a:p>
                      <a:pPr algn="ctr"/>
                      <a:r>
                        <a:rPr kumimoji="1" lang="ja-JP" altLang="en-US" sz="3900" b="1" dirty="0">
                          <a:solidFill>
                            <a:schemeClr val="tx1"/>
                          </a:solidFill>
                        </a:rPr>
                        <a:t>分離・精製法</a:t>
                      </a:r>
                      <a:endParaRPr kumimoji="1" lang="en-US" altLang="ja-JP" sz="3900" b="1" dirty="0">
                        <a:solidFill>
                          <a:schemeClr val="tx1"/>
                        </a:solidFill>
                      </a:endParaRPr>
                    </a:p>
                  </a:txBody>
                  <a:tcPr marL="109508" marR="109508" marT="54755" marB="54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ja-JP" altLang="en-US" sz="3900" b="1" dirty="0">
                          <a:solidFill>
                            <a:schemeClr val="tx1"/>
                          </a:solidFill>
                        </a:rPr>
                        <a:t>原理</a:t>
                      </a:r>
                    </a:p>
                  </a:txBody>
                  <a:tcPr marL="109508" marR="109508" marT="54755" marB="54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37120534"/>
                  </a:ext>
                </a:extLst>
              </a:tr>
              <a:tr h="620551">
                <a:tc>
                  <a:txBody>
                    <a:bodyPr/>
                    <a:lstStyle/>
                    <a:p>
                      <a:pPr algn="ctr"/>
                      <a:r>
                        <a:rPr kumimoji="1" lang="ja-JP" altLang="en-US" sz="3300" dirty="0"/>
                        <a:t>ろ過</a:t>
                      </a:r>
                      <a:endParaRPr kumimoji="1" lang="en-US" altLang="ja-JP" sz="3300" dirty="0"/>
                    </a:p>
                  </a:txBody>
                  <a:tcPr marL="109508" marR="109508" marT="54755" marB="54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3300" dirty="0"/>
                        <a:t>ろ紙の目と固体の粒子の大きさの違い</a:t>
                      </a:r>
                    </a:p>
                  </a:txBody>
                  <a:tcPr marL="109508" marR="109508" marT="54755" marB="54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0276117"/>
                  </a:ext>
                </a:extLst>
              </a:tr>
              <a:tr h="620551">
                <a:tc>
                  <a:txBody>
                    <a:bodyPr/>
                    <a:lstStyle/>
                    <a:p>
                      <a:pPr algn="ctr"/>
                      <a:r>
                        <a:rPr kumimoji="1" lang="ja-JP" altLang="en-US" sz="3300" dirty="0"/>
                        <a:t>再結晶</a:t>
                      </a:r>
                    </a:p>
                  </a:txBody>
                  <a:tcPr marL="109508" marR="109508" marT="54755" marB="54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3300" dirty="0"/>
                        <a:t>温度などによる溶解度の変化</a:t>
                      </a:r>
                    </a:p>
                  </a:txBody>
                  <a:tcPr marL="109508" marR="109508" marT="54755" marB="54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5552269"/>
                  </a:ext>
                </a:extLst>
              </a:tr>
              <a:tr h="620551">
                <a:tc>
                  <a:txBody>
                    <a:bodyPr/>
                    <a:lstStyle/>
                    <a:p>
                      <a:pPr algn="ctr"/>
                      <a:r>
                        <a:rPr kumimoji="1" lang="ja-JP" altLang="en-US" sz="3300" dirty="0"/>
                        <a:t>蒸留・分留</a:t>
                      </a:r>
                    </a:p>
                  </a:txBody>
                  <a:tcPr marL="109508" marR="109508" marT="54755" marB="54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3300" dirty="0"/>
                        <a:t>沸点の違い</a:t>
                      </a:r>
                    </a:p>
                  </a:txBody>
                  <a:tcPr marL="109508" marR="109508" marT="54755" marB="54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6596822"/>
                  </a:ext>
                </a:extLst>
              </a:tr>
              <a:tr h="620551">
                <a:tc>
                  <a:txBody>
                    <a:bodyPr/>
                    <a:lstStyle/>
                    <a:p>
                      <a:pPr algn="ctr"/>
                      <a:r>
                        <a:rPr kumimoji="1" lang="ja-JP" altLang="en-US" sz="3300" dirty="0"/>
                        <a:t>昇華法</a:t>
                      </a:r>
                    </a:p>
                  </a:txBody>
                  <a:tcPr marL="109508" marR="109508" marT="54755" marB="54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3300" dirty="0"/>
                        <a:t>昇華性の有無</a:t>
                      </a:r>
                    </a:p>
                  </a:txBody>
                  <a:tcPr marL="109508" marR="109508" marT="54755" marB="54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4930222"/>
                  </a:ext>
                </a:extLst>
              </a:tr>
              <a:tr h="620551">
                <a:tc>
                  <a:txBody>
                    <a:bodyPr/>
                    <a:lstStyle/>
                    <a:p>
                      <a:pPr algn="ctr"/>
                      <a:r>
                        <a:rPr kumimoji="1" lang="ja-JP" altLang="en-US" sz="3300" dirty="0"/>
                        <a:t>抽出</a:t>
                      </a:r>
                    </a:p>
                  </a:txBody>
                  <a:tcPr marL="109508" marR="109508" marT="54755" marB="54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3300" dirty="0"/>
                        <a:t>溶媒に対する溶解度の違い</a:t>
                      </a:r>
                    </a:p>
                  </a:txBody>
                  <a:tcPr marL="109508" marR="109508" marT="54755" marB="54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4996871"/>
                  </a:ext>
                </a:extLst>
              </a:tr>
              <a:tr h="1131593">
                <a:tc>
                  <a:txBody>
                    <a:bodyPr/>
                    <a:lstStyle/>
                    <a:p>
                      <a:pPr algn="ctr"/>
                      <a:r>
                        <a:rPr kumimoji="1" lang="ja-JP" altLang="en-US" sz="3300" dirty="0"/>
                        <a:t>クロマトグラフィー</a:t>
                      </a:r>
                    </a:p>
                  </a:txBody>
                  <a:tcPr marL="109508" marR="109508" marT="54755" marB="54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3300" dirty="0"/>
                        <a:t>ろ紙などへの吸着力の違い</a:t>
                      </a:r>
                    </a:p>
                  </a:txBody>
                  <a:tcPr marL="109508" marR="109508" marT="54755" marB="54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2321232"/>
                  </a:ext>
                </a:extLst>
              </a:tr>
            </a:tbl>
          </a:graphicData>
        </a:graphic>
      </p:graphicFrame>
    </p:spTree>
    <p:extLst>
      <p:ext uri="{BB962C8B-B14F-4D97-AF65-F5344CB8AC3E}">
        <p14:creationId xmlns:p14="http://schemas.microsoft.com/office/powerpoint/2010/main" val="4173393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(p.21)</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E5F573FC-A430-4694-B630-D0A955A4E35E}"/>
              </a:ext>
            </a:extLst>
          </p:cNvPr>
          <p:cNvSpPr txBox="1"/>
          <p:nvPr/>
        </p:nvSpPr>
        <p:spPr>
          <a:xfrm>
            <a:off x="564171" y="1509981"/>
            <a:ext cx="11560454" cy="1500604"/>
          </a:xfrm>
          <a:prstGeom prst="rect">
            <a:avLst/>
          </a:prstGeom>
          <a:noFill/>
        </p:spPr>
        <p:txBody>
          <a:bodyPr wrap="square" rtlCol="0">
            <a:spAutoFit/>
          </a:bodyPr>
          <a:lstStyle/>
          <a:p>
            <a:pPr>
              <a:lnSpc>
                <a:spcPct val="150000"/>
              </a:lnSpc>
            </a:pPr>
            <a:r>
              <a:rPr lang="ja-JP" altLang="en-US" sz="3200" dirty="0"/>
              <a:t>食塩と防虫剤に用いるナフタレンの混合物を分離する方法を説明せよ。</a:t>
            </a:r>
          </a:p>
        </p:txBody>
      </p:sp>
      <p:pic>
        <p:nvPicPr>
          <p:cNvPr id="33" name="図 32">
            <a:extLst>
              <a:ext uri="{FF2B5EF4-FFF2-40B4-BE49-F238E27FC236}">
                <a16:creationId xmlns:a16="http://schemas.microsoft.com/office/drawing/2014/main" id="{852530A3-D63D-4E17-B840-21AA99CC31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5" y="1023263"/>
            <a:ext cx="2323009" cy="520165"/>
          </a:xfrm>
          <a:prstGeom prst="rect">
            <a:avLst/>
          </a:prstGeom>
        </p:spPr>
      </p:pic>
    </p:spTree>
    <p:extLst>
      <p:ext uri="{BB962C8B-B14F-4D97-AF65-F5344CB8AC3E}">
        <p14:creationId xmlns:p14="http://schemas.microsoft.com/office/powerpoint/2010/main" val="3847845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(p.21)</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E5F573FC-A430-4694-B630-D0A955A4E35E}"/>
              </a:ext>
            </a:extLst>
          </p:cNvPr>
          <p:cNvSpPr txBox="1"/>
          <p:nvPr/>
        </p:nvSpPr>
        <p:spPr>
          <a:xfrm>
            <a:off x="564171" y="1509981"/>
            <a:ext cx="11560454" cy="1500604"/>
          </a:xfrm>
          <a:prstGeom prst="rect">
            <a:avLst/>
          </a:prstGeom>
          <a:noFill/>
        </p:spPr>
        <p:txBody>
          <a:bodyPr wrap="square" rtlCol="0">
            <a:spAutoFit/>
          </a:bodyPr>
          <a:lstStyle/>
          <a:p>
            <a:pPr>
              <a:lnSpc>
                <a:spcPct val="150000"/>
              </a:lnSpc>
            </a:pPr>
            <a:r>
              <a:rPr lang="ja-JP" altLang="en-US" sz="3200" dirty="0"/>
              <a:t>食塩と防虫剤に用いるナフタレンの混合物を分離する方法を説明せよ。</a:t>
            </a:r>
          </a:p>
        </p:txBody>
      </p:sp>
      <p:pic>
        <p:nvPicPr>
          <p:cNvPr id="33" name="図 32">
            <a:extLst>
              <a:ext uri="{FF2B5EF4-FFF2-40B4-BE49-F238E27FC236}">
                <a16:creationId xmlns:a16="http://schemas.microsoft.com/office/drawing/2014/main" id="{852530A3-D63D-4E17-B840-21AA99CC31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75" y="1023263"/>
            <a:ext cx="2323009" cy="520165"/>
          </a:xfrm>
          <a:prstGeom prst="rect">
            <a:avLst/>
          </a:prstGeom>
        </p:spPr>
      </p:pic>
      <p:sp>
        <p:nvSpPr>
          <p:cNvPr id="29" name="テキスト ボックス 28">
            <a:extLst>
              <a:ext uri="{FF2B5EF4-FFF2-40B4-BE49-F238E27FC236}">
                <a16:creationId xmlns:a16="http://schemas.microsoft.com/office/drawing/2014/main" id="{9FB1A2A5-27CE-4D12-BEF5-61C9347ABB1F}"/>
              </a:ext>
            </a:extLst>
          </p:cNvPr>
          <p:cNvSpPr txBox="1"/>
          <p:nvPr/>
        </p:nvSpPr>
        <p:spPr>
          <a:xfrm>
            <a:off x="1433458" y="3267626"/>
            <a:ext cx="10312796" cy="2977931"/>
          </a:xfrm>
          <a:prstGeom prst="rect">
            <a:avLst/>
          </a:prstGeom>
          <a:noFill/>
        </p:spPr>
        <p:txBody>
          <a:bodyPr wrap="square" rtlCol="0">
            <a:spAutoFit/>
          </a:bodyPr>
          <a:lstStyle/>
          <a:p>
            <a:pPr marL="271463" indent="-271463" algn="just">
              <a:lnSpc>
                <a:spcPct val="150000"/>
              </a:lnSpc>
              <a:tabLst>
                <a:tab pos="271463" algn="l"/>
              </a:tabLst>
            </a:pPr>
            <a:r>
              <a:rPr lang="ja-JP" altLang="en-US" sz="3200" kern="100" dirty="0">
                <a:solidFill>
                  <a:srgbClr val="FF0000"/>
                </a:solidFill>
                <a:latin typeface="+mn-ea"/>
                <a:cs typeface="Times New Roman" panose="02020603050405020304" pitchFamily="18" charset="0"/>
              </a:rPr>
              <a:t>混合物を穏やかに温めると，ナフタレンのみが昇華し</a:t>
            </a:r>
            <a:endParaRPr lang="en-US" altLang="ja-JP" sz="3200" kern="100" dirty="0">
              <a:solidFill>
                <a:srgbClr val="FF0000"/>
              </a:solidFill>
              <a:latin typeface="+mn-ea"/>
              <a:cs typeface="Times New Roman" panose="02020603050405020304" pitchFamily="18" charset="0"/>
            </a:endParaRPr>
          </a:p>
          <a:p>
            <a:pPr marL="271463" indent="-271463" algn="just">
              <a:lnSpc>
                <a:spcPct val="150000"/>
              </a:lnSpc>
              <a:tabLst>
                <a:tab pos="271463" algn="l"/>
              </a:tabLst>
            </a:pPr>
            <a:r>
              <a:rPr lang="ja-JP" altLang="en-US" sz="3200" kern="100" dirty="0">
                <a:solidFill>
                  <a:srgbClr val="FF0000"/>
                </a:solidFill>
                <a:latin typeface="+mn-ea"/>
                <a:cs typeface="Times New Roman" panose="02020603050405020304" pitchFamily="18" charset="0"/>
              </a:rPr>
              <a:t>て気体となる。その気体を冷水の入った容器などに触</a:t>
            </a:r>
            <a:endParaRPr lang="en-US" altLang="ja-JP" sz="3200" kern="100" dirty="0">
              <a:solidFill>
                <a:srgbClr val="FF0000"/>
              </a:solidFill>
              <a:latin typeface="+mn-ea"/>
              <a:cs typeface="Times New Roman" panose="02020603050405020304" pitchFamily="18" charset="0"/>
            </a:endParaRPr>
          </a:p>
          <a:p>
            <a:pPr marL="271463" indent="-271463" algn="just">
              <a:lnSpc>
                <a:spcPct val="150000"/>
              </a:lnSpc>
              <a:tabLst>
                <a:tab pos="271463" algn="l"/>
              </a:tabLst>
            </a:pPr>
            <a:r>
              <a:rPr lang="ja-JP" altLang="en-US" sz="3200" kern="100" dirty="0">
                <a:solidFill>
                  <a:srgbClr val="FF0000"/>
                </a:solidFill>
                <a:latin typeface="+mn-ea"/>
                <a:cs typeface="Times New Roman" panose="02020603050405020304" pitchFamily="18" charset="0"/>
              </a:rPr>
              <a:t>れさせて冷却させ，ナフタレンを結晶として取り出す</a:t>
            </a:r>
            <a:endParaRPr lang="en-US" altLang="ja-JP" sz="3200" kern="100" dirty="0">
              <a:solidFill>
                <a:srgbClr val="FF0000"/>
              </a:solidFill>
              <a:latin typeface="+mn-ea"/>
              <a:cs typeface="Times New Roman" panose="02020603050405020304" pitchFamily="18" charset="0"/>
            </a:endParaRPr>
          </a:p>
          <a:p>
            <a:pPr marL="271463" indent="-271463" algn="just">
              <a:lnSpc>
                <a:spcPct val="150000"/>
              </a:lnSpc>
              <a:tabLst>
                <a:tab pos="271463" algn="l"/>
              </a:tabLst>
            </a:pPr>
            <a:r>
              <a:rPr lang="ja-JP" altLang="en-US" sz="3200" kern="100" dirty="0">
                <a:solidFill>
                  <a:srgbClr val="FF0000"/>
                </a:solidFill>
                <a:latin typeface="+mn-ea"/>
                <a:cs typeface="Times New Roman" panose="02020603050405020304" pitchFamily="18" charset="0"/>
              </a:rPr>
              <a:t>ことができる。</a:t>
            </a:r>
            <a:endParaRPr lang="en-US" altLang="ja-JP" sz="3200" kern="100" dirty="0">
              <a:solidFill>
                <a:srgbClr val="FF0000"/>
              </a:solidFill>
              <a:latin typeface="+mn-ea"/>
              <a:cs typeface="Times New Roman" panose="02020603050405020304" pitchFamily="18" charset="0"/>
            </a:endParaRPr>
          </a:p>
        </p:txBody>
      </p:sp>
      <p:pic>
        <p:nvPicPr>
          <p:cNvPr id="36" name="図 35">
            <a:extLst>
              <a:ext uri="{FF2B5EF4-FFF2-40B4-BE49-F238E27FC236}">
                <a16:creationId xmlns:a16="http://schemas.microsoft.com/office/drawing/2014/main" id="{2F74CBFC-855F-4AA1-A99D-D56BD661BD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06" y="3485535"/>
            <a:ext cx="1072603" cy="547474"/>
          </a:xfrm>
          <a:prstGeom prst="rect">
            <a:avLst/>
          </a:prstGeom>
        </p:spPr>
      </p:pic>
    </p:spTree>
    <p:extLst>
      <p:ext uri="{BB962C8B-B14F-4D97-AF65-F5344CB8AC3E}">
        <p14:creationId xmlns:p14="http://schemas.microsoft.com/office/powerpoint/2010/main" val="2663239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図 44">
            <a:extLst>
              <a:ext uri="{FF2B5EF4-FFF2-40B4-BE49-F238E27FC236}">
                <a16:creationId xmlns:a16="http://schemas.microsoft.com/office/drawing/2014/main" id="{52271079-F372-465E-AC6C-674366DCD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04" y="949999"/>
            <a:ext cx="1008799" cy="514908"/>
          </a:xfrm>
          <a:prstGeom prst="rect">
            <a:avLst/>
          </a:prstGeom>
        </p:spPr>
      </p:pic>
      <p:sp>
        <p:nvSpPr>
          <p:cNvPr id="11" name="テキスト ボックス 10">
            <a:extLst>
              <a:ext uri="{FF2B5EF4-FFF2-40B4-BE49-F238E27FC236}">
                <a16:creationId xmlns:a16="http://schemas.microsoft.com/office/drawing/2014/main" id="{ED7C11F7-214E-4752-AFEF-5F4DDB2F00D9}"/>
              </a:ext>
            </a:extLst>
          </p:cNvPr>
          <p:cNvSpPr txBox="1"/>
          <p:nvPr/>
        </p:nvSpPr>
        <p:spPr>
          <a:xfrm>
            <a:off x="1510904" y="891568"/>
            <a:ext cx="10312796" cy="3157467"/>
          </a:xfrm>
          <a:prstGeom prst="rect">
            <a:avLst/>
          </a:prstGeom>
          <a:noFill/>
        </p:spPr>
        <p:txBody>
          <a:bodyPr wrap="square" rtlCol="0">
            <a:spAutoFit/>
          </a:bodyPr>
          <a:lstStyle/>
          <a:p>
            <a:pPr marL="271463" indent="-271463" algn="just">
              <a:lnSpc>
                <a:spcPts val="4000"/>
              </a:lnSpc>
              <a:tabLst>
                <a:tab pos="271463" algn="l"/>
              </a:tabLst>
            </a:pPr>
            <a:r>
              <a:rPr lang="ja-JP" altLang="en-US" sz="3200" kern="100" dirty="0">
                <a:latin typeface="+mn-ea"/>
                <a:cs typeface="Times New Roman" panose="02020603050405020304" pitchFamily="18" charset="0"/>
              </a:rPr>
              <a:t>次の混合物から </a:t>
            </a:r>
            <a:r>
              <a:rPr lang="en-US" altLang="ja-JP" sz="3200" kern="100" dirty="0">
                <a:latin typeface="+mn-ea"/>
                <a:cs typeface="Times New Roman" panose="02020603050405020304" pitchFamily="18" charset="0"/>
              </a:rPr>
              <a:t>( </a:t>
            </a:r>
            <a:r>
              <a:rPr lang="ja-JP" altLang="en-US" sz="3200" kern="100" dirty="0">
                <a:latin typeface="+mn-ea"/>
                <a:cs typeface="Times New Roman" panose="02020603050405020304" pitchFamily="18" charset="0"/>
              </a:rPr>
              <a:t>）内の物質を分離するのに適した操作名を答えよ。</a:t>
            </a:r>
            <a:endParaRPr lang="en-US" altLang="ja-JP" sz="3200" kern="100" dirty="0">
              <a:latin typeface="+mn-ea"/>
              <a:cs typeface="Times New Roman" panose="02020603050405020304" pitchFamily="18" charset="0"/>
            </a:endParaRPr>
          </a:p>
          <a:p>
            <a:pPr marL="271463" indent="-271463" algn="just">
              <a:lnSpc>
                <a:spcPts val="4000"/>
              </a:lnSpc>
              <a:tabLst>
                <a:tab pos="271463" algn="l"/>
              </a:tabLst>
            </a:pPr>
            <a:r>
              <a:rPr lang="ja-JP" altLang="en-US" sz="3200" kern="100" dirty="0">
                <a:latin typeface="+mn-ea"/>
                <a:cs typeface="Times New Roman" panose="02020603050405020304" pitchFamily="18" charset="0"/>
              </a:rPr>
              <a:t>⑴　食塩水 （水） </a:t>
            </a:r>
            <a:endParaRPr lang="en-US" altLang="ja-JP" sz="3200" kern="100" dirty="0">
              <a:latin typeface="+mn-ea"/>
              <a:cs typeface="Times New Roman" panose="02020603050405020304" pitchFamily="18" charset="0"/>
            </a:endParaRPr>
          </a:p>
          <a:p>
            <a:pPr marL="271463" indent="-271463" algn="just">
              <a:lnSpc>
                <a:spcPts val="4000"/>
              </a:lnSpc>
              <a:tabLst>
                <a:tab pos="271463" algn="l"/>
              </a:tabLst>
            </a:pPr>
            <a:r>
              <a:rPr lang="ja-JP" altLang="en-US" sz="3200" kern="100" dirty="0">
                <a:latin typeface="+mn-ea"/>
                <a:cs typeface="Times New Roman" panose="02020603050405020304" pitchFamily="18" charset="0"/>
              </a:rPr>
              <a:t>⑵   ヨウ素とガラス片の混合物 （ヨウ素）</a:t>
            </a:r>
          </a:p>
          <a:p>
            <a:pPr marL="271463" indent="-271463" algn="just">
              <a:lnSpc>
                <a:spcPts val="4000"/>
              </a:lnSpc>
              <a:tabLst>
                <a:tab pos="271463" algn="l"/>
              </a:tabLst>
            </a:pPr>
            <a:r>
              <a:rPr lang="ja-JP" altLang="en-US" sz="3200" kern="100" dirty="0">
                <a:latin typeface="+mn-ea"/>
                <a:cs typeface="Times New Roman" panose="02020603050405020304" pitchFamily="18" charset="0"/>
              </a:rPr>
              <a:t>⑶　液体空気 （酸素）</a:t>
            </a:r>
            <a:endParaRPr lang="en-US" altLang="ja-JP" sz="3200" kern="100" dirty="0">
              <a:latin typeface="+mn-ea"/>
              <a:cs typeface="Times New Roman" panose="02020603050405020304" pitchFamily="18" charset="0"/>
            </a:endParaRPr>
          </a:p>
          <a:p>
            <a:pPr marL="271463" indent="-271463" algn="just">
              <a:lnSpc>
                <a:spcPts val="4000"/>
              </a:lnSpc>
              <a:tabLst>
                <a:tab pos="271463" algn="l"/>
              </a:tabLst>
            </a:pPr>
            <a:r>
              <a:rPr lang="ja-JP" altLang="en-US" sz="3200" kern="100" dirty="0">
                <a:latin typeface="+mn-ea"/>
                <a:cs typeface="Times New Roman" panose="02020603050405020304" pitchFamily="18" charset="0"/>
              </a:rPr>
              <a:t>⑷ 　砂の混じった水 （砂）</a:t>
            </a:r>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タイトル 1">
            <a:extLst>
              <a:ext uri="{FF2B5EF4-FFF2-40B4-BE49-F238E27FC236}">
                <a16:creationId xmlns:a16="http://schemas.microsoft.com/office/drawing/2014/main" id="{54D9B75A-B265-4576-BFC4-8B7797447327}"/>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(p.21)</a:t>
            </a:r>
          </a:p>
        </p:txBody>
      </p:sp>
    </p:spTree>
    <p:extLst>
      <p:ext uri="{BB962C8B-B14F-4D97-AF65-F5344CB8AC3E}">
        <p14:creationId xmlns:p14="http://schemas.microsoft.com/office/powerpoint/2010/main" val="110095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44BFC486-8352-B440-B6CA-6F7067A5E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04" y="5273160"/>
            <a:ext cx="1072603" cy="547474"/>
          </a:xfrm>
          <a:prstGeom prst="rect">
            <a:avLst/>
          </a:prstGeom>
        </p:spPr>
      </p:pic>
      <p:pic>
        <p:nvPicPr>
          <p:cNvPr id="45" name="図 44">
            <a:extLst>
              <a:ext uri="{FF2B5EF4-FFF2-40B4-BE49-F238E27FC236}">
                <a16:creationId xmlns:a16="http://schemas.microsoft.com/office/drawing/2014/main" id="{52271079-F372-465E-AC6C-674366DCD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04" y="949999"/>
            <a:ext cx="1008799" cy="514908"/>
          </a:xfrm>
          <a:prstGeom prst="rect">
            <a:avLst/>
          </a:prstGeom>
        </p:spPr>
      </p:pic>
      <p:sp>
        <p:nvSpPr>
          <p:cNvPr id="11" name="テキスト ボックス 10">
            <a:extLst>
              <a:ext uri="{FF2B5EF4-FFF2-40B4-BE49-F238E27FC236}">
                <a16:creationId xmlns:a16="http://schemas.microsoft.com/office/drawing/2014/main" id="{ED7C11F7-214E-4752-AFEF-5F4DDB2F00D9}"/>
              </a:ext>
            </a:extLst>
          </p:cNvPr>
          <p:cNvSpPr txBox="1"/>
          <p:nvPr/>
        </p:nvSpPr>
        <p:spPr>
          <a:xfrm>
            <a:off x="1510904" y="891568"/>
            <a:ext cx="10312796" cy="3157467"/>
          </a:xfrm>
          <a:prstGeom prst="rect">
            <a:avLst/>
          </a:prstGeom>
          <a:noFill/>
        </p:spPr>
        <p:txBody>
          <a:bodyPr wrap="square" rtlCol="0">
            <a:spAutoFit/>
          </a:bodyPr>
          <a:lstStyle/>
          <a:p>
            <a:pPr marL="271463" indent="-271463" algn="just">
              <a:lnSpc>
                <a:spcPts val="4000"/>
              </a:lnSpc>
              <a:tabLst>
                <a:tab pos="271463" algn="l"/>
              </a:tabLst>
            </a:pPr>
            <a:r>
              <a:rPr lang="ja-JP" altLang="en-US" sz="3200" kern="100" dirty="0">
                <a:latin typeface="+mn-ea"/>
                <a:cs typeface="Times New Roman" panose="02020603050405020304" pitchFamily="18" charset="0"/>
              </a:rPr>
              <a:t>問</a:t>
            </a:r>
            <a:r>
              <a:rPr lang="en-US" altLang="ja-JP" sz="3200" kern="100" dirty="0">
                <a:latin typeface="+mn-ea"/>
                <a:cs typeface="Times New Roman" panose="02020603050405020304" pitchFamily="18" charset="0"/>
              </a:rPr>
              <a:t>2 </a:t>
            </a:r>
            <a:r>
              <a:rPr lang="ja-JP" altLang="en-US" sz="3200" kern="100" dirty="0">
                <a:latin typeface="+mn-ea"/>
                <a:cs typeface="Times New Roman" panose="02020603050405020304" pitchFamily="18" charset="0"/>
              </a:rPr>
              <a:t>次の混合物から </a:t>
            </a:r>
            <a:r>
              <a:rPr lang="en-US" altLang="ja-JP" sz="3200" kern="100" dirty="0">
                <a:latin typeface="+mn-ea"/>
                <a:cs typeface="Times New Roman" panose="02020603050405020304" pitchFamily="18" charset="0"/>
              </a:rPr>
              <a:t>( </a:t>
            </a:r>
            <a:r>
              <a:rPr lang="ja-JP" altLang="en-US" sz="3200" kern="100" dirty="0">
                <a:latin typeface="+mn-ea"/>
                <a:cs typeface="Times New Roman" panose="02020603050405020304" pitchFamily="18" charset="0"/>
              </a:rPr>
              <a:t>）内の物質を分離するのに適した操作名を答えよ。</a:t>
            </a:r>
            <a:endParaRPr lang="en-US" altLang="ja-JP" sz="3200" kern="100" dirty="0">
              <a:latin typeface="+mn-ea"/>
              <a:cs typeface="Times New Roman" panose="02020603050405020304" pitchFamily="18" charset="0"/>
            </a:endParaRPr>
          </a:p>
          <a:p>
            <a:pPr marL="271463" indent="-271463" algn="just">
              <a:lnSpc>
                <a:spcPts val="4000"/>
              </a:lnSpc>
              <a:tabLst>
                <a:tab pos="271463" algn="l"/>
              </a:tabLst>
            </a:pPr>
            <a:r>
              <a:rPr lang="ja-JP" altLang="en-US" sz="3200" kern="100" dirty="0">
                <a:latin typeface="+mn-ea"/>
                <a:cs typeface="Times New Roman" panose="02020603050405020304" pitchFamily="18" charset="0"/>
              </a:rPr>
              <a:t>⑴　食塩水 （水） </a:t>
            </a:r>
            <a:endParaRPr lang="en-US" altLang="ja-JP" sz="3200" kern="100" dirty="0">
              <a:latin typeface="+mn-ea"/>
              <a:cs typeface="Times New Roman" panose="02020603050405020304" pitchFamily="18" charset="0"/>
            </a:endParaRPr>
          </a:p>
          <a:p>
            <a:pPr marL="271463" indent="-271463" algn="just">
              <a:lnSpc>
                <a:spcPts val="4000"/>
              </a:lnSpc>
              <a:tabLst>
                <a:tab pos="271463" algn="l"/>
              </a:tabLst>
            </a:pPr>
            <a:r>
              <a:rPr lang="ja-JP" altLang="en-US" sz="3200" kern="100" dirty="0">
                <a:latin typeface="+mn-ea"/>
                <a:cs typeface="Times New Roman" panose="02020603050405020304" pitchFamily="18" charset="0"/>
              </a:rPr>
              <a:t>⑵   ヨウ素とガラス片の混合物 （ヨウ素）</a:t>
            </a:r>
          </a:p>
          <a:p>
            <a:pPr marL="271463" indent="-271463" algn="just">
              <a:lnSpc>
                <a:spcPts val="4000"/>
              </a:lnSpc>
              <a:tabLst>
                <a:tab pos="271463" algn="l"/>
              </a:tabLst>
            </a:pPr>
            <a:r>
              <a:rPr lang="ja-JP" altLang="en-US" sz="3200" kern="100" dirty="0">
                <a:latin typeface="+mn-ea"/>
                <a:cs typeface="Times New Roman" panose="02020603050405020304" pitchFamily="18" charset="0"/>
              </a:rPr>
              <a:t>⑶　液体空気 （酸素）</a:t>
            </a:r>
            <a:endParaRPr lang="en-US" altLang="ja-JP" sz="3200" kern="100" dirty="0">
              <a:latin typeface="+mn-ea"/>
              <a:cs typeface="Times New Roman" panose="02020603050405020304" pitchFamily="18" charset="0"/>
            </a:endParaRPr>
          </a:p>
          <a:p>
            <a:pPr marL="271463" indent="-271463" algn="just">
              <a:lnSpc>
                <a:spcPts val="4000"/>
              </a:lnSpc>
              <a:tabLst>
                <a:tab pos="271463" algn="l"/>
              </a:tabLst>
            </a:pPr>
            <a:r>
              <a:rPr lang="ja-JP" altLang="en-US" sz="3200" kern="100" dirty="0">
                <a:latin typeface="+mn-ea"/>
                <a:cs typeface="Times New Roman" panose="02020603050405020304" pitchFamily="18" charset="0"/>
              </a:rPr>
              <a:t>⑷ 　砂の混じった水 （砂）</a:t>
            </a:r>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0" name="テキスト ボックス 39">
            <a:extLst>
              <a:ext uri="{FF2B5EF4-FFF2-40B4-BE49-F238E27FC236}">
                <a16:creationId xmlns:a16="http://schemas.microsoft.com/office/drawing/2014/main" id="{7D179851-8490-EA4C-863F-44599D969AEE}"/>
              </a:ext>
            </a:extLst>
          </p:cNvPr>
          <p:cNvSpPr txBox="1"/>
          <p:nvPr/>
        </p:nvSpPr>
        <p:spPr>
          <a:xfrm>
            <a:off x="1612504" y="5273160"/>
            <a:ext cx="10312796" cy="592663"/>
          </a:xfrm>
          <a:prstGeom prst="rect">
            <a:avLst/>
          </a:prstGeom>
          <a:noFill/>
        </p:spPr>
        <p:txBody>
          <a:bodyPr wrap="square" rtlCol="0">
            <a:spAutoFit/>
          </a:bodyPr>
          <a:lstStyle/>
          <a:p>
            <a:pPr marL="271463" indent="-271463" algn="just">
              <a:lnSpc>
                <a:spcPts val="4000"/>
              </a:lnSpc>
              <a:tabLst>
                <a:tab pos="271463" algn="l"/>
              </a:tabLst>
            </a:pPr>
            <a:r>
              <a:rPr lang="en-US" altLang="ja-JP" sz="3200" kern="100" dirty="0">
                <a:latin typeface="+mn-ea"/>
                <a:cs typeface="Times New Roman" panose="02020603050405020304" pitchFamily="18" charset="0"/>
              </a:rPr>
              <a:t>(1)</a:t>
            </a:r>
            <a:r>
              <a:rPr lang="ja-JP" altLang="en-US" sz="3200" kern="100" dirty="0">
                <a:solidFill>
                  <a:srgbClr val="FF0000"/>
                </a:solidFill>
                <a:latin typeface="+mn-ea"/>
                <a:cs typeface="Times New Roman" panose="02020603050405020304" pitchFamily="18" charset="0"/>
              </a:rPr>
              <a:t>蒸留</a:t>
            </a:r>
            <a:r>
              <a:rPr lang="ja-JP" altLang="en-US" sz="3200" kern="100" dirty="0">
                <a:latin typeface="+mn-ea"/>
                <a:cs typeface="Times New Roman" panose="02020603050405020304" pitchFamily="18" charset="0"/>
              </a:rPr>
              <a:t> 　　</a:t>
            </a:r>
            <a:r>
              <a:rPr lang="en-US" altLang="ja-JP" sz="3200" kern="100" dirty="0">
                <a:latin typeface="+mn-ea"/>
                <a:cs typeface="Times New Roman" panose="02020603050405020304" pitchFamily="18" charset="0"/>
              </a:rPr>
              <a:t> (2)</a:t>
            </a:r>
            <a:r>
              <a:rPr lang="ja-JP" altLang="en-US" sz="3200" kern="100" dirty="0">
                <a:solidFill>
                  <a:srgbClr val="FF0000"/>
                </a:solidFill>
                <a:latin typeface="+mn-ea"/>
                <a:cs typeface="Times New Roman" panose="02020603050405020304" pitchFamily="18" charset="0"/>
              </a:rPr>
              <a:t>昇華法</a:t>
            </a:r>
            <a:r>
              <a:rPr lang="ja-JP" altLang="en-US" sz="3200" kern="100" dirty="0">
                <a:latin typeface="+mn-ea"/>
                <a:cs typeface="Times New Roman" panose="02020603050405020304" pitchFamily="18" charset="0"/>
              </a:rPr>
              <a:t>　　</a:t>
            </a:r>
            <a:r>
              <a:rPr lang="en-US" altLang="ja-JP" sz="3200" kern="100" dirty="0">
                <a:latin typeface="+mn-ea"/>
                <a:cs typeface="Times New Roman" panose="02020603050405020304" pitchFamily="18" charset="0"/>
              </a:rPr>
              <a:t>(3)</a:t>
            </a:r>
            <a:r>
              <a:rPr lang="ja-JP" altLang="en-US" sz="3200" kern="100" dirty="0">
                <a:solidFill>
                  <a:srgbClr val="FF0000"/>
                </a:solidFill>
                <a:latin typeface="+mn-ea"/>
                <a:cs typeface="Times New Roman" panose="02020603050405020304" pitchFamily="18" charset="0"/>
              </a:rPr>
              <a:t>分留</a:t>
            </a:r>
            <a:r>
              <a:rPr lang="ja-JP" altLang="en-US" sz="3200" kern="100" dirty="0">
                <a:latin typeface="+mn-ea"/>
                <a:cs typeface="Times New Roman" panose="02020603050405020304" pitchFamily="18" charset="0"/>
              </a:rPr>
              <a:t>　　</a:t>
            </a:r>
            <a:r>
              <a:rPr lang="en-US" altLang="ja-JP" sz="3200" kern="100" dirty="0">
                <a:latin typeface="+mn-ea"/>
                <a:cs typeface="Times New Roman" panose="02020603050405020304" pitchFamily="18" charset="0"/>
              </a:rPr>
              <a:t> (4)</a:t>
            </a:r>
            <a:r>
              <a:rPr lang="ja-JP" altLang="en-US" sz="3200" kern="100" dirty="0">
                <a:solidFill>
                  <a:srgbClr val="FF0000"/>
                </a:solidFill>
                <a:latin typeface="+mn-ea"/>
                <a:cs typeface="Times New Roman" panose="02020603050405020304" pitchFamily="18" charset="0"/>
              </a:rPr>
              <a:t>ろ過</a:t>
            </a:r>
          </a:p>
        </p:txBody>
      </p:sp>
      <p:sp>
        <p:nvSpPr>
          <p:cNvPr id="47" name="タイトル 1">
            <a:extLst>
              <a:ext uri="{FF2B5EF4-FFF2-40B4-BE49-F238E27FC236}">
                <a16:creationId xmlns:a16="http://schemas.microsoft.com/office/drawing/2014/main" id="{54D9B75A-B265-4576-BFC4-8B7797447327}"/>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(p.21)</a:t>
            </a:r>
          </a:p>
        </p:txBody>
      </p:sp>
      <p:pic>
        <p:nvPicPr>
          <p:cNvPr id="43" name="図 42">
            <a:extLst>
              <a:ext uri="{FF2B5EF4-FFF2-40B4-BE49-F238E27FC236}">
                <a16:creationId xmlns:a16="http://schemas.microsoft.com/office/drawing/2014/main" id="{4C401E8D-BF3C-4B33-AF63-516A95A049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703" y="4078308"/>
            <a:ext cx="1072603" cy="547474"/>
          </a:xfrm>
          <a:prstGeom prst="rect">
            <a:avLst/>
          </a:prstGeom>
        </p:spPr>
      </p:pic>
      <p:sp>
        <p:nvSpPr>
          <p:cNvPr id="14" name="テキスト ボックス 13">
            <a:extLst>
              <a:ext uri="{FF2B5EF4-FFF2-40B4-BE49-F238E27FC236}">
                <a16:creationId xmlns:a16="http://schemas.microsoft.com/office/drawing/2014/main" id="{E5149F33-9EF7-4B6A-AF51-7563EB56A66D}"/>
              </a:ext>
            </a:extLst>
          </p:cNvPr>
          <p:cNvSpPr txBox="1"/>
          <p:nvPr/>
        </p:nvSpPr>
        <p:spPr>
          <a:xfrm>
            <a:off x="1433458" y="4078308"/>
            <a:ext cx="10312796" cy="592663"/>
          </a:xfrm>
          <a:prstGeom prst="rect">
            <a:avLst/>
          </a:prstGeom>
          <a:noFill/>
        </p:spPr>
        <p:txBody>
          <a:bodyPr wrap="square" rtlCol="0">
            <a:spAutoFit/>
          </a:bodyPr>
          <a:lstStyle/>
          <a:p>
            <a:pPr marL="271463" indent="-271463" algn="just">
              <a:lnSpc>
                <a:spcPts val="4000"/>
              </a:lnSpc>
              <a:tabLst>
                <a:tab pos="271463" algn="l"/>
              </a:tabLst>
            </a:pPr>
            <a:r>
              <a:rPr lang="ja-JP" altLang="en-US" sz="3200" kern="100" dirty="0">
                <a:latin typeface="+mn-ea"/>
                <a:cs typeface="Times New Roman" panose="02020603050405020304" pitchFamily="18" charset="0"/>
              </a:rPr>
              <a:t>混合物中に含まれる純物質の性質の違いを考える</a:t>
            </a:r>
          </a:p>
        </p:txBody>
      </p:sp>
    </p:spTree>
    <p:extLst>
      <p:ext uri="{BB962C8B-B14F-4D97-AF65-F5344CB8AC3E}">
        <p14:creationId xmlns:p14="http://schemas.microsoft.com/office/powerpoint/2010/main" val="1454082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0" y="0"/>
            <a:ext cx="6026727" cy="5660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2000" dirty="0">
              <a:latin typeface="+mn-ea"/>
              <a:ea typeface="+mn-ea"/>
            </a:endParaRPr>
          </a:p>
        </p:txBody>
      </p:sp>
      <p:sp>
        <p:nvSpPr>
          <p:cNvPr id="22" name="タイトル 1">
            <a:extLst>
              <a:ext uri="{FF2B5EF4-FFF2-40B4-BE49-F238E27FC236}">
                <a16:creationId xmlns:a16="http://schemas.microsoft.com/office/drawing/2014/main" id="{C0FA5EB3-3EF3-4D95-A310-51F2B49360EC}"/>
              </a:ext>
            </a:extLst>
          </p:cNvPr>
          <p:cNvSpPr txBox="1">
            <a:spLocks/>
          </p:cNvSpPr>
          <p:nvPr/>
        </p:nvSpPr>
        <p:spPr>
          <a:xfrm>
            <a:off x="1515207" y="597956"/>
            <a:ext cx="5240215" cy="684617"/>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latin typeface="+mn-ea"/>
                <a:ea typeface="+mn-ea"/>
              </a:rPr>
              <a:t> この節の振り返り</a:t>
            </a:r>
          </a:p>
        </p:txBody>
      </p:sp>
      <p:sp>
        <p:nvSpPr>
          <p:cNvPr id="17" name="テキスト ボックス 16">
            <a:extLst>
              <a:ext uri="{FF2B5EF4-FFF2-40B4-BE49-F238E27FC236}">
                <a16:creationId xmlns:a16="http://schemas.microsoft.com/office/drawing/2014/main" id="{A48BF949-513F-42DC-A2A0-11AA10A5E8C9}"/>
              </a:ext>
            </a:extLst>
          </p:cNvPr>
          <p:cNvSpPr txBox="1"/>
          <p:nvPr/>
        </p:nvSpPr>
        <p:spPr>
          <a:xfrm>
            <a:off x="982199" y="1524892"/>
            <a:ext cx="10811899" cy="3404330"/>
          </a:xfrm>
          <a:prstGeom prst="rect">
            <a:avLst/>
          </a:prstGeom>
          <a:noFill/>
        </p:spPr>
        <p:txBody>
          <a:bodyPr wrap="square" rtlCol="0">
            <a:spAutoFit/>
          </a:bodyPr>
          <a:lstStyle/>
          <a:p>
            <a:pPr algn="just">
              <a:lnSpc>
                <a:spcPts val="3500"/>
              </a:lnSpc>
              <a:spcBef>
                <a:spcPts val="1200"/>
              </a:spcBef>
            </a:pPr>
            <a:r>
              <a:rPr lang="ja-JP" altLang="en-US" sz="3200" kern="100" dirty="0">
                <a:latin typeface="+mn-ea"/>
                <a:cs typeface="Times New Roman" panose="02020603050405020304" pitchFamily="18" charset="0"/>
              </a:rPr>
              <a:t>純物質と混合物の性質の違いを確認しよう。</a:t>
            </a:r>
            <a:endParaRPr lang="en-US" altLang="ja-JP" sz="3200" kern="100" dirty="0">
              <a:latin typeface="+mn-ea"/>
              <a:cs typeface="Times New Roman" panose="02020603050405020304" pitchFamily="18" charset="0"/>
            </a:endParaRPr>
          </a:p>
          <a:p>
            <a:pPr algn="just">
              <a:lnSpc>
                <a:spcPts val="3500"/>
              </a:lnSpc>
              <a:spcBef>
                <a:spcPts val="1200"/>
              </a:spcBef>
            </a:pPr>
            <a:endParaRPr lang="en-US" altLang="ja-JP" sz="3200" kern="100" dirty="0">
              <a:latin typeface="+mn-ea"/>
              <a:cs typeface="Times New Roman" panose="02020603050405020304" pitchFamily="18" charset="0"/>
            </a:endParaRPr>
          </a:p>
          <a:p>
            <a:pPr algn="just">
              <a:lnSpc>
                <a:spcPts val="3500"/>
              </a:lnSpc>
              <a:spcBef>
                <a:spcPts val="1200"/>
              </a:spcBef>
            </a:pPr>
            <a:endParaRPr lang="en-US" altLang="ja-JP" sz="3200" kern="100" dirty="0">
              <a:latin typeface="+mn-ea"/>
              <a:cs typeface="Times New Roman" panose="02020603050405020304" pitchFamily="18" charset="0"/>
            </a:endParaRPr>
          </a:p>
          <a:p>
            <a:pPr algn="just">
              <a:lnSpc>
                <a:spcPts val="3500"/>
              </a:lnSpc>
              <a:spcBef>
                <a:spcPts val="1200"/>
              </a:spcBef>
            </a:pP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kern="100" dirty="0">
                <a:latin typeface="+mn-ea"/>
                <a:cs typeface="Times New Roman" panose="02020603050405020304" pitchFamily="18" charset="0"/>
              </a:rPr>
              <a:t>砂糖水から純粋な水を得るには，どんな操作を行えばよいか，学んだことから説明してみよう。</a:t>
            </a:r>
            <a:endParaRPr lang="en-US" altLang="ja-JP" sz="3200" kern="100" dirty="0">
              <a:latin typeface="+mn-ea"/>
              <a:cs typeface="Times New Roman" panose="02020603050405020304" pitchFamily="18" charset="0"/>
            </a:endParaRPr>
          </a:p>
        </p:txBody>
      </p:sp>
      <p:cxnSp>
        <p:nvCxnSpPr>
          <p:cNvPr id="11" name="直線コネクタ 10">
            <a:extLst>
              <a:ext uri="{FF2B5EF4-FFF2-40B4-BE49-F238E27FC236}">
                <a16:creationId xmlns:a16="http://schemas.microsoft.com/office/drawing/2014/main" id="{3C4180D3-A4BA-4093-B0DA-C525A4D80895}"/>
              </a:ext>
            </a:extLst>
          </p:cNvPr>
          <p:cNvCxnSpPr>
            <a:cxnSpLocks/>
          </p:cNvCxnSpPr>
          <p:nvPr/>
        </p:nvCxnSpPr>
        <p:spPr>
          <a:xfrm>
            <a:off x="601166" y="6387122"/>
            <a:ext cx="11209801" cy="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586DC3D4-D3FC-4839-82C9-B4D25DCCDC5B}"/>
              </a:ext>
            </a:extLst>
          </p:cNvPr>
          <p:cNvCxnSpPr>
            <a:cxnSpLocks/>
          </p:cNvCxnSpPr>
          <p:nvPr/>
        </p:nvCxnSpPr>
        <p:spPr>
          <a:xfrm flipV="1">
            <a:off x="626598" y="5906572"/>
            <a:ext cx="0" cy="48055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BF7F64F-39C0-4C5E-A981-D4F7C0CE62F4}"/>
              </a:ext>
            </a:extLst>
          </p:cNvPr>
          <p:cNvCxnSpPr>
            <a:cxnSpLocks/>
          </p:cNvCxnSpPr>
          <p:nvPr/>
        </p:nvCxnSpPr>
        <p:spPr>
          <a:xfrm flipV="1">
            <a:off x="11794098" y="5906572"/>
            <a:ext cx="0" cy="48055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EB26304-85E7-FA46-A7D4-DE75EBE72788}"/>
              </a:ext>
            </a:extLst>
          </p:cNvPr>
          <p:cNvCxnSpPr>
            <a:cxnSpLocks/>
          </p:cNvCxnSpPr>
          <p:nvPr/>
        </p:nvCxnSpPr>
        <p:spPr>
          <a:xfrm>
            <a:off x="516531" y="569407"/>
            <a:ext cx="11054147" cy="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D8DD804-07F0-B84F-8B69-000B16FD3B26}"/>
              </a:ext>
            </a:extLst>
          </p:cNvPr>
          <p:cNvCxnSpPr>
            <a:cxnSpLocks/>
          </p:cNvCxnSpPr>
          <p:nvPr/>
        </p:nvCxnSpPr>
        <p:spPr>
          <a:xfrm>
            <a:off x="516531" y="1197293"/>
            <a:ext cx="11105069" cy="0"/>
          </a:xfrm>
          <a:prstGeom prst="line">
            <a:avLst/>
          </a:prstGeom>
          <a:ln w="28575">
            <a:solidFill>
              <a:srgbClr val="0077C3"/>
            </a:solidFill>
            <a:prstDash val="sysDash"/>
          </a:ln>
        </p:spPr>
        <p:style>
          <a:lnRef idx="1">
            <a:schemeClr val="accent1"/>
          </a:lnRef>
          <a:fillRef idx="0">
            <a:schemeClr val="accent1"/>
          </a:fillRef>
          <a:effectRef idx="0">
            <a:schemeClr val="accent1"/>
          </a:effectRef>
          <a:fontRef idx="minor">
            <a:schemeClr val="tx1"/>
          </a:fontRef>
        </p:style>
      </p:cxnSp>
      <p:pic>
        <p:nvPicPr>
          <p:cNvPr id="25" name="図 24">
            <a:extLst>
              <a:ext uri="{FF2B5EF4-FFF2-40B4-BE49-F238E27FC236}">
                <a16:creationId xmlns:a16="http://schemas.microsoft.com/office/drawing/2014/main" id="{BC9047FC-3C5E-D945-8516-2BDCCF1CDF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662" y="3978786"/>
            <a:ext cx="341537" cy="349868"/>
          </a:xfrm>
          <a:prstGeom prst="rect">
            <a:avLst/>
          </a:prstGeom>
        </p:spPr>
      </p:pic>
      <p:pic>
        <p:nvPicPr>
          <p:cNvPr id="20" name="図 19">
            <a:extLst>
              <a:ext uri="{FF2B5EF4-FFF2-40B4-BE49-F238E27FC236}">
                <a16:creationId xmlns:a16="http://schemas.microsoft.com/office/drawing/2014/main" id="{2C661D4C-472B-4B06-B6A9-587FB322B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32" y="1570451"/>
            <a:ext cx="341537" cy="349868"/>
          </a:xfrm>
          <a:prstGeom prst="rect">
            <a:avLst/>
          </a:prstGeom>
        </p:spPr>
      </p:pic>
      <p:pic>
        <p:nvPicPr>
          <p:cNvPr id="27" name="図 26">
            <a:extLst>
              <a:ext uri="{FF2B5EF4-FFF2-40B4-BE49-F238E27FC236}">
                <a16:creationId xmlns:a16="http://schemas.microsoft.com/office/drawing/2014/main" id="{3769EC1F-79EC-4937-970B-20933F9A7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751" y="393627"/>
            <a:ext cx="970973" cy="970973"/>
          </a:xfrm>
          <a:prstGeom prst="rect">
            <a:avLst/>
          </a:prstGeom>
        </p:spPr>
      </p:pic>
    </p:spTree>
    <p:extLst>
      <p:ext uri="{BB962C8B-B14F-4D97-AF65-F5344CB8AC3E}">
        <p14:creationId xmlns:p14="http://schemas.microsoft.com/office/powerpoint/2010/main" val="727483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0" y="0"/>
            <a:ext cx="6026727" cy="5660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2000" dirty="0">
              <a:latin typeface="+mn-ea"/>
              <a:ea typeface="+mn-ea"/>
            </a:endParaRPr>
          </a:p>
        </p:txBody>
      </p:sp>
      <p:sp>
        <p:nvSpPr>
          <p:cNvPr id="22" name="タイトル 1">
            <a:extLst>
              <a:ext uri="{FF2B5EF4-FFF2-40B4-BE49-F238E27FC236}">
                <a16:creationId xmlns:a16="http://schemas.microsoft.com/office/drawing/2014/main" id="{C0FA5EB3-3EF3-4D95-A310-51F2B49360EC}"/>
              </a:ext>
            </a:extLst>
          </p:cNvPr>
          <p:cNvSpPr txBox="1">
            <a:spLocks/>
          </p:cNvSpPr>
          <p:nvPr/>
        </p:nvSpPr>
        <p:spPr>
          <a:xfrm>
            <a:off x="1515207" y="597956"/>
            <a:ext cx="5240215" cy="684617"/>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latin typeface="+mn-ea"/>
                <a:ea typeface="+mn-ea"/>
              </a:rPr>
              <a:t> この節の振り返り</a:t>
            </a:r>
          </a:p>
        </p:txBody>
      </p:sp>
      <p:sp>
        <p:nvSpPr>
          <p:cNvPr id="17" name="テキスト ボックス 16">
            <a:extLst>
              <a:ext uri="{FF2B5EF4-FFF2-40B4-BE49-F238E27FC236}">
                <a16:creationId xmlns:a16="http://schemas.microsoft.com/office/drawing/2014/main" id="{A48BF949-513F-42DC-A2A0-11AA10A5E8C9}"/>
              </a:ext>
            </a:extLst>
          </p:cNvPr>
          <p:cNvSpPr txBox="1"/>
          <p:nvPr/>
        </p:nvSpPr>
        <p:spPr>
          <a:xfrm>
            <a:off x="982199" y="1524892"/>
            <a:ext cx="10811899" cy="4917565"/>
          </a:xfrm>
          <a:prstGeom prst="rect">
            <a:avLst/>
          </a:prstGeom>
          <a:noFill/>
        </p:spPr>
        <p:txBody>
          <a:bodyPr wrap="square" rtlCol="0">
            <a:spAutoFit/>
          </a:bodyPr>
          <a:lstStyle/>
          <a:p>
            <a:pPr algn="just">
              <a:lnSpc>
                <a:spcPts val="3500"/>
              </a:lnSpc>
              <a:spcBef>
                <a:spcPts val="1200"/>
              </a:spcBef>
            </a:pPr>
            <a:r>
              <a:rPr lang="ja-JP" altLang="en-US" sz="3200" kern="100" dirty="0">
                <a:latin typeface="+mn-ea"/>
                <a:cs typeface="Times New Roman" panose="02020603050405020304" pitchFamily="18" charset="0"/>
              </a:rPr>
              <a:t>純物質と混合物の性質の違いを確認しよう。</a:t>
            </a:r>
            <a:endParaRPr lang="en-US" altLang="ja-JP" sz="3200" kern="100" dirty="0">
              <a:latin typeface="+mn-ea"/>
              <a:cs typeface="Times New Roman" panose="02020603050405020304" pitchFamily="18" charset="0"/>
            </a:endParaRPr>
          </a:p>
          <a:p>
            <a:pPr algn="just">
              <a:lnSpc>
                <a:spcPts val="3100"/>
              </a:lnSpc>
              <a:spcBef>
                <a:spcPts val="1200"/>
              </a:spcBef>
            </a:pPr>
            <a:r>
              <a:rPr lang="ja-JP" altLang="en-US" sz="3200" kern="100" dirty="0">
                <a:latin typeface="+mn-ea"/>
                <a:cs typeface="Times New Roman" panose="02020603050405020304" pitchFamily="18" charset="0"/>
              </a:rPr>
              <a:t>⇒</a:t>
            </a:r>
            <a:r>
              <a:rPr lang="ja-JP" altLang="en-US" sz="3200" kern="100" dirty="0">
                <a:solidFill>
                  <a:srgbClr val="FF0000"/>
                </a:solidFill>
                <a:latin typeface="+mn-ea"/>
                <a:cs typeface="Times New Roman" panose="02020603050405020304" pitchFamily="18" charset="0"/>
              </a:rPr>
              <a:t>純物質では融点や沸点，密度などが物質ごとに⼀定と</a:t>
            </a:r>
            <a:r>
              <a:rPr lang="ja-JP" altLang="en-US" sz="3200" kern="100" dirty="0" err="1">
                <a:solidFill>
                  <a:srgbClr val="FF0000"/>
                </a:solidFill>
                <a:latin typeface="+mn-ea"/>
                <a:cs typeface="Times New Roman" panose="02020603050405020304" pitchFamily="18" charset="0"/>
              </a:rPr>
              <a:t>な</a:t>
            </a:r>
            <a:r>
              <a:rPr lang="ja-JP" altLang="en-US" sz="3200" kern="100" dirty="0">
                <a:solidFill>
                  <a:srgbClr val="FF0000"/>
                </a:solidFill>
                <a:latin typeface="+mn-ea"/>
                <a:cs typeface="Times New Roman" panose="02020603050405020304" pitchFamily="18" charset="0"/>
              </a:rPr>
              <a:t>  </a:t>
            </a:r>
            <a:endParaRPr lang="en-US" altLang="ja-JP" sz="3200" kern="100" dirty="0">
              <a:solidFill>
                <a:srgbClr val="FF0000"/>
              </a:solidFill>
              <a:latin typeface="+mn-ea"/>
              <a:cs typeface="Times New Roman" panose="02020603050405020304" pitchFamily="18" charset="0"/>
            </a:endParaRPr>
          </a:p>
          <a:p>
            <a:pPr algn="just">
              <a:lnSpc>
                <a:spcPts val="3100"/>
              </a:lnSpc>
              <a:spcBef>
                <a:spcPts val="1200"/>
              </a:spcBef>
            </a:pPr>
            <a:r>
              <a:rPr lang="en-US" altLang="ja-JP" sz="3200" kern="100" dirty="0">
                <a:solidFill>
                  <a:srgbClr val="FF0000"/>
                </a:solidFill>
                <a:latin typeface="+mn-ea"/>
                <a:cs typeface="Times New Roman" panose="02020603050405020304" pitchFamily="18" charset="0"/>
              </a:rPr>
              <a:t>  </a:t>
            </a:r>
            <a:r>
              <a:rPr lang="ja-JP" altLang="en-US" sz="3200" kern="100" dirty="0">
                <a:solidFill>
                  <a:srgbClr val="FF0000"/>
                </a:solidFill>
                <a:latin typeface="+mn-ea"/>
                <a:cs typeface="Times New Roman" panose="02020603050405020304" pitchFamily="18" charset="0"/>
              </a:rPr>
              <a:t>るが，混合物では，混じっている物質の種類や割合に</a:t>
            </a:r>
            <a:r>
              <a:rPr lang="ja-JP" altLang="en-US" sz="3200" kern="100" dirty="0" err="1">
                <a:solidFill>
                  <a:srgbClr val="FF0000"/>
                </a:solidFill>
                <a:latin typeface="+mn-ea"/>
                <a:cs typeface="Times New Roman" panose="02020603050405020304" pitchFamily="18" charset="0"/>
              </a:rPr>
              <a:t>よ</a:t>
            </a:r>
            <a:r>
              <a:rPr lang="ja-JP" altLang="en-US" sz="3200" kern="100" dirty="0">
                <a:solidFill>
                  <a:srgbClr val="FF0000"/>
                </a:solidFill>
                <a:latin typeface="+mn-ea"/>
                <a:cs typeface="Times New Roman" panose="02020603050405020304" pitchFamily="18" charset="0"/>
              </a:rPr>
              <a:t> </a:t>
            </a:r>
            <a:endParaRPr lang="en-US" altLang="ja-JP" sz="3200" kern="100" dirty="0">
              <a:solidFill>
                <a:srgbClr val="FF0000"/>
              </a:solidFill>
              <a:latin typeface="+mn-ea"/>
              <a:cs typeface="Times New Roman" panose="02020603050405020304" pitchFamily="18" charset="0"/>
            </a:endParaRPr>
          </a:p>
          <a:p>
            <a:pPr algn="just">
              <a:lnSpc>
                <a:spcPts val="3100"/>
              </a:lnSpc>
              <a:spcBef>
                <a:spcPts val="1200"/>
              </a:spcBef>
            </a:pPr>
            <a:r>
              <a:rPr lang="en-US" altLang="ja-JP" sz="3200" kern="100" dirty="0">
                <a:solidFill>
                  <a:srgbClr val="FF0000"/>
                </a:solidFill>
                <a:latin typeface="+mn-ea"/>
                <a:cs typeface="Times New Roman" panose="02020603050405020304" pitchFamily="18" charset="0"/>
              </a:rPr>
              <a:t>  </a:t>
            </a:r>
            <a:r>
              <a:rPr lang="ja-JP" altLang="en-US" sz="3200" kern="100" dirty="0">
                <a:solidFill>
                  <a:srgbClr val="FF0000"/>
                </a:solidFill>
                <a:latin typeface="+mn-ea"/>
                <a:cs typeface="Times New Roman" panose="02020603050405020304" pitchFamily="18" charset="0"/>
              </a:rPr>
              <a:t>り，これらの値が変化する。 </a:t>
            </a: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kern="100" dirty="0">
                <a:latin typeface="+mn-ea"/>
                <a:cs typeface="Times New Roman" panose="02020603050405020304" pitchFamily="18" charset="0"/>
              </a:rPr>
              <a:t>砂糖水から純粋な水を得るには，どんな操作を行えばよいか，学んだことから説明してみよう。</a:t>
            </a:r>
            <a:endParaRPr lang="en-US" altLang="ja-JP" sz="3200" kern="100" dirty="0">
              <a:latin typeface="+mn-ea"/>
              <a:cs typeface="Times New Roman" panose="02020603050405020304" pitchFamily="18" charset="0"/>
            </a:endParaRPr>
          </a:p>
          <a:p>
            <a:pPr algn="just">
              <a:lnSpc>
                <a:spcPts val="3100"/>
              </a:lnSpc>
              <a:spcBef>
                <a:spcPts val="1200"/>
              </a:spcBef>
            </a:pPr>
            <a:r>
              <a:rPr lang="ja-JP" altLang="en-US" sz="3200" kern="100" dirty="0">
                <a:latin typeface="+mn-ea"/>
                <a:cs typeface="Times New Roman" panose="02020603050405020304" pitchFamily="18" charset="0"/>
              </a:rPr>
              <a:t>⇒</a:t>
            </a:r>
            <a:r>
              <a:rPr lang="ja-JP" altLang="en-US" sz="3200" kern="100" dirty="0">
                <a:solidFill>
                  <a:srgbClr val="FF0000"/>
                </a:solidFill>
                <a:latin typeface="+mn-ea"/>
                <a:cs typeface="Times New Roman" panose="02020603050405020304" pitchFamily="18" charset="0"/>
              </a:rPr>
              <a:t>蒸留を⾏</a:t>
            </a:r>
            <a:r>
              <a:rPr lang="ja-JP" altLang="en-US" sz="3200" kern="100" dirty="0" err="1">
                <a:solidFill>
                  <a:srgbClr val="FF0000"/>
                </a:solidFill>
                <a:latin typeface="+mn-ea"/>
                <a:cs typeface="Times New Roman" panose="02020603050405020304" pitchFamily="18" charset="0"/>
              </a:rPr>
              <a:t>う</a:t>
            </a:r>
            <a:r>
              <a:rPr lang="ja-JP" altLang="en-US" sz="3200" kern="100" dirty="0">
                <a:solidFill>
                  <a:srgbClr val="FF0000"/>
                </a:solidFill>
                <a:latin typeface="+mn-ea"/>
                <a:cs typeface="Times New Roman" panose="02020603050405020304" pitchFamily="18" charset="0"/>
              </a:rPr>
              <a:t>。砂糖⽔を加熱すると，⽔のみが蒸発して⽔</a:t>
            </a:r>
            <a:endParaRPr lang="en-US" altLang="ja-JP" sz="3200" kern="100" dirty="0">
              <a:solidFill>
                <a:srgbClr val="FF0000"/>
              </a:solidFill>
              <a:latin typeface="+mn-ea"/>
              <a:cs typeface="Times New Roman" panose="02020603050405020304" pitchFamily="18" charset="0"/>
            </a:endParaRPr>
          </a:p>
          <a:p>
            <a:pPr algn="just">
              <a:lnSpc>
                <a:spcPts val="3100"/>
              </a:lnSpc>
              <a:spcBef>
                <a:spcPts val="1200"/>
              </a:spcBef>
            </a:pPr>
            <a:r>
              <a:rPr lang="ja-JP" altLang="en-US" sz="3200" kern="100" dirty="0">
                <a:solidFill>
                  <a:srgbClr val="FF0000"/>
                </a:solidFill>
                <a:latin typeface="+mn-ea"/>
                <a:cs typeface="Times New Roman" panose="02020603050405020304" pitchFamily="18" charset="0"/>
              </a:rPr>
              <a:t>   蒸気になる。⽣</a:t>
            </a:r>
            <a:r>
              <a:rPr lang="ja-JP" altLang="en-US" sz="3200" kern="100" dirty="0" err="1">
                <a:solidFill>
                  <a:srgbClr val="FF0000"/>
                </a:solidFill>
                <a:latin typeface="+mn-ea"/>
                <a:cs typeface="Times New Roman" panose="02020603050405020304" pitchFamily="18" charset="0"/>
              </a:rPr>
              <a:t>じた</a:t>
            </a:r>
            <a:r>
              <a:rPr lang="ja-JP" altLang="en-US" sz="3200" kern="100" dirty="0">
                <a:solidFill>
                  <a:srgbClr val="FF0000"/>
                </a:solidFill>
                <a:latin typeface="+mn-ea"/>
                <a:cs typeface="Times New Roman" panose="02020603050405020304" pitchFamily="18" charset="0"/>
              </a:rPr>
              <a:t>⽔蒸気を集めて冷却すると，純粋な</a:t>
            </a:r>
            <a:endParaRPr lang="en-US" altLang="ja-JP" sz="3200" kern="100" dirty="0">
              <a:solidFill>
                <a:srgbClr val="FF0000"/>
              </a:solidFill>
              <a:latin typeface="+mn-ea"/>
              <a:cs typeface="Times New Roman" panose="02020603050405020304" pitchFamily="18" charset="0"/>
            </a:endParaRPr>
          </a:p>
          <a:p>
            <a:pPr algn="just">
              <a:lnSpc>
                <a:spcPts val="3100"/>
              </a:lnSpc>
              <a:spcBef>
                <a:spcPts val="1200"/>
              </a:spcBef>
            </a:pPr>
            <a:r>
              <a:rPr lang="en-US" altLang="ja-JP" sz="3200" kern="100" dirty="0">
                <a:solidFill>
                  <a:srgbClr val="FF0000"/>
                </a:solidFill>
                <a:latin typeface="+mn-ea"/>
                <a:cs typeface="Times New Roman" panose="02020603050405020304" pitchFamily="18" charset="0"/>
              </a:rPr>
              <a:t>   </a:t>
            </a:r>
            <a:r>
              <a:rPr lang="ja-JP" altLang="en-US" sz="3200" kern="100" dirty="0">
                <a:solidFill>
                  <a:srgbClr val="FF0000"/>
                </a:solidFill>
                <a:latin typeface="+mn-ea"/>
                <a:cs typeface="Times New Roman" panose="02020603050405020304" pitchFamily="18" charset="0"/>
              </a:rPr>
              <a:t>⽔を得ることができる。</a:t>
            </a:r>
            <a:endParaRPr lang="en-US" altLang="ja-JP" sz="3200" kern="100" dirty="0">
              <a:solidFill>
                <a:srgbClr val="FF0000"/>
              </a:solidFill>
              <a:highlight>
                <a:srgbClr val="FFFF00"/>
              </a:highlight>
              <a:latin typeface="+mn-ea"/>
              <a:cs typeface="Times New Roman" panose="02020603050405020304" pitchFamily="18" charset="0"/>
            </a:endParaRPr>
          </a:p>
        </p:txBody>
      </p:sp>
      <p:cxnSp>
        <p:nvCxnSpPr>
          <p:cNvPr id="11" name="直線コネクタ 10">
            <a:extLst>
              <a:ext uri="{FF2B5EF4-FFF2-40B4-BE49-F238E27FC236}">
                <a16:creationId xmlns:a16="http://schemas.microsoft.com/office/drawing/2014/main" id="{3C4180D3-A4BA-4093-B0DA-C525A4D80895}"/>
              </a:ext>
            </a:extLst>
          </p:cNvPr>
          <p:cNvCxnSpPr>
            <a:cxnSpLocks/>
          </p:cNvCxnSpPr>
          <p:nvPr/>
        </p:nvCxnSpPr>
        <p:spPr>
          <a:xfrm>
            <a:off x="601166" y="6387122"/>
            <a:ext cx="11209801" cy="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586DC3D4-D3FC-4839-82C9-B4D25DCCDC5B}"/>
              </a:ext>
            </a:extLst>
          </p:cNvPr>
          <p:cNvCxnSpPr>
            <a:cxnSpLocks/>
          </p:cNvCxnSpPr>
          <p:nvPr/>
        </p:nvCxnSpPr>
        <p:spPr>
          <a:xfrm flipV="1">
            <a:off x="626598" y="5906572"/>
            <a:ext cx="0" cy="48055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BF7F64F-39C0-4C5E-A981-D4F7C0CE62F4}"/>
              </a:ext>
            </a:extLst>
          </p:cNvPr>
          <p:cNvCxnSpPr>
            <a:cxnSpLocks/>
          </p:cNvCxnSpPr>
          <p:nvPr/>
        </p:nvCxnSpPr>
        <p:spPr>
          <a:xfrm flipV="1">
            <a:off x="11794098" y="5906572"/>
            <a:ext cx="0" cy="48055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EB26304-85E7-FA46-A7D4-DE75EBE72788}"/>
              </a:ext>
            </a:extLst>
          </p:cNvPr>
          <p:cNvCxnSpPr>
            <a:cxnSpLocks/>
          </p:cNvCxnSpPr>
          <p:nvPr/>
        </p:nvCxnSpPr>
        <p:spPr>
          <a:xfrm>
            <a:off x="516531" y="569407"/>
            <a:ext cx="11054147" cy="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D8DD804-07F0-B84F-8B69-000B16FD3B26}"/>
              </a:ext>
            </a:extLst>
          </p:cNvPr>
          <p:cNvCxnSpPr>
            <a:cxnSpLocks/>
          </p:cNvCxnSpPr>
          <p:nvPr/>
        </p:nvCxnSpPr>
        <p:spPr>
          <a:xfrm>
            <a:off x="516531" y="1197293"/>
            <a:ext cx="11105069" cy="0"/>
          </a:xfrm>
          <a:prstGeom prst="line">
            <a:avLst/>
          </a:prstGeom>
          <a:ln w="28575">
            <a:solidFill>
              <a:srgbClr val="0077C3"/>
            </a:solidFill>
            <a:prstDash val="sysDash"/>
          </a:ln>
        </p:spPr>
        <p:style>
          <a:lnRef idx="1">
            <a:schemeClr val="accent1"/>
          </a:lnRef>
          <a:fillRef idx="0">
            <a:schemeClr val="accent1"/>
          </a:fillRef>
          <a:effectRef idx="0">
            <a:schemeClr val="accent1"/>
          </a:effectRef>
          <a:fontRef idx="minor">
            <a:schemeClr val="tx1"/>
          </a:fontRef>
        </p:style>
      </p:cxnSp>
      <p:pic>
        <p:nvPicPr>
          <p:cNvPr id="25" name="図 24">
            <a:extLst>
              <a:ext uri="{FF2B5EF4-FFF2-40B4-BE49-F238E27FC236}">
                <a16:creationId xmlns:a16="http://schemas.microsoft.com/office/drawing/2014/main" id="{BC9047FC-3C5E-D945-8516-2BDCCF1CDF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563" y="3804457"/>
            <a:ext cx="341537" cy="349868"/>
          </a:xfrm>
          <a:prstGeom prst="rect">
            <a:avLst/>
          </a:prstGeom>
        </p:spPr>
      </p:pic>
      <p:pic>
        <p:nvPicPr>
          <p:cNvPr id="20" name="図 19">
            <a:extLst>
              <a:ext uri="{FF2B5EF4-FFF2-40B4-BE49-F238E27FC236}">
                <a16:creationId xmlns:a16="http://schemas.microsoft.com/office/drawing/2014/main" id="{2C661D4C-472B-4B06-B6A9-587FB322B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32" y="1570451"/>
            <a:ext cx="341537" cy="349868"/>
          </a:xfrm>
          <a:prstGeom prst="rect">
            <a:avLst/>
          </a:prstGeom>
        </p:spPr>
      </p:pic>
      <p:pic>
        <p:nvPicPr>
          <p:cNvPr id="27" name="図 26">
            <a:extLst>
              <a:ext uri="{FF2B5EF4-FFF2-40B4-BE49-F238E27FC236}">
                <a16:creationId xmlns:a16="http://schemas.microsoft.com/office/drawing/2014/main" id="{3769EC1F-79EC-4937-970B-20933F9A7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751" y="393627"/>
            <a:ext cx="970973" cy="970973"/>
          </a:xfrm>
          <a:prstGeom prst="rect">
            <a:avLst/>
          </a:prstGeom>
        </p:spPr>
      </p:pic>
    </p:spTree>
    <p:extLst>
      <p:ext uri="{BB962C8B-B14F-4D97-AF65-F5344CB8AC3E}">
        <p14:creationId xmlns:p14="http://schemas.microsoft.com/office/powerpoint/2010/main" val="369338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C67FB838-E81B-402A-A9BE-0296AF7F1087}"/>
              </a:ext>
            </a:extLst>
          </p:cNvPr>
          <p:cNvSpPr txBox="1"/>
          <p:nvPr/>
        </p:nvSpPr>
        <p:spPr>
          <a:xfrm>
            <a:off x="348707" y="1519136"/>
            <a:ext cx="11054256" cy="3381888"/>
          </a:xfrm>
          <a:prstGeom prst="rect">
            <a:avLst/>
          </a:prstGeom>
          <a:noFill/>
        </p:spPr>
        <p:txBody>
          <a:bodyPr wrap="square" rtlCol="0">
            <a:spAutoFit/>
          </a:bodyPr>
          <a:lstStyle/>
          <a:p>
            <a:pPr algn="just">
              <a:lnSpc>
                <a:spcPts val="4200"/>
              </a:lnSpc>
              <a:spcBef>
                <a:spcPts val="1200"/>
              </a:spcBef>
            </a:pPr>
            <a:r>
              <a:rPr lang="ja-JP" altLang="en-US" sz="3200" kern="100" dirty="0">
                <a:latin typeface="+mn-ea"/>
                <a:cs typeface="Times New Roman" panose="02020603050405020304" pitchFamily="18" charset="0"/>
              </a:rPr>
              <a:t>・</a:t>
            </a:r>
            <a:r>
              <a:rPr lang="ja-JP" altLang="en-US" sz="3200" b="1" kern="100" dirty="0">
                <a:solidFill>
                  <a:srgbClr val="FF0000"/>
                </a:solidFill>
                <a:latin typeface="+mn-ea"/>
                <a:cs typeface="Times New Roman" panose="02020603050405020304" pitchFamily="18" charset="0"/>
              </a:rPr>
              <a:t>分離</a:t>
            </a:r>
            <a:r>
              <a:rPr lang="ja-JP" altLang="en-US" sz="3200" kern="100" dirty="0">
                <a:latin typeface="+mn-ea"/>
                <a:cs typeface="Times New Roman" panose="02020603050405020304" pitchFamily="18" charset="0"/>
              </a:rPr>
              <a:t>：混合物から成分物質を取り出す操作。</a:t>
            </a:r>
            <a:endParaRPr lang="en-US" altLang="ja-JP" sz="3200" kern="100" dirty="0">
              <a:latin typeface="+mn-ea"/>
              <a:cs typeface="Times New Roman" panose="02020603050405020304" pitchFamily="18" charset="0"/>
            </a:endParaRPr>
          </a:p>
          <a:p>
            <a:pPr algn="just">
              <a:lnSpc>
                <a:spcPts val="4200"/>
              </a:lnSpc>
              <a:spcBef>
                <a:spcPts val="1200"/>
              </a:spcBef>
            </a:pPr>
            <a:endParaRPr lang="ja-JP" altLang="en-US" sz="3200" kern="100" dirty="0">
              <a:latin typeface="+mn-ea"/>
              <a:cs typeface="Times New Roman" panose="02020603050405020304" pitchFamily="18" charset="0"/>
            </a:endParaRPr>
          </a:p>
          <a:p>
            <a:pPr algn="just">
              <a:lnSpc>
                <a:spcPts val="4200"/>
              </a:lnSpc>
              <a:spcBef>
                <a:spcPts val="1200"/>
              </a:spcBef>
            </a:pPr>
            <a:r>
              <a:rPr lang="ja-JP" altLang="en-US" sz="3200" kern="100" dirty="0">
                <a:latin typeface="+mn-ea"/>
                <a:cs typeface="Times New Roman" panose="02020603050405020304" pitchFamily="18" charset="0"/>
              </a:rPr>
              <a:t>・</a:t>
            </a:r>
            <a:r>
              <a:rPr lang="ja-JP" altLang="en-US" sz="3200" b="1" kern="100" dirty="0">
                <a:solidFill>
                  <a:srgbClr val="FF0000"/>
                </a:solidFill>
                <a:latin typeface="+mn-ea"/>
                <a:cs typeface="Times New Roman" panose="02020603050405020304" pitchFamily="18" charset="0"/>
              </a:rPr>
              <a:t>精製</a:t>
            </a:r>
            <a:r>
              <a:rPr lang="ja-JP" altLang="en-US" sz="3200" kern="100" dirty="0">
                <a:latin typeface="+mn-ea"/>
                <a:cs typeface="Times New Roman" panose="02020603050405020304" pitchFamily="18" charset="0"/>
              </a:rPr>
              <a:t>：不純物を取り除いて，より純粋（高純度）</a:t>
            </a:r>
          </a:p>
          <a:p>
            <a:pPr algn="just">
              <a:lnSpc>
                <a:spcPts val="4200"/>
              </a:lnSpc>
              <a:spcBef>
                <a:spcPts val="1200"/>
              </a:spcBef>
            </a:pPr>
            <a:r>
              <a:rPr lang="ja-JP" altLang="en-US" sz="3200" kern="100" dirty="0">
                <a:latin typeface="+mn-ea"/>
                <a:cs typeface="Times New Roman" panose="02020603050405020304" pitchFamily="18" charset="0"/>
              </a:rPr>
              <a:t>　　　　な物質を得る操作。</a:t>
            </a:r>
          </a:p>
          <a:p>
            <a:pPr marL="1436688" indent="-1436688" algn="just">
              <a:lnSpc>
                <a:spcPts val="4200"/>
              </a:lnSpc>
              <a:spcBef>
                <a:spcPts val="1200"/>
              </a:spcBef>
            </a:pPr>
            <a:r>
              <a:rPr lang="ja-JP" altLang="en-US" sz="3200" kern="100" dirty="0">
                <a:latin typeface="+mn-ea"/>
                <a:cs typeface="Times New Roman" panose="02020603050405020304" pitchFamily="18" charset="0"/>
              </a:rPr>
              <a:t>          </a:t>
            </a:r>
          </a:p>
        </p:txBody>
      </p:sp>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(p.18)</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21A75556-3AC5-4E6E-928B-C5AF8E51B0A2}"/>
              </a:ext>
            </a:extLst>
          </p:cNvPr>
          <p:cNvGrpSpPr/>
          <p:nvPr/>
        </p:nvGrpSpPr>
        <p:grpSpPr>
          <a:xfrm>
            <a:off x="4840924" y="4433543"/>
            <a:ext cx="6400803" cy="1472617"/>
            <a:chOff x="8543223" y="28254"/>
            <a:chExt cx="3581403" cy="1472617"/>
          </a:xfrm>
        </p:grpSpPr>
        <p:grpSp>
          <p:nvGrpSpPr>
            <p:cNvPr id="17" name="グループ化 16">
              <a:extLst>
                <a:ext uri="{FF2B5EF4-FFF2-40B4-BE49-F238E27FC236}">
                  <a16:creationId xmlns:a16="http://schemas.microsoft.com/office/drawing/2014/main" id="{9143FA37-84AC-409B-9793-21DED74B15E8}"/>
                </a:ext>
              </a:extLst>
            </p:cNvPr>
            <p:cNvGrpSpPr/>
            <p:nvPr/>
          </p:nvGrpSpPr>
          <p:grpSpPr>
            <a:xfrm rot="10800000">
              <a:off x="8543223" y="28254"/>
              <a:ext cx="3581402" cy="1472617"/>
              <a:chOff x="4409770" y="4859297"/>
              <a:chExt cx="3581402" cy="1472617"/>
            </a:xfrm>
          </p:grpSpPr>
          <p:sp>
            <p:nvSpPr>
              <p:cNvPr id="21" name="角丸四角形 18">
                <a:extLst>
                  <a:ext uri="{FF2B5EF4-FFF2-40B4-BE49-F238E27FC236}">
                    <a16:creationId xmlns:a16="http://schemas.microsoft.com/office/drawing/2014/main" id="{A9E726FF-5343-4540-AEB4-FC734CFE7D96}"/>
                  </a:ext>
                </a:extLst>
              </p:cNvPr>
              <p:cNvSpPr/>
              <p:nvPr/>
            </p:nvSpPr>
            <p:spPr>
              <a:xfrm>
                <a:off x="4409770" y="4859297"/>
                <a:ext cx="3429000" cy="1404407"/>
              </a:xfrm>
              <a:prstGeom prst="roundRect">
                <a:avLst>
                  <a:gd name="adj" fmla="val 15257"/>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2" name="直角三角形 21">
                <a:extLst>
                  <a:ext uri="{FF2B5EF4-FFF2-40B4-BE49-F238E27FC236}">
                    <a16:creationId xmlns:a16="http://schemas.microsoft.com/office/drawing/2014/main" id="{FBC2AE72-A574-478C-8A65-63BA62601B2B}"/>
                  </a:ext>
                </a:extLst>
              </p:cNvPr>
              <p:cNvSpPr/>
              <p:nvPr/>
            </p:nvSpPr>
            <p:spPr>
              <a:xfrm rot="1453589">
                <a:off x="7686372" y="6027114"/>
                <a:ext cx="304800" cy="304800"/>
              </a:xfrm>
              <a:prstGeom prst="r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sp>
          <p:nvSpPr>
            <p:cNvPr id="19" name="正方形/長方形 18">
              <a:extLst>
                <a:ext uri="{FF2B5EF4-FFF2-40B4-BE49-F238E27FC236}">
                  <a16:creationId xmlns:a16="http://schemas.microsoft.com/office/drawing/2014/main" id="{D4261EAE-CCEF-498F-B4D1-C99372C28175}"/>
                </a:ext>
              </a:extLst>
            </p:cNvPr>
            <p:cNvSpPr/>
            <p:nvPr/>
          </p:nvSpPr>
          <p:spPr>
            <a:xfrm>
              <a:off x="8975026" y="204619"/>
              <a:ext cx="3149600" cy="612925"/>
            </a:xfrm>
            <a:prstGeom prst="rect">
              <a:avLst/>
            </a:prstGeom>
          </p:spPr>
          <p:txBody>
            <a:bodyPr wrap="square">
              <a:spAutoFit/>
            </a:bodyPr>
            <a:lstStyle/>
            <a:p>
              <a:pPr algn="ctr">
                <a:lnSpc>
                  <a:spcPct val="110000"/>
                </a:lnSpc>
              </a:pPr>
              <a:endParaRPr lang="ja-JP" altLang="en-US" sz="3200" b="1" dirty="0">
                <a:solidFill>
                  <a:srgbClr val="FF0000"/>
                </a:solidFill>
              </a:endParaRPr>
            </a:p>
          </p:txBody>
        </p:sp>
      </p:grpSp>
      <p:sp>
        <p:nvSpPr>
          <p:cNvPr id="2" name="正方形/長方形 1">
            <a:extLst>
              <a:ext uri="{FF2B5EF4-FFF2-40B4-BE49-F238E27FC236}">
                <a16:creationId xmlns:a16="http://schemas.microsoft.com/office/drawing/2014/main" id="{886ADDC0-5745-49C0-A62A-2FBC166763EA}"/>
              </a:ext>
            </a:extLst>
          </p:cNvPr>
          <p:cNvSpPr/>
          <p:nvPr/>
        </p:nvSpPr>
        <p:spPr>
          <a:xfrm>
            <a:off x="5274237" y="4585943"/>
            <a:ext cx="5758326" cy="1296317"/>
          </a:xfrm>
          <a:prstGeom prst="rect">
            <a:avLst/>
          </a:prstGeom>
        </p:spPr>
        <p:txBody>
          <a:bodyPr wrap="square">
            <a:spAutoFit/>
          </a:bodyPr>
          <a:lstStyle/>
          <a:p>
            <a:pPr>
              <a:lnSpc>
                <a:spcPct val="110000"/>
              </a:lnSpc>
            </a:pPr>
            <a:r>
              <a:rPr lang="ja-JP" altLang="en-US" sz="2400" dirty="0"/>
              <a:t>一般に，混合物の分離・精製は，混合物中の各純物質の沸点や融点，水への溶解度などの性質の違いを利用して行う。</a:t>
            </a:r>
            <a:endParaRPr lang="en-US" altLang="ja-JP" sz="2400" dirty="0"/>
          </a:p>
        </p:txBody>
      </p:sp>
    </p:spTree>
    <p:extLst>
      <p:ext uri="{BB962C8B-B14F-4D97-AF65-F5344CB8AC3E}">
        <p14:creationId xmlns:p14="http://schemas.microsoft.com/office/powerpoint/2010/main" val="34112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C67FB838-E81B-402A-A9BE-0296AF7F1087}"/>
              </a:ext>
            </a:extLst>
          </p:cNvPr>
          <p:cNvSpPr txBox="1"/>
          <p:nvPr/>
        </p:nvSpPr>
        <p:spPr>
          <a:xfrm>
            <a:off x="128750" y="1024246"/>
            <a:ext cx="6605879" cy="4917565"/>
          </a:xfrm>
          <a:prstGeom prst="rect">
            <a:avLst/>
          </a:prstGeom>
          <a:noFill/>
        </p:spPr>
        <p:txBody>
          <a:bodyPr wrap="square" rtlCol="0">
            <a:spAutoFit/>
          </a:bodyPr>
          <a:lstStyle/>
          <a:p>
            <a:pPr marL="1436688" indent="-1436688" algn="just">
              <a:lnSpc>
                <a:spcPts val="3500"/>
              </a:lnSpc>
              <a:spcBef>
                <a:spcPts val="1200"/>
              </a:spcBef>
            </a:pPr>
            <a:r>
              <a:rPr lang="ja-JP" altLang="en-US" sz="3200" b="1" kern="100" dirty="0">
                <a:latin typeface="+mn-ea"/>
                <a:cs typeface="Times New Roman" panose="02020603050405020304" pitchFamily="18" charset="0"/>
              </a:rPr>
              <a:t>≪ろ過≫</a:t>
            </a:r>
          </a:p>
          <a:p>
            <a:pPr marL="1436688" indent="-1436688" algn="just">
              <a:lnSpc>
                <a:spcPts val="4500"/>
              </a:lnSpc>
              <a:spcBef>
                <a:spcPts val="1200"/>
              </a:spcBef>
            </a:pPr>
            <a:r>
              <a:rPr lang="ja-JP" altLang="en-US" sz="3200" kern="100" dirty="0">
                <a:latin typeface="+mn-ea"/>
                <a:cs typeface="Times New Roman" panose="02020603050405020304" pitchFamily="18" charset="0"/>
              </a:rPr>
              <a:t>・</a:t>
            </a:r>
            <a:r>
              <a:rPr lang="ja-JP" altLang="en-US" sz="3200" b="1" kern="100" dirty="0">
                <a:solidFill>
                  <a:srgbClr val="FF0000"/>
                </a:solidFill>
                <a:latin typeface="+mn-ea"/>
                <a:cs typeface="Times New Roman" panose="02020603050405020304" pitchFamily="18" charset="0"/>
              </a:rPr>
              <a:t>ろ過</a:t>
            </a:r>
            <a:r>
              <a:rPr lang="ja-JP" altLang="en-US" sz="3200" kern="100" dirty="0">
                <a:latin typeface="+mn-ea"/>
                <a:cs typeface="Times New Roman" panose="02020603050405020304" pitchFamily="18" charset="0"/>
              </a:rPr>
              <a:t>：固体と液体の混合物から，</a:t>
            </a:r>
            <a:r>
              <a:rPr lang="ja-JP" altLang="en-US" sz="3200" kern="100" dirty="0" err="1">
                <a:latin typeface="+mn-ea"/>
                <a:cs typeface="Times New Roman" panose="02020603050405020304" pitchFamily="18" charset="0"/>
              </a:rPr>
              <a:t>ろ</a:t>
            </a:r>
            <a:r>
              <a:rPr lang="ja-JP" altLang="en-US" sz="3200" kern="100" dirty="0">
                <a:latin typeface="+mn-ea"/>
                <a:cs typeface="Times New Roman" panose="02020603050405020304" pitchFamily="18" charset="0"/>
              </a:rPr>
              <a:t>紙などを用いて固体を分離する操作。</a:t>
            </a:r>
          </a:p>
          <a:p>
            <a:pPr marL="1436688" indent="-1436688" algn="just">
              <a:lnSpc>
                <a:spcPts val="4500"/>
              </a:lnSpc>
              <a:spcBef>
                <a:spcPts val="1200"/>
              </a:spcBef>
            </a:pPr>
            <a:r>
              <a:rPr lang="ja-JP" altLang="en-US" sz="3200" kern="100" dirty="0">
                <a:latin typeface="+mn-ea"/>
                <a:cs typeface="Times New Roman" panose="02020603050405020304" pitchFamily="18" charset="0"/>
              </a:rPr>
              <a:t>（例）砂の混じった海水を</a:t>
            </a:r>
            <a:r>
              <a:rPr lang="ja-JP" altLang="en-US" sz="3200" b="1" kern="100" dirty="0">
                <a:solidFill>
                  <a:srgbClr val="FF0000"/>
                </a:solidFill>
                <a:latin typeface="+mn-ea"/>
                <a:cs typeface="Times New Roman" panose="02020603050405020304" pitchFamily="18" charset="0"/>
              </a:rPr>
              <a:t>ろ過</a:t>
            </a:r>
            <a:r>
              <a:rPr lang="ja-JP" altLang="en-US" sz="3200" kern="100" dirty="0">
                <a:latin typeface="+mn-ea"/>
                <a:cs typeface="Times New Roman" panose="02020603050405020304" pitchFamily="18" charset="0"/>
              </a:rPr>
              <a:t>するとき，</a:t>
            </a:r>
            <a:r>
              <a:rPr lang="ja-JP" altLang="en-US" sz="3200" b="1" kern="100" dirty="0">
                <a:solidFill>
                  <a:srgbClr val="FF0000"/>
                </a:solidFill>
                <a:latin typeface="+mn-ea"/>
                <a:cs typeface="Times New Roman" panose="02020603050405020304" pitchFamily="18" charset="0"/>
              </a:rPr>
              <a:t>砂</a:t>
            </a:r>
            <a:r>
              <a:rPr lang="ja-JP" altLang="en-US" sz="3200" kern="100" dirty="0">
                <a:latin typeface="+mn-ea"/>
                <a:cs typeface="Times New Roman" panose="02020603050405020304" pitchFamily="18" charset="0"/>
              </a:rPr>
              <a:t>は</a:t>
            </a:r>
            <a:r>
              <a:rPr lang="ja-JP" altLang="en-US" sz="3200" kern="100" dirty="0" err="1">
                <a:latin typeface="+mn-ea"/>
                <a:cs typeface="Times New Roman" panose="02020603050405020304" pitchFamily="18" charset="0"/>
              </a:rPr>
              <a:t>ろ</a:t>
            </a:r>
            <a:r>
              <a:rPr lang="ja-JP" altLang="en-US" sz="3200" kern="100" dirty="0">
                <a:latin typeface="+mn-ea"/>
                <a:cs typeface="Times New Roman" panose="02020603050405020304" pitchFamily="18" charset="0"/>
              </a:rPr>
              <a:t>紙を通ることができない。</a:t>
            </a:r>
          </a:p>
          <a:p>
            <a:pPr marL="1436688" indent="-1436688" algn="just">
              <a:lnSpc>
                <a:spcPts val="3500"/>
              </a:lnSpc>
              <a:spcBef>
                <a:spcPts val="1200"/>
              </a:spcBef>
            </a:pPr>
            <a:r>
              <a:rPr lang="ja-JP" altLang="en-US" sz="3200" kern="100" dirty="0">
                <a:latin typeface="+mn-ea"/>
                <a:cs typeface="Times New Roman" panose="02020603050405020304" pitchFamily="18" charset="0"/>
              </a:rPr>
              <a:t>          </a:t>
            </a:r>
          </a:p>
        </p:txBody>
      </p:sp>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(p.18)</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5" name="図 14">
            <a:extLst>
              <a:ext uri="{FF2B5EF4-FFF2-40B4-BE49-F238E27FC236}">
                <a16:creationId xmlns:a16="http://schemas.microsoft.com/office/drawing/2014/main" id="{0C4FD07C-F370-4BBB-BC23-FEF696219DBB}"/>
              </a:ext>
            </a:extLst>
          </p:cNvPr>
          <p:cNvPicPr>
            <a:picLocks noChangeAspect="1"/>
          </p:cNvPicPr>
          <p:nvPr/>
        </p:nvPicPr>
        <p:blipFill>
          <a:blip r:embed="rId3"/>
          <a:stretch>
            <a:fillRect/>
          </a:stretch>
        </p:blipFill>
        <p:spPr>
          <a:xfrm>
            <a:off x="6981372" y="1207452"/>
            <a:ext cx="4836482" cy="4730651"/>
          </a:xfrm>
          <a:prstGeom prst="rect">
            <a:avLst/>
          </a:prstGeom>
        </p:spPr>
      </p:pic>
    </p:spTree>
    <p:extLst>
      <p:ext uri="{BB962C8B-B14F-4D97-AF65-F5344CB8AC3E}">
        <p14:creationId xmlns:p14="http://schemas.microsoft.com/office/powerpoint/2010/main" val="364419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(p.18)</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a:extLst>
              <a:ext uri="{FF2B5EF4-FFF2-40B4-BE49-F238E27FC236}">
                <a16:creationId xmlns:a16="http://schemas.microsoft.com/office/drawing/2014/main" id="{0B5DA65D-E8CB-4B04-81FB-1363EF6F41D4}"/>
              </a:ext>
            </a:extLst>
          </p:cNvPr>
          <p:cNvSpPr txBox="1"/>
          <p:nvPr/>
        </p:nvSpPr>
        <p:spPr>
          <a:xfrm>
            <a:off x="374146" y="954034"/>
            <a:ext cx="11372107" cy="5366084"/>
          </a:xfrm>
          <a:prstGeom prst="rect">
            <a:avLst/>
          </a:prstGeom>
          <a:noFill/>
        </p:spPr>
        <p:txBody>
          <a:bodyPr wrap="square" rtlCol="0">
            <a:spAutoFit/>
          </a:bodyPr>
          <a:lstStyle/>
          <a:p>
            <a:pPr algn="just">
              <a:lnSpc>
                <a:spcPts val="3500"/>
              </a:lnSpc>
              <a:spcBef>
                <a:spcPts val="1200"/>
              </a:spcBef>
            </a:pPr>
            <a:r>
              <a:rPr lang="ja-JP" altLang="en-US" sz="3200" kern="100" dirty="0">
                <a:latin typeface="+mn-ea"/>
                <a:cs typeface="Times New Roman" panose="02020603050405020304" pitchFamily="18" charset="0"/>
              </a:rPr>
              <a:t>≪再結晶≫</a:t>
            </a:r>
          </a:p>
          <a:p>
            <a:pPr algn="just">
              <a:lnSpc>
                <a:spcPts val="3500"/>
              </a:lnSpc>
              <a:spcBef>
                <a:spcPts val="1200"/>
              </a:spcBef>
            </a:pPr>
            <a:r>
              <a:rPr lang="ja-JP" altLang="en-US" sz="3200" kern="100" dirty="0">
                <a:latin typeface="+mn-ea"/>
                <a:cs typeface="Times New Roman" panose="02020603050405020304" pitchFamily="18" charset="0"/>
              </a:rPr>
              <a:t>・</a:t>
            </a:r>
            <a:r>
              <a:rPr lang="ja-JP" altLang="en-US" sz="3200" b="1" kern="100" dirty="0">
                <a:solidFill>
                  <a:srgbClr val="FF0000"/>
                </a:solidFill>
                <a:latin typeface="+mn-ea"/>
                <a:cs typeface="Times New Roman" panose="02020603050405020304" pitchFamily="18" charset="0"/>
              </a:rPr>
              <a:t>再結晶</a:t>
            </a:r>
            <a:r>
              <a:rPr lang="ja-JP" altLang="en-US" sz="3200" kern="100" dirty="0">
                <a:latin typeface="+mn-ea"/>
                <a:cs typeface="Times New Roman" panose="02020603050405020304" pitchFamily="18" charset="0"/>
              </a:rPr>
              <a:t>：少量の不純物を含む物質を溶媒（水など）に溶</a:t>
            </a:r>
            <a:endParaRPr lang="en-US" altLang="ja-JP" sz="3200" kern="100" dirty="0">
              <a:latin typeface="+mn-ea"/>
              <a:cs typeface="Times New Roman" panose="02020603050405020304" pitchFamily="18" charset="0"/>
            </a:endParaRPr>
          </a:p>
          <a:p>
            <a:pPr algn="just">
              <a:lnSpc>
                <a:spcPts val="3500"/>
              </a:lnSpc>
              <a:spcBef>
                <a:spcPts val="1200"/>
              </a:spcBef>
            </a:pPr>
            <a:r>
              <a:rPr lang="en-US" altLang="ja-JP" sz="3200" kern="100" dirty="0">
                <a:latin typeface="+mn-ea"/>
                <a:cs typeface="Times New Roman" panose="02020603050405020304" pitchFamily="18" charset="0"/>
              </a:rPr>
              <a:t>                </a:t>
            </a:r>
            <a:r>
              <a:rPr lang="ja-JP" altLang="en-US" sz="3200" kern="100" dirty="0">
                <a:latin typeface="+mn-ea"/>
                <a:cs typeface="Times New Roman" panose="02020603050405020304" pitchFamily="18" charset="0"/>
              </a:rPr>
              <a:t> かし，温度などによる</a:t>
            </a:r>
            <a:r>
              <a:rPr lang="ja-JP" altLang="en-US" sz="3200" b="1" kern="100" dirty="0">
                <a:solidFill>
                  <a:srgbClr val="FF0000"/>
                </a:solidFill>
                <a:latin typeface="+mn-ea"/>
                <a:cs typeface="Times New Roman" panose="02020603050405020304" pitchFamily="18" charset="0"/>
              </a:rPr>
              <a:t>溶解度の変化</a:t>
            </a:r>
            <a:r>
              <a:rPr lang="ja-JP" altLang="en-US" sz="3200" kern="100" dirty="0">
                <a:latin typeface="+mn-ea"/>
                <a:cs typeface="Times New Roman" panose="02020603050405020304" pitchFamily="18" charset="0"/>
              </a:rPr>
              <a:t>を利用して，</a:t>
            </a:r>
            <a:endParaRPr lang="en-US" altLang="ja-JP" sz="3200" kern="100" dirty="0">
              <a:latin typeface="+mn-ea"/>
              <a:cs typeface="Times New Roman" panose="02020603050405020304" pitchFamily="18" charset="0"/>
            </a:endParaRPr>
          </a:p>
          <a:p>
            <a:pPr algn="just">
              <a:lnSpc>
                <a:spcPts val="3500"/>
              </a:lnSpc>
              <a:spcBef>
                <a:spcPts val="1200"/>
              </a:spcBef>
            </a:pPr>
            <a:r>
              <a:rPr lang="en-US" altLang="ja-JP" sz="3200" kern="100" dirty="0">
                <a:latin typeface="+mn-ea"/>
                <a:cs typeface="Times New Roman" panose="02020603050405020304" pitchFamily="18" charset="0"/>
              </a:rPr>
              <a:t>                 </a:t>
            </a:r>
            <a:r>
              <a:rPr lang="ja-JP" altLang="en-US" sz="3200" kern="100" dirty="0">
                <a:latin typeface="+mn-ea"/>
                <a:cs typeface="Times New Roman" panose="02020603050405020304" pitchFamily="18" charset="0"/>
              </a:rPr>
              <a:t>純粋な結晶として析出させる操作。</a:t>
            </a:r>
          </a:p>
          <a:p>
            <a:pPr algn="just">
              <a:lnSpc>
                <a:spcPts val="3500"/>
              </a:lnSpc>
              <a:spcBef>
                <a:spcPts val="1200"/>
              </a:spcBef>
            </a:pPr>
            <a:r>
              <a:rPr lang="ja-JP" altLang="en-US" sz="3200" kern="100" dirty="0">
                <a:latin typeface="+mn-ea"/>
                <a:cs typeface="Times New Roman" panose="02020603050405020304" pitchFamily="18" charset="0"/>
              </a:rPr>
              <a:t>（例）硫酸銅（</a:t>
            </a:r>
            <a:r>
              <a:rPr lang="en-US" altLang="ja-JP" sz="3200" kern="100" dirty="0">
                <a:latin typeface="+mn-ea"/>
                <a:cs typeface="Times New Roman" panose="02020603050405020304" pitchFamily="18" charset="0"/>
              </a:rPr>
              <a:t>II</a:t>
            </a:r>
            <a:r>
              <a:rPr lang="ja-JP" altLang="en-US" sz="3200" kern="100" dirty="0">
                <a:latin typeface="+mn-ea"/>
                <a:cs typeface="Times New Roman" panose="02020603050405020304" pitchFamily="18" charset="0"/>
              </a:rPr>
              <a:t>）五水和物が少量含まれた硝酸カリウム</a:t>
            </a:r>
          </a:p>
          <a:p>
            <a:pPr algn="just">
              <a:lnSpc>
                <a:spcPts val="3500"/>
              </a:lnSpc>
              <a:spcBef>
                <a:spcPts val="1200"/>
              </a:spcBef>
            </a:pPr>
            <a:r>
              <a:rPr lang="ja-JP" altLang="en-US" sz="3200" kern="100" dirty="0">
                <a:latin typeface="+mn-ea"/>
                <a:cs typeface="Times New Roman" panose="02020603050405020304" pitchFamily="18" charset="0"/>
              </a:rPr>
              <a:t>　</a:t>
            </a:r>
            <a:r>
              <a:rPr lang="en-US" altLang="ja-JP" sz="3200" kern="100" dirty="0">
                <a:latin typeface="+mn-ea"/>
                <a:cs typeface="Times New Roman" panose="02020603050405020304" pitchFamily="18" charset="0"/>
              </a:rPr>
              <a:t>1. </a:t>
            </a:r>
            <a:r>
              <a:rPr lang="ja-JP" altLang="en-US" sz="3200" kern="100" dirty="0">
                <a:latin typeface="+mn-ea"/>
                <a:cs typeface="Times New Roman" panose="02020603050405020304" pitchFamily="18" charset="0"/>
              </a:rPr>
              <a:t>混合物を</a:t>
            </a:r>
            <a:r>
              <a:rPr lang="ja-JP" altLang="en-US" sz="3200" b="1" kern="100" dirty="0">
                <a:solidFill>
                  <a:srgbClr val="FF0000"/>
                </a:solidFill>
                <a:latin typeface="+mn-ea"/>
                <a:cs typeface="Times New Roman" panose="02020603050405020304" pitchFamily="18" charset="0"/>
              </a:rPr>
              <a:t>温水</a:t>
            </a:r>
            <a:r>
              <a:rPr lang="ja-JP" altLang="en-US" sz="3200" kern="100" dirty="0">
                <a:latin typeface="+mn-ea"/>
                <a:cs typeface="Times New Roman" panose="02020603050405020304" pitchFamily="18" charset="0"/>
              </a:rPr>
              <a:t>に溶かす。</a:t>
            </a:r>
          </a:p>
          <a:p>
            <a:pPr algn="just">
              <a:lnSpc>
                <a:spcPts val="3500"/>
              </a:lnSpc>
              <a:spcBef>
                <a:spcPts val="1200"/>
              </a:spcBef>
            </a:pPr>
            <a:r>
              <a:rPr lang="ja-JP" altLang="en-US" sz="3200" kern="100" dirty="0">
                <a:latin typeface="+mn-ea"/>
                <a:cs typeface="Times New Roman" panose="02020603050405020304" pitchFamily="18" charset="0"/>
              </a:rPr>
              <a:t>　</a:t>
            </a:r>
            <a:r>
              <a:rPr lang="en-US" altLang="ja-JP" sz="3200" kern="100" dirty="0">
                <a:latin typeface="+mn-ea"/>
                <a:cs typeface="Times New Roman" panose="02020603050405020304" pitchFamily="18" charset="0"/>
              </a:rPr>
              <a:t>2. </a:t>
            </a:r>
            <a:r>
              <a:rPr lang="ja-JP" altLang="en-US" sz="3200" kern="100" dirty="0">
                <a:latin typeface="+mn-ea"/>
                <a:cs typeface="Times New Roman" panose="02020603050405020304" pitchFamily="18" charset="0"/>
              </a:rPr>
              <a:t>冷却すると，溶けきれなくなった</a:t>
            </a:r>
            <a:r>
              <a:rPr lang="ja-JP" altLang="en-US" sz="3200" b="1" kern="100" dirty="0">
                <a:solidFill>
                  <a:srgbClr val="FF0000"/>
                </a:solidFill>
                <a:latin typeface="+mn-ea"/>
                <a:cs typeface="Times New Roman" panose="02020603050405020304" pitchFamily="18" charset="0"/>
              </a:rPr>
              <a:t>硝酸カリウム</a:t>
            </a:r>
            <a:r>
              <a:rPr lang="ja-JP" altLang="en-US" sz="3200" kern="100" dirty="0">
                <a:latin typeface="+mn-ea"/>
                <a:cs typeface="Times New Roman" panose="02020603050405020304" pitchFamily="18" charset="0"/>
              </a:rPr>
              <a:t>が析   </a:t>
            </a:r>
          </a:p>
          <a:p>
            <a:pPr algn="just">
              <a:lnSpc>
                <a:spcPts val="3500"/>
              </a:lnSpc>
              <a:spcBef>
                <a:spcPts val="1200"/>
              </a:spcBef>
            </a:pPr>
            <a:r>
              <a:rPr lang="ja-JP" altLang="en-US" sz="3200" kern="100" dirty="0">
                <a:latin typeface="+mn-ea"/>
                <a:cs typeface="Times New Roman" panose="02020603050405020304" pitchFamily="18" charset="0"/>
              </a:rPr>
              <a:t>    　出する。（</a:t>
            </a:r>
            <a:r>
              <a:rPr lang="ja-JP" altLang="en-US" sz="3200" b="1" kern="100" dirty="0">
                <a:solidFill>
                  <a:srgbClr val="FF0000"/>
                </a:solidFill>
                <a:latin typeface="+mn-ea"/>
                <a:cs typeface="Times New Roman" panose="02020603050405020304" pitchFamily="18" charset="0"/>
              </a:rPr>
              <a:t>硫酸銅（</a:t>
            </a:r>
            <a:r>
              <a:rPr lang="en-US" altLang="ja-JP" sz="3200" b="1" kern="100" dirty="0">
                <a:solidFill>
                  <a:srgbClr val="FF0000"/>
                </a:solidFill>
                <a:latin typeface="+mn-ea"/>
                <a:cs typeface="Times New Roman" panose="02020603050405020304" pitchFamily="18" charset="0"/>
              </a:rPr>
              <a:t>II</a:t>
            </a:r>
            <a:r>
              <a:rPr lang="ja-JP" altLang="en-US" sz="3200" b="1" kern="100" dirty="0">
                <a:solidFill>
                  <a:srgbClr val="FF0000"/>
                </a:solidFill>
                <a:latin typeface="+mn-ea"/>
                <a:cs typeface="Times New Roman" panose="02020603050405020304" pitchFamily="18" charset="0"/>
              </a:rPr>
              <a:t>）五水和物</a:t>
            </a:r>
            <a:r>
              <a:rPr lang="ja-JP" altLang="en-US" sz="3200" kern="100" dirty="0">
                <a:latin typeface="+mn-ea"/>
                <a:cs typeface="Times New Roman" panose="02020603050405020304" pitchFamily="18" charset="0"/>
              </a:rPr>
              <a:t>は溶けている量が</a:t>
            </a: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b="1" kern="100" dirty="0">
                <a:solidFill>
                  <a:srgbClr val="FF0000"/>
                </a:solidFill>
                <a:latin typeface="+mn-ea"/>
                <a:cs typeface="Times New Roman" panose="02020603050405020304" pitchFamily="18" charset="0"/>
              </a:rPr>
              <a:t>　　少ない</a:t>
            </a:r>
            <a:r>
              <a:rPr lang="ja-JP" altLang="en-US" sz="3200" kern="100" dirty="0">
                <a:latin typeface="+mn-ea"/>
                <a:cs typeface="Times New Roman" panose="02020603050405020304" pitchFamily="18" charset="0"/>
              </a:rPr>
              <a:t>ため析出しない。）</a:t>
            </a:r>
          </a:p>
        </p:txBody>
      </p:sp>
      <p:grpSp>
        <p:nvGrpSpPr>
          <p:cNvPr id="4" name="グループ化 3">
            <a:extLst>
              <a:ext uri="{FF2B5EF4-FFF2-40B4-BE49-F238E27FC236}">
                <a16:creationId xmlns:a16="http://schemas.microsoft.com/office/drawing/2014/main" id="{DD9D4CE2-5025-4732-9023-C050D645F780}"/>
              </a:ext>
            </a:extLst>
          </p:cNvPr>
          <p:cNvGrpSpPr/>
          <p:nvPr/>
        </p:nvGrpSpPr>
        <p:grpSpPr>
          <a:xfrm>
            <a:off x="8390825" y="96464"/>
            <a:ext cx="3733800" cy="1404407"/>
            <a:chOff x="8390825" y="96464"/>
            <a:chExt cx="3733800" cy="1404407"/>
          </a:xfrm>
        </p:grpSpPr>
        <p:grpSp>
          <p:nvGrpSpPr>
            <p:cNvPr id="3" name="グループ化 2">
              <a:extLst>
                <a:ext uri="{FF2B5EF4-FFF2-40B4-BE49-F238E27FC236}">
                  <a16:creationId xmlns:a16="http://schemas.microsoft.com/office/drawing/2014/main" id="{4952FDE7-BFD0-4CFF-8136-105FBDBA32B0}"/>
                </a:ext>
              </a:extLst>
            </p:cNvPr>
            <p:cNvGrpSpPr/>
            <p:nvPr/>
          </p:nvGrpSpPr>
          <p:grpSpPr>
            <a:xfrm rot="10800000">
              <a:off x="8390825" y="96464"/>
              <a:ext cx="3733800" cy="1404407"/>
              <a:chOff x="4409770" y="4859297"/>
              <a:chExt cx="3733800" cy="1404407"/>
            </a:xfrm>
          </p:grpSpPr>
          <p:sp>
            <p:nvSpPr>
              <p:cNvPr id="22" name="角丸四角形 18">
                <a:extLst>
                  <a:ext uri="{FF2B5EF4-FFF2-40B4-BE49-F238E27FC236}">
                    <a16:creationId xmlns:a16="http://schemas.microsoft.com/office/drawing/2014/main" id="{78792D54-F236-49AA-9D8D-8C2DA69D667F}"/>
                  </a:ext>
                </a:extLst>
              </p:cNvPr>
              <p:cNvSpPr/>
              <p:nvPr/>
            </p:nvSpPr>
            <p:spPr>
              <a:xfrm>
                <a:off x="4409770" y="4859297"/>
                <a:ext cx="3429000" cy="1404407"/>
              </a:xfrm>
              <a:prstGeom prst="roundRect">
                <a:avLst>
                  <a:gd name="adj" fmla="val 15257"/>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a:extLst>
                  <a:ext uri="{FF2B5EF4-FFF2-40B4-BE49-F238E27FC236}">
                    <a16:creationId xmlns:a16="http://schemas.microsoft.com/office/drawing/2014/main" id="{0F0BDC97-F28A-4939-AE35-FF8BF0DB06F8}"/>
                  </a:ext>
                </a:extLst>
              </p:cNvPr>
              <p:cNvSpPr/>
              <p:nvPr/>
            </p:nvSpPr>
            <p:spPr>
              <a:xfrm flipV="1">
                <a:off x="7838770" y="5130800"/>
                <a:ext cx="304800" cy="304800"/>
              </a:xfrm>
              <a:prstGeom prst="r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a:extLst>
                <a:ext uri="{FF2B5EF4-FFF2-40B4-BE49-F238E27FC236}">
                  <a16:creationId xmlns:a16="http://schemas.microsoft.com/office/drawing/2014/main" id="{A448791C-3B63-49AF-A24C-826DE842D615}"/>
                </a:ext>
              </a:extLst>
            </p:cNvPr>
            <p:cNvSpPr/>
            <p:nvPr/>
          </p:nvSpPr>
          <p:spPr>
            <a:xfrm>
              <a:off x="8799854" y="152319"/>
              <a:ext cx="3149600" cy="1295291"/>
            </a:xfrm>
            <a:prstGeom prst="rect">
              <a:avLst/>
            </a:prstGeom>
          </p:spPr>
          <p:txBody>
            <a:bodyPr wrap="square">
              <a:spAutoFit/>
            </a:bodyPr>
            <a:lstStyle/>
            <a:p>
              <a:pPr algn="ctr">
                <a:lnSpc>
                  <a:spcPct val="110000"/>
                </a:lnSpc>
              </a:pPr>
              <a:r>
                <a:rPr lang="ja-JP" altLang="en-US" sz="2400" b="1" dirty="0">
                  <a:solidFill>
                    <a:srgbClr val="FF0000"/>
                  </a:solidFill>
                </a:rPr>
                <a:t>溶解度</a:t>
              </a:r>
              <a:r>
                <a:rPr lang="ja-JP" altLang="en-US" sz="2400" dirty="0"/>
                <a:t>は</a:t>
              </a:r>
              <a:r>
                <a:rPr lang="ja-JP" altLang="en-US" sz="2400" b="1" dirty="0">
                  <a:solidFill>
                    <a:srgbClr val="FF0000"/>
                  </a:solidFill>
                </a:rPr>
                <a:t>溶媒</a:t>
              </a:r>
              <a:r>
                <a:rPr lang="en-US" altLang="ja-JP" sz="2400" b="1" dirty="0">
                  <a:solidFill>
                    <a:srgbClr val="FF0000"/>
                  </a:solidFill>
                </a:rPr>
                <a:t>100 g</a:t>
              </a:r>
            </a:p>
            <a:p>
              <a:pPr algn="ctr">
                <a:lnSpc>
                  <a:spcPct val="110000"/>
                </a:lnSpc>
              </a:pPr>
              <a:r>
                <a:rPr lang="ja-JP" altLang="en-US" sz="2400" dirty="0"/>
                <a:t>に溶ける溶質の</a:t>
              </a:r>
              <a:endParaRPr lang="en-US" altLang="ja-JP" sz="2400" dirty="0"/>
            </a:p>
            <a:p>
              <a:pPr algn="ctr">
                <a:lnSpc>
                  <a:spcPct val="110000"/>
                </a:lnSpc>
              </a:pPr>
              <a:r>
                <a:rPr lang="ja-JP" altLang="en-US" sz="2400" b="1" dirty="0">
                  <a:solidFill>
                    <a:srgbClr val="FF0000"/>
                  </a:solidFill>
                </a:rPr>
                <a:t>最大質量</a:t>
              </a:r>
            </a:p>
          </p:txBody>
        </p:sp>
      </p:grpSp>
    </p:spTree>
    <p:extLst>
      <p:ext uri="{BB962C8B-B14F-4D97-AF65-F5344CB8AC3E}">
        <p14:creationId xmlns:p14="http://schemas.microsoft.com/office/powerpoint/2010/main" val="2021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(p.18)</a:t>
            </a:r>
          </a:p>
        </p:txBody>
      </p:sp>
      <p:pic>
        <p:nvPicPr>
          <p:cNvPr id="15" name="図 14">
            <a:extLst>
              <a:ext uri="{FF2B5EF4-FFF2-40B4-BE49-F238E27FC236}">
                <a16:creationId xmlns:a16="http://schemas.microsoft.com/office/drawing/2014/main" id="{527650E6-BDAF-4A1B-9364-F02258DE0C01}"/>
              </a:ext>
            </a:extLst>
          </p:cNvPr>
          <p:cNvPicPr>
            <a:picLocks noChangeAspect="1"/>
          </p:cNvPicPr>
          <p:nvPr/>
        </p:nvPicPr>
        <p:blipFill>
          <a:blip r:embed="rId3"/>
          <a:stretch>
            <a:fillRect/>
          </a:stretch>
        </p:blipFill>
        <p:spPr>
          <a:xfrm>
            <a:off x="114317" y="1805036"/>
            <a:ext cx="11950668" cy="3699992"/>
          </a:xfrm>
          <a:prstGeom prst="rect">
            <a:avLst/>
          </a:prstGeom>
        </p:spPr>
      </p:pic>
      <p:grpSp>
        <p:nvGrpSpPr>
          <p:cNvPr id="9" name="グループ化 8">
            <a:extLst>
              <a:ext uri="{FF2B5EF4-FFF2-40B4-BE49-F238E27FC236}">
                <a16:creationId xmlns:a16="http://schemas.microsoft.com/office/drawing/2014/main" id="{167648B2-B9B7-429B-A876-1294E4D01216}"/>
              </a:ext>
            </a:extLst>
          </p:cNvPr>
          <p:cNvGrpSpPr/>
          <p:nvPr/>
        </p:nvGrpSpPr>
        <p:grpSpPr>
          <a:xfrm>
            <a:off x="0" y="612443"/>
            <a:ext cx="12192000" cy="33450"/>
            <a:chOff x="0" y="612443"/>
            <a:chExt cx="12192000" cy="33450"/>
          </a:xfrm>
        </p:grpSpPr>
        <p:cxnSp>
          <p:nvCxnSpPr>
            <p:cNvPr id="10" name="直線コネクタ 9">
              <a:extLst>
                <a:ext uri="{FF2B5EF4-FFF2-40B4-BE49-F238E27FC236}">
                  <a16:creationId xmlns:a16="http://schemas.microsoft.com/office/drawing/2014/main" id="{3474F9B6-5FFE-4E3B-A56D-144FFB3ADEC8}"/>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9C5D2825-08D1-46DD-BD87-1656CCEBAB90}"/>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404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(p.18)</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7" name="図 36">
            <a:extLst>
              <a:ext uri="{FF2B5EF4-FFF2-40B4-BE49-F238E27FC236}">
                <a16:creationId xmlns:a16="http://schemas.microsoft.com/office/drawing/2014/main" id="{4F789D96-DD7F-47E8-874A-5DE21C22D817}"/>
              </a:ext>
            </a:extLst>
          </p:cNvPr>
          <p:cNvPicPr>
            <a:picLocks noChangeAspect="1"/>
          </p:cNvPicPr>
          <p:nvPr/>
        </p:nvPicPr>
        <p:blipFill rotWithShape="1">
          <a:blip r:embed="rId3"/>
          <a:srcRect t="14185"/>
          <a:stretch/>
        </p:blipFill>
        <p:spPr>
          <a:xfrm>
            <a:off x="536779" y="1540388"/>
            <a:ext cx="11442700" cy="4274834"/>
          </a:xfrm>
          <a:prstGeom prst="rect">
            <a:avLst/>
          </a:prstGeom>
        </p:spPr>
      </p:pic>
      <p:pic>
        <p:nvPicPr>
          <p:cNvPr id="39" name="図 38">
            <a:extLst>
              <a:ext uri="{FF2B5EF4-FFF2-40B4-BE49-F238E27FC236}">
                <a16:creationId xmlns:a16="http://schemas.microsoft.com/office/drawing/2014/main" id="{D116FF8B-EFCA-4079-A697-EBF8B342BB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0827" y="1042778"/>
            <a:ext cx="1657025" cy="600075"/>
          </a:xfrm>
          <a:prstGeom prst="rect">
            <a:avLst/>
          </a:prstGeom>
        </p:spPr>
      </p:pic>
      <p:sp>
        <p:nvSpPr>
          <p:cNvPr id="50" name="テキスト ボックス 49">
            <a:extLst>
              <a:ext uri="{FF2B5EF4-FFF2-40B4-BE49-F238E27FC236}">
                <a16:creationId xmlns:a16="http://schemas.microsoft.com/office/drawing/2014/main" id="{F271A061-9113-4420-97BF-8C47EF2739BE}"/>
              </a:ext>
            </a:extLst>
          </p:cNvPr>
          <p:cNvSpPr txBox="1"/>
          <p:nvPr/>
        </p:nvSpPr>
        <p:spPr>
          <a:xfrm>
            <a:off x="832836" y="1977340"/>
            <a:ext cx="10850585" cy="3503395"/>
          </a:xfrm>
          <a:prstGeom prst="rect">
            <a:avLst/>
          </a:prstGeom>
          <a:noFill/>
        </p:spPr>
        <p:txBody>
          <a:bodyPr wrap="square" rtlCol="0">
            <a:spAutoFit/>
          </a:bodyPr>
          <a:lstStyle/>
          <a:p>
            <a:pPr marL="1436400" indent="-1436400" algn="just">
              <a:lnSpc>
                <a:spcPts val="4400"/>
              </a:lnSpc>
              <a:spcBef>
                <a:spcPts val="1200"/>
              </a:spcBef>
              <a:tabLst>
                <a:tab pos="271463" algn="l"/>
              </a:tabLst>
            </a:pPr>
            <a:r>
              <a:rPr lang="ja-JP" altLang="en-US" sz="3200" b="1" kern="0" dirty="0">
                <a:solidFill>
                  <a:srgbClr val="FF0000"/>
                </a:solidFill>
                <a:latin typeface="+mn-ea"/>
                <a:cs typeface="Times New Roman" panose="02020603050405020304" pitchFamily="18" charset="0"/>
              </a:rPr>
              <a:t>溶質</a:t>
            </a:r>
            <a:r>
              <a:rPr lang="ja-JP" altLang="en-US" sz="3200" kern="0" dirty="0">
                <a:latin typeface="+mn-ea"/>
                <a:cs typeface="Times New Roman" panose="02020603050405020304" pitchFamily="18" charset="0"/>
              </a:rPr>
              <a:t>：水などの溶媒に溶けている物質</a:t>
            </a:r>
          </a:p>
          <a:p>
            <a:pPr marL="1436400" indent="-1436400" algn="just">
              <a:lnSpc>
                <a:spcPts val="4400"/>
              </a:lnSpc>
              <a:spcBef>
                <a:spcPts val="1200"/>
              </a:spcBef>
              <a:tabLst>
                <a:tab pos="271463" algn="l"/>
              </a:tabLst>
            </a:pPr>
            <a:r>
              <a:rPr lang="ja-JP" altLang="en-US" sz="3200" b="1" kern="0" dirty="0">
                <a:solidFill>
                  <a:srgbClr val="FF0000"/>
                </a:solidFill>
                <a:latin typeface="+mn-ea"/>
                <a:cs typeface="Times New Roman" panose="02020603050405020304" pitchFamily="18" charset="0"/>
              </a:rPr>
              <a:t>溶媒</a:t>
            </a:r>
            <a:r>
              <a:rPr lang="ja-JP" altLang="en-US" sz="3200" kern="0" dirty="0">
                <a:latin typeface="+mn-ea"/>
                <a:cs typeface="Times New Roman" panose="02020603050405020304" pitchFamily="18" charset="0"/>
              </a:rPr>
              <a:t>：水など，溶質を溶かす液体</a:t>
            </a:r>
          </a:p>
          <a:p>
            <a:pPr marL="1436400" indent="-1436400" algn="just">
              <a:lnSpc>
                <a:spcPts val="4400"/>
              </a:lnSpc>
              <a:spcBef>
                <a:spcPts val="1200"/>
              </a:spcBef>
              <a:tabLst>
                <a:tab pos="271463" algn="l"/>
              </a:tabLst>
            </a:pPr>
            <a:r>
              <a:rPr lang="ja-JP" altLang="en-US" sz="3200" b="1" kern="0" dirty="0">
                <a:solidFill>
                  <a:srgbClr val="FF0000"/>
                </a:solidFill>
                <a:latin typeface="+mn-ea"/>
                <a:cs typeface="Times New Roman" panose="02020603050405020304" pitchFamily="18" charset="0"/>
              </a:rPr>
              <a:t>溶液</a:t>
            </a:r>
            <a:r>
              <a:rPr lang="ja-JP" altLang="en-US" sz="3200" kern="0" dirty="0">
                <a:latin typeface="+mn-ea"/>
                <a:cs typeface="Times New Roman" panose="02020603050405020304" pitchFamily="18" charset="0"/>
              </a:rPr>
              <a:t>：溶質が溶媒に溶けた液体</a:t>
            </a:r>
          </a:p>
          <a:p>
            <a:pPr marL="1436400" indent="-1436400" algn="just">
              <a:lnSpc>
                <a:spcPts val="4400"/>
              </a:lnSpc>
              <a:spcBef>
                <a:spcPts val="1200"/>
              </a:spcBef>
              <a:tabLst>
                <a:tab pos="271463" algn="l"/>
              </a:tabLst>
            </a:pPr>
            <a:r>
              <a:rPr lang="ja-JP" altLang="en-US" sz="3200" b="1" kern="0" dirty="0">
                <a:solidFill>
                  <a:srgbClr val="FF0000"/>
                </a:solidFill>
                <a:latin typeface="+mn-ea"/>
                <a:cs typeface="Times New Roman" panose="02020603050405020304" pitchFamily="18" charset="0"/>
              </a:rPr>
              <a:t>水溶液</a:t>
            </a:r>
            <a:r>
              <a:rPr lang="ja-JP" altLang="en-US" sz="3200" kern="0" dirty="0">
                <a:latin typeface="+mn-ea"/>
                <a:cs typeface="Times New Roman" panose="02020603050405020304" pitchFamily="18" charset="0"/>
              </a:rPr>
              <a:t>：溶媒が水である溶液</a:t>
            </a:r>
          </a:p>
          <a:p>
            <a:pPr marL="1436400" indent="-1436400" algn="just">
              <a:lnSpc>
                <a:spcPts val="4400"/>
              </a:lnSpc>
              <a:spcBef>
                <a:spcPts val="1200"/>
              </a:spcBef>
              <a:tabLst>
                <a:tab pos="271463" algn="l"/>
              </a:tabLst>
            </a:pPr>
            <a:r>
              <a:rPr lang="ja-JP" altLang="en-US" sz="3200" b="1" kern="0" dirty="0">
                <a:solidFill>
                  <a:srgbClr val="FF0000"/>
                </a:solidFill>
                <a:latin typeface="+mn-ea"/>
                <a:cs typeface="Times New Roman" panose="02020603050405020304" pitchFamily="18" charset="0"/>
              </a:rPr>
              <a:t>溶解度</a:t>
            </a:r>
            <a:r>
              <a:rPr lang="ja-JP" altLang="en-US" sz="3200" kern="0" dirty="0">
                <a:latin typeface="+mn-ea"/>
                <a:cs typeface="Times New Roman" panose="02020603050405020304" pitchFamily="18" charset="0"/>
              </a:rPr>
              <a:t>：溶媒 </a:t>
            </a:r>
            <a:r>
              <a:rPr lang="en-US" altLang="ja-JP" sz="3200" kern="0" dirty="0">
                <a:latin typeface="+mn-ea"/>
                <a:cs typeface="Times New Roman" panose="02020603050405020304" pitchFamily="18" charset="0"/>
              </a:rPr>
              <a:t>100 g </a:t>
            </a:r>
            <a:r>
              <a:rPr lang="ja-JP" altLang="en-US" sz="3200" kern="0" dirty="0">
                <a:latin typeface="+mn-ea"/>
                <a:cs typeface="Times New Roman" panose="02020603050405020304" pitchFamily="18" charset="0"/>
              </a:rPr>
              <a:t>に溶ける溶質の最大質量</a:t>
            </a:r>
            <a:r>
              <a:rPr lang="en-US" altLang="ja-JP" sz="3200" kern="0" dirty="0">
                <a:latin typeface="+mn-ea"/>
                <a:cs typeface="Times New Roman" panose="02020603050405020304" pitchFamily="18" charset="0"/>
              </a:rPr>
              <a:t>〔 g 〕 </a:t>
            </a:r>
            <a:endParaRPr lang="ja-JP" altLang="en-US" sz="3200" b="1" kern="0" dirty="0">
              <a:solidFill>
                <a:srgbClr val="FF0000"/>
              </a:solidFill>
              <a:effectLst/>
              <a:latin typeface="+mn-ea"/>
              <a:cs typeface="Times New Roman" panose="02020603050405020304" pitchFamily="18" charset="0"/>
            </a:endParaRPr>
          </a:p>
        </p:txBody>
      </p:sp>
      <p:pic>
        <p:nvPicPr>
          <p:cNvPr id="15" name="図 14">
            <a:extLst>
              <a:ext uri="{FF2B5EF4-FFF2-40B4-BE49-F238E27FC236}">
                <a16:creationId xmlns:a16="http://schemas.microsoft.com/office/drawing/2014/main" id="{C03C163D-58BA-4F9D-8CEF-9D27A952505C}"/>
              </a:ext>
            </a:extLst>
          </p:cNvPr>
          <p:cNvPicPr>
            <a:picLocks noChangeAspect="1"/>
          </p:cNvPicPr>
          <p:nvPr/>
        </p:nvPicPr>
        <p:blipFill rotWithShape="1">
          <a:blip r:embed="rId3"/>
          <a:srcRect b="90191"/>
          <a:stretch/>
        </p:blipFill>
        <p:spPr>
          <a:xfrm>
            <a:off x="536779" y="1031392"/>
            <a:ext cx="11442700" cy="541190"/>
          </a:xfrm>
          <a:prstGeom prst="rect">
            <a:avLst/>
          </a:prstGeom>
        </p:spPr>
      </p:pic>
    </p:spTree>
    <p:extLst>
      <p:ext uri="{BB962C8B-B14F-4D97-AF65-F5344CB8AC3E}">
        <p14:creationId xmlns:p14="http://schemas.microsoft.com/office/powerpoint/2010/main" val="357215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C67FB838-E81B-402A-A9BE-0296AF7F1087}"/>
              </a:ext>
            </a:extLst>
          </p:cNvPr>
          <p:cNvSpPr txBox="1"/>
          <p:nvPr/>
        </p:nvSpPr>
        <p:spPr>
          <a:xfrm>
            <a:off x="0" y="851292"/>
            <a:ext cx="11054256" cy="5725157"/>
          </a:xfrm>
          <a:prstGeom prst="rect">
            <a:avLst/>
          </a:prstGeom>
          <a:noFill/>
        </p:spPr>
        <p:txBody>
          <a:bodyPr wrap="square" rtlCol="0">
            <a:spAutoFit/>
          </a:bodyPr>
          <a:lstStyle/>
          <a:p>
            <a:pPr algn="just">
              <a:lnSpc>
                <a:spcPts val="3500"/>
              </a:lnSpc>
              <a:spcBef>
                <a:spcPts val="1200"/>
              </a:spcBef>
            </a:pPr>
            <a:r>
              <a:rPr lang="ja-JP" altLang="en-US" sz="3200" kern="100" dirty="0">
                <a:latin typeface="+mn-ea"/>
                <a:cs typeface="Times New Roman" panose="02020603050405020304" pitchFamily="18" charset="0"/>
              </a:rPr>
              <a:t>≪蒸留と分留≫</a:t>
            </a:r>
          </a:p>
          <a:p>
            <a:pPr algn="just">
              <a:lnSpc>
                <a:spcPts val="3500"/>
              </a:lnSpc>
              <a:spcBef>
                <a:spcPts val="1200"/>
              </a:spcBef>
            </a:pPr>
            <a:r>
              <a:rPr lang="ja-JP" altLang="en-US" sz="3200" kern="100" dirty="0">
                <a:latin typeface="+mn-ea"/>
                <a:cs typeface="Times New Roman" panose="02020603050405020304" pitchFamily="18" charset="0"/>
              </a:rPr>
              <a:t>・</a:t>
            </a:r>
            <a:r>
              <a:rPr lang="ja-JP" altLang="en-US" sz="3200" b="1" kern="100" dirty="0">
                <a:solidFill>
                  <a:srgbClr val="FF0000"/>
                </a:solidFill>
                <a:latin typeface="+mn-ea"/>
                <a:cs typeface="Times New Roman" panose="02020603050405020304" pitchFamily="18" charset="0"/>
              </a:rPr>
              <a:t>蒸留</a:t>
            </a:r>
            <a:r>
              <a:rPr lang="ja-JP" altLang="en-US" sz="3200" kern="100" dirty="0">
                <a:latin typeface="+mn-ea"/>
                <a:cs typeface="Times New Roman" panose="02020603050405020304" pitchFamily="18" charset="0"/>
              </a:rPr>
              <a:t>：沸点の違いを利用して，液体を含む混合物を加熱 </a:t>
            </a:r>
          </a:p>
          <a:p>
            <a:pPr algn="just">
              <a:lnSpc>
                <a:spcPts val="3500"/>
              </a:lnSpc>
              <a:spcBef>
                <a:spcPts val="1200"/>
              </a:spcBef>
            </a:pPr>
            <a:r>
              <a:rPr lang="ja-JP" altLang="en-US" sz="3200" kern="100" dirty="0">
                <a:latin typeface="+mn-ea"/>
                <a:cs typeface="Times New Roman" panose="02020603050405020304" pitchFamily="18" charset="0"/>
              </a:rPr>
              <a:t>　　　　して沸騰させ，生じた蒸気を冷却して液体として　</a:t>
            </a:r>
            <a:endParaRPr lang="en-US" altLang="ja-JP" sz="3200" kern="100" dirty="0">
              <a:latin typeface="+mn-ea"/>
              <a:cs typeface="Times New Roman" panose="02020603050405020304" pitchFamily="18" charset="0"/>
            </a:endParaRPr>
          </a:p>
          <a:p>
            <a:pPr algn="just">
              <a:lnSpc>
                <a:spcPts val="3500"/>
              </a:lnSpc>
              <a:spcBef>
                <a:spcPts val="1200"/>
              </a:spcBef>
            </a:pPr>
            <a:r>
              <a:rPr lang="ja-JP" altLang="en-US" sz="3200" kern="100" dirty="0">
                <a:latin typeface="+mn-ea"/>
                <a:cs typeface="Times New Roman" panose="02020603050405020304" pitchFamily="18" charset="0"/>
              </a:rPr>
              <a:t>　　　　分離する操作。</a:t>
            </a:r>
          </a:p>
          <a:p>
            <a:pPr algn="just">
              <a:lnSpc>
                <a:spcPts val="3500"/>
              </a:lnSpc>
              <a:spcBef>
                <a:spcPts val="1200"/>
              </a:spcBef>
            </a:pPr>
            <a:r>
              <a:rPr lang="ja-JP" altLang="en-US" sz="3200" kern="100" dirty="0">
                <a:latin typeface="+mn-ea"/>
                <a:cs typeface="Times New Roman" panose="02020603050405020304" pitchFamily="18" charset="0"/>
              </a:rPr>
              <a:t>（例）塩化ナトリウム水溶液</a:t>
            </a:r>
          </a:p>
          <a:p>
            <a:pPr algn="just">
              <a:lnSpc>
                <a:spcPts val="3100"/>
              </a:lnSpc>
              <a:spcBef>
                <a:spcPts val="1200"/>
              </a:spcBef>
            </a:pPr>
            <a:r>
              <a:rPr lang="ja-JP" altLang="en-US" sz="3200" kern="100" dirty="0">
                <a:latin typeface="+mn-ea"/>
                <a:cs typeface="Times New Roman" panose="02020603050405020304" pitchFamily="18" charset="0"/>
              </a:rPr>
              <a:t>　</a:t>
            </a:r>
            <a:r>
              <a:rPr lang="en-US" altLang="ja-JP" sz="3200" kern="100" dirty="0">
                <a:latin typeface="+mn-ea"/>
                <a:cs typeface="Times New Roman" panose="02020603050405020304" pitchFamily="18" charset="0"/>
              </a:rPr>
              <a:t>1. </a:t>
            </a:r>
            <a:r>
              <a:rPr lang="ja-JP" altLang="en-US" sz="3200" kern="100" dirty="0">
                <a:latin typeface="+mn-ea"/>
                <a:cs typeface="Times New Roman" panose="02020603050405020304" pitchFamily="18" charset="0"/>
              </a:rPr>
              <a:t>塩化ナトリウム水溶液を加熱</a:t>
            </a:r>
          </a:p>
          <a:p>
            <a:pPr algn="just">
              <a:lnSpc>
                <a:spcPts val="3100"/>
              </a:lnSpc>
              <a:spcBef>
                <a:spcPts val="1200"/>
              </a:spcBef>
            </a:pPr>
            <a:r>
              <a:rPr lang="ja-JP" altLang="en-US" sz="3200" kern="100" dirty="0">
                <a:latin typeface="+mn-ea"/>
                <a:cs typeface="Times New Roman" panose="02020603050405020304" pitchFamily="18" charset="0"/>
              </a:rPr>
              <a:t>　　すると，</a:t>
            </a:r>
            <a:r>
              <a:rPr lang="ja-JP" altLang="en-US" sz="3200" b="1" kern="100" dirty="0">
                <a:solidFill>
                  <a:srgbClr val="FF0000"/>
                </a:solidFill>
                <a:latin typeface="+mn-ea"/>
                <a:cs typeface="Times New Roman" panose="02020603050405020304" pitchFamily="18" charset="0"/>
              </a:rPr>
              <a:t>水</a:t>
            </a:r>
            <a:r>
              <a:rPr lang="ja-JP" altLang="en-US" sz="3200" kern="100" dirty="0">
                <a:latin typeface="+mn-ea"/>
                <a:cs typeface="Times New Roman" panose="02020603050405020304" pitchFamily="18" charset="0"/>
              </a:rPr>
              <a:t>のみが蒸発する。</a:t>
            </a:r>
          </a:p>
          <a:p>
            <a:pPr algn="just">
              <a:lnSpc>
                <a:spcPts val="3100"/>
              </a:lnSpc>
              <a:spcBef>
                <a:spcPts val="1200"/>
              </a:spcBef>
            </a:pPr>
            <a:r>
              <a:rPr lang="ja-JP" altLang="en-US" sz="3200" kern="100" dirty="0">
                <a:latin typeface="+mn-ea"/>
                <a:cs typeface="Times New Roman" panose="02020603050405020304" pitchFamily="18" charset="0"/>
              </a:rPr>
              <a:t>　</a:t>
            </a:r>
            <a:r>
              <a:rPr lang="en-US" altLang="ja-JP" sz="3200" kern="100" dirty="0">
                <a:latin typeface="+mn-ea"/>
                <a:cs typeface="Times New Roman" panose="02020603050405020304" pitchFamily="18" charset="0"/>
              </a:rPr>
              <a:t>2. </a:t>
            </a:r>
            <a:r>
              <a:rPr lang="ja-JP" altLang="en-US" sz="3200" kern="100" dirty="0">
                <a:latin typeface="+mn-ea"/>
                <a:cs typeface="Times New Roman" panose="02020603050405020304" pitchFamily="18" charset="0"/>
              </a:rPr>
              <a:t>生じた水蒸気を</a:t>
            </a:r>
            <a:r>
              <a:rPr lang="ja-JP" altLang="en-US" sz="3200" b="1" kern="100" dirty="0">
                <a:solidFill>
                  <a:srgbClr val="FF0000"/>
                </a:solidFill>
                <a:latin typeface="+mn-ea"/>
                <a:cs typeface="Times New Roman" panose="02020603050405020304" pitchFamily="18" charset="0"/>
              </a:rPr>
              <a:t>リービッヒ冷却器</a:t>
            </a:r>
            <a:endParaRPr lang="en-US" altLang="ja-JP" sz="3200" b="1" kern="100" dirty="0">
              <a:solidFill>
                <a:srgbClr val="FF0000"/>
              </a:solidFill>
              <a:latin typeface="+mn-ea"/>
              <a:cs typeface="Times New Roman" panose="02020603050405020304" pitchFamily="18" charset="0"/>
            </a:endParaRPr>
          </a:p>
          <a:p>
            <a:pPr algn="just">
              <a:lnSpc>
                <a:spcPts val="3100"/>
              </a:lnSpc>
              <a:spcBef>
                <a:spcPts val="1200"/>
              </a:spcBef>
            </a:pPr>
            <a:r>
              <a:rPr lang="ja-JP" altLang="en-US" sz="3200" b="1" kern="100" dirty="0">
                <a:solidFill>
                  <a:srgbClr val="FF0000"/>
                </a:solidFill>
                <a:latin typeface="+mn-ea"/>
                <a:cs typeface="Times New Roman" panose="02020603050405020304" pitchFamily="18" charset="0"/>
              </a:rPr>
              <a:t>　　</a:t>
            </a:r>
            <a:r>
              <a:rPr lang="ja-JP" altLang="en-US" sz="3200" kern="100" dirty="0">
                <a:latin typeface="+mn-ea"/>
                <a:cs typeface="Times New Roman" panose="02020603050405020304" pitchFamily="18" charset="0"/>
              </a:rPr>
              <a:t>で冷却すると</a:t>
            </a:r>
            <a:r>
              <a:rPr lang="ja-JP" altLang="en-US" sz="3200" b="1" kern="100" dirty="0">
                <a:solidFill>
                  <a:srgbClr val="FF0000"/>
                </a:solidFill>
                <a:latin typeface="+mn-ea"/>
                <a:cs typeface="Times New Roman" panose="02020603050405020304" pitchFamily="18" charset="0"/>
              </a:rPr>
              <a:t>水</a:t>
            </a:r>
            <a:r>
              <a:rPr lang="ja-JP" altLang="en-US" sz="3200" kern="100" dirty="0">
                <a:latin typeface="+mn-ea"/>
                <a:cs typeface="Times New Roman" panose="02020603050405020304" pitchFamily="18" charset="0"/>
              </a:rPr>
              <a:t>が得られる。</a:t>
            </a:r>
          </a:p>
          <a:p>
            <a:pPr algn="just">
              <a:lnSpc>
                <a:spcPts val="3100"/>
              </a:lnSpc>
              <a:spcBef>
                <a:spcPts val="1200"/>
              </a:spcBef>
            </a:pPr>
            <a:r>
              <a:rPr lang="ja-JP" altLang="en-US" sz="3200" kern="100" dirty="0">
                <a:latin typeface="+mn-ea"/>
                <a:cs typeface="Times New Roman" panose="02020603050405020304" pitchFamily="18" charset="0"/>
              </a:rPr>
              <a:t>　</a:t>
            </a:r>
            <a:r>
              <a:rPr lang="en-US" altLang="ja-JP" sz="3200" kern="100" dirty="0">
                <a:latin typeface="+mn-ea"/>
                <a:cs typeface="Times New Roman" panose="02020603050405020304" pitchFamily="18" charset="0"/>
              </a:rPr>
              <a:t>3. </a:t>
            </a:r>
            <a:r>
              <a:rPr lang="ja-JP" altLang="en-US" sz="3200" b="1" kern="100" dirty="0">
                <a:solidFill>
                  <a:srgbClr val="FF0000"/>
                </a:solidFill>
                <a:latin typeface="+mn-ea"/>
                <a:cs typeface="Times New Roman" panose="02020603050405020304" pitchFamily="18" charset="0"/>
              </a:rPr>
              <a:t>塩化ナトリウム</a:t>
            </a:r>
            <a:r>
              <a:rPr lang="ja-JP" altLang="en-US" sz="3200" kern="100" dirty="0">
                <a:latin typeface="+mn-ea"/>
                <a:cs typeface="Times New Roman" panose="02020603050405020304" pitchFamily="18" charset="0"/>
              </a:rPr>
              <a:t>は水溶液中に残る。</a:t>
            </a:r>
          </a:p>
        </p:txBody>
      </p:sp>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(p.19)</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 name="図 2">
            <a:extLst>
              <a:ext uri="{FF2B5EF4-FFF2-40B4-BE49-F238E27FC236}">
                <a16:creationId xmlns:a16="http://schemas.microsoft.com/office/drawing/2014/main" id="{70C1CDDA-DD6D-4F00-AA19-1B4AADABFC3A}"/>
              </a:ext>
            </a:extLst>
          </p:cNvPr>
          <p:cNvPicPr>
            <a:picLocks noChangeAspect="1"/>
          </p:cNvPicPr>
          <p:nvPr/>
        </p:nvPicPr>
        <p:blipFill>
          <a:blip r:embed="rId3"/>
          <a:stretch>
            <a:fillRect/>
          </a:stretch>
        </p:blipFill>
        <p:spPr>
          <a:xfrm>
            <a:off x="7128872" y="3151895"/>
            <a:ext cx="5026573" cy="2854813"/>
          </a:xfrm>
          <a:prstGeom prst="rect">
            <a:avLst/>
          </a:prstGeom>
        </p:spPr>
      </p:pic>
    </p:spTree>
    <p:extLst>
      <p:ext uri="{BB962C8B-B14F-4D97-AF65-F5344CB8AC3E}">
        <p14:creationId xmlns:p14="http://schemas.microsoft.com/office/powerpoint/2010/main" val="382070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FD4702A-E72D-4216-8C24-9946EF44440C}"/>
              </a:ext>
            </a:extLst>
          </p:cNvPr>
          <p:cNvSpPr txBox="1"/>
          <p:nvPr/>
        </p:nvSpPr>
        <p:spPr>
          <a:xfrm>
            <a:off x="8344378" y="1321716"/>
            <a:ext cx="3780247" cy="5047536"/>
          </a:xfrm>
          <a:prstGeom prst="rect">
            <a:avLst/>
          </a:prstGeom>
          <a:noFill/>
        </p:spPr>
        <p:txBody>
          <a:bodyPr wrap="square" rtlCol="0">
            <a:spAutoFit/>
          </a:bodyPr>
          <a:lstStyle/>
          <a:p>
            <a:r>
              <a:rPr lang="ja-JP" altLang="en-US" sz="2300" dirty="0">
                <a:solidFill>
                  <a:schemeClr val="accent5">
                    <a:lumMod val="75000"/>
                  </a:schemeClr>
                </a:solidFill>
              </a:rPr>
              <a:t>➊</a:t>
            </a:r>
            <a:r>
              <a:rPr lang="ja-JP" altLang="en-US" sz="2300" dirty="0"/>
              <a:t>枝に出ていく蒸気の温度をはかるため， 温度計の球部は枝の位置に合わせる。 </a:t>
            </a:r>
            <a:endParaRPr lang="en-US" altLang="ja-JP" sz="2300" dirty="0"/>
          </a:p>
          <a:p>
            <a:r>
              <a:rPr lang="ja-JP" altLang="en-US" sz="2300" dirty="0">
                <a:solidFill>
                  <a:schemeClr val="accent5">
                    <a:lumMod val="75000"/>
                  </a:schemeClr>
                </a:solidFill>
              </a:rPr>
              <a:t>❷</a:t>
            </a:r>
            <a:r>
              <a:rPr lang="ja-JP" altLang="en-US" sz="2300" dirty="0"/>
              <a:t>沸騰した液が枝のほうに流れ出ないように，液量をフラスコの半分以下にする。 </a:t>
            </a:r>
          </a:p>
          <a:p>
            <a:r>
              <a:rPr lang="ja-JP" altLang="en-US" sz="2300" dirty="0">
                <a:solidFill>
                  <a:schemeClr val="accent5">
                    <a:lumMod val="75000"/>
                  </a:schemeClr>
                </a:solidFill>
              </a:rPr>
              <a:t>❸</a:t>
            </a:r>
            <a:r>
              <a:rPr lang="ja-JP" altLang="en-US" sz="2300" dirty="0"/>
              <a:t>突沸を防ぐために， 沸騰石を入れる。 </a:t>
            </a:r>
          </a:p>
          <a:p>
            <a:r>
              <a:rPr lang="ja-JP" altLang="en-US" sz="2300" dirty="0">
                <a:solidFill>
                  <a:schemeClr val="accent5">
                    <a:lumMod val="75000"/>
                  </a:schemeClr>
                </a:solidFill>
              </a:rPr>
              <a:t>❹</a:t>
            </a:r>
            <a:r>
              <a:rPr lang="ja-JP" altLang="en-US" sz="2300" dirty="0"/>
              <a:t>冷却水は，下から入れて上から出す。 </a:t>
            </a:r>
          </a:p>
          <a:p>
            <a:r>
              <a:rPr lang="ja-JP" altLang="en-US" sz="2300" dirty="0">
                <a:solidFill>
                  <a:schemeClr val="accent5">
                    <a:lumMod val="75000"/>
                  </a:schemeClr>
                </a:solidFill>
              </a:rPr>
              <a:t>❺</a:t>
            </a:r>
            <a:r>
              <a:rPr lang="ja-JP" altLang="en-US" sz="2300" dirty="0"/>
              <a:t>密閉状態で蒸気が発生すると，高圧になり危険であるため， ゴム栓などで密閉しない。</a:t>
            </a:r>
          </a:p>
        </p:txBody>
      </p:sp>
      <p:sp>
        <p:nvSpPr>
          <p:cNvPr id="25" name="タイトル 1">
            <a:extLst>
              <a:ext uri="{FF2B5EF4-FFF2-40B4-BE49-F238E27FC236}">
                <a16:creationId xmlns:a16="http://schemas.microsoft.com/office/drawing/2014/main" id="{A86AC5B1-0B7D-5549-A129-7689DB0473F5}"/>
              </a:ext>
            </a:extLst>
          </p:cNvPr>
          <p:cNvSpPr txBox="1">
            <a:spLocks/>
          </p:cNvSpPr>
          <p:nvPr/>
        </p:nvSpPr>
        <p:spPr>
          <a:xfrm>
            <a:off x="1" y="17434"/>
            <a:ext cx="6089650" cy="6284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B </a:t>
            </a:r>
            <a:r>
              <a:rPr lang="ja-JP" altLang="en-US" sz="3200" dirty="0">
                <a:latin typeface="メイリオ" panose="020B0604030504040204" pitchFamily="50" charset="-128"/>
                <a:ea typeface="メイリオ" panose="020B0604030504040204" pitchFamily="50" charset="-128"/>
              </a:rPr>
              <a:t>物質の分離・精製法</a:t>
            </a:r>
            <a:r>
              <a:rPr lang="en-US" altLang="ja-JP" sz="3200" dirty="0">
                <a:latin typeface="メイリオ" panose="020B0604030504040204" pitchFamily="50" charset="-128"/>
                <a:ea typeface="メイリオ" panose="020B0604030504040204" pitchFamily="50" charset="-128"/>
              </a:rPr>
              <a:t>(p.19)</a:t>
            </a:r>
          </a:p>
        </p:txBody>
      </p:sp>
      <p:grpSp>
        <p:nvGrpSpPr>
          <p:cNvPr id="38" name="グループ化 37">
            <a:extLst>
              <a:ext uri="{FF2B5EF4-FFF2-40B4-BE49-F238E27FC236}">
                <a16:creationId xmlns:a16="http://schemas.microsoft.com/office/drawing/2014/main" id="{3F7CCDAD-DAB4-7049-8ADD-BA1895824ADC}"/>
              </a:ext>
            </a:extLst>
          </p:cNvPr>
          <p:cNvGrpSpPr/>
          <p:nvPr/>
        </p:nvGrpSpPr>
        <p:grpSpPr>
          <a:xfrm>
            <a:off x="0" y="612443"/>
            <a:ext cx="12192000" cy="33450"/>
            <a:chOff x="0" y="612443"/>
            <a:chExt cx="12192000" cy="33450"/>
          </a:xfrm>
        </p:grpSpPr>
        <p:cxnSp>
          <p:nvCxnSpPr>
            <p:cNvPr id="20" name="直線コネクタ 19">
              <a:extLst>
                <a:ext uri="{FF2B5EF4-FFF2-40B4-BE49-F238E27FC236}">
                  <a16:creationId xmlns:a16="http://schemas.microsoft.com/office/drawing/2014/main" id="{7F8FDBC9-BED3-7045-9E89-01BAEEFC88BD}"/>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9CC1874-5AD1-A741-A5BE-941B576A63DD}"/>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 name="図 1">
            <a:extLst>
              <a:ext uri="{FF2B5EF4-FFF2-40B4-BE49-F238E27FC236}">
                <a16:creationId xmlns:a16="http://schemas.microsoft.com/office/drawing/2014/main" id="{D2BD51A3-BA77-40C6-B262-FA9033E54D37}"/>
              </a:ext>
            </a:extLst>
          </p:cNvPr>
          <p:cNvPicPr>
            <a:picLocks noChangeAspect="1"/>
          </p:cNvPicPr>
          <p:nvPr/>
        </p:nvPicPr>
        <p:blipFill>
          <a:blip r:embed="rId3"/>
          <a:stretch>
            <a:fillRect/>
          </a:stretch>
        </p:blipFill>
        <p:spPr>
          <a:xfrm>
            <a:off x="11003" y="1223730"/>
            <a:ext cx="8237886" cy="4633811"/>
          </a:xfrm>
          <a:prstGeom prst="rect">
            <a:avLst/>
          </a:prstGeom>
        </p:spPr>
      </p:pic>
      <p:cxnSp>
        <p:nvCxnSpPr>
          <p:cNvPr id="6" name="直線コネクタ 5">
            <a:extLst>
              <a:ext uri="{FF2B5EF4-FFF2-40B4-BE49-F238E27FC236}">
                <a16:creationId xmlns:a16="http://schemas.microsoft.com/office/drawing/2014/main" id="{59D777D8-5B4B-4BC5-A7BD-510CEA10BF15}"/>
              </a:ext>
            </a:extLst>
          </p:cNvPr>
          <p:cNvCxnSpPr>
            <a:cxnSpLocks/>
          </p:cNvCxnSpPr>
          <p:nvPr/>
        </p:nvCxnSpPr>
        <p:spPr>
          <a:xfrm>
            <a:off x="965200" y="1321716"/>
            <a:ext cx="576121" cy="2149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34688A72-C8BA-44CD-A7AC-F24FAEAB3C62}"/>
              </a:ext>
            </a:extLst>
          </p:cNvPr>
          <p:cNvSpPr txBox="1"/>
          <p:nvPr/>
        </p:nvSpPr>
        <p:spPr>
          <a:xfrm>
            <a:off x="1608121" y="1429208"/>
            <a:ext cx="1436705" cy="369332"/>
          </a:xfrm>
          <a:prstGeom prst="rect">
            <a:avLst/>
          </a:prstGeom>
          <a:noFill/>
        </p:spPr>
        <p:txBody>
          <a:bodyPr wrap="square" rtlCol="0">
            <a:spAutoFit/>
          </a:bodyPr>
          <a:lstStyle/>
          <a:p>
            <a:r>
              <a:rPr kumimoji="1" lang="ja-JP" altLang="en-US" dirty="0">
                <a:solidFill>
                  <a:schemeClr val="bg1"/>
                </a:solidFill>
              </a:rPr>
              <a:t>温度計</a:t>
            </a:r>
            <a:r>
              <a:rPr lang="ja-JP" altLang="en-US" dirty="0">
                <a:solidFill>
                  <a:schemeClr val="accent5">
                    <a:lumMod val="75000"/>
                  </a:schemeClr>
                </a:solidFill>
              </a:rPr>
              <a:t>➊</a:t>
            </a:r>
            <a:endParaRPr kumimoji="1" lang="ja-JP" altLang="en-US" dirty="0">
              <a:solidFill>
                <a:schemeClr val="bg1"/>
              </a:solidFill>
            </a:endParaRPr>
          </a:p>
        </p:txBody>
      </p:sp>
      <p:cxnSp>
        <p:nvCxnSpPr>
          <p:cNvPr id="33" name="直線コネクタ 32">
            <a:extLst>
              <a:ext uri="{FF2B5EF4-FFF2-40B4-BE49-F238E27FC236}">
                <a16:creationId xmlns:a16="http://schemas.microsoft.com/office/drawing/2014/main" id="{2FC2BCBE-9439-4798-82ED-0D75C4481CFB}"/>
              </a:ext>
            </a:extLst>
          </p:cNvPr>
          <p:cNvCxnSpPr>
            <a:cxnSpLocks/>
          </p:cNvCxnSpPr>
          <p:nvPr/>
        </p:nvCxnSpPr>
        <p:spPr>
          <a:xfrm>
            <a:off x="1269851" y="3505564"/>
            <a:ext cx="576121" cy="2149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ECA0733-A881-4325-9412-B9500C830974}"/>
              </a:ext>
            </a:extLst>
          </p:cNvPr>
          <p:cNvSpPr txBox="1"/>
          <p:nvPr/>
        </p:nvSpPr>
        <p:spPr>
          <a:xfrm>
            <a:off x="1845972" y="3525692"/>
            <a:ext cx="2992728" cy="369332"/>
          </a:xfrm>
          <a:prstGeom prst="rect">
            <a:avLst/>
          </a:prstGeom>
          <a:noFill/>
        </p:spPr>
        <p:txBody>
          <a:bodyPr wrap="square" rtlCol="0">
            <a:spAutoFit/>
          </a:bodyPr>
          <a:lstStyle/>
          <a:p>
            <a:r>
              <a:rPr kumimoji="1" lang="ja-JP" altLang="en-US" dirty="0">
                <a:solidFill>
                  <a:schemeClr val="bg1"/>
                </a:solidFill>
              </a:rPr>
              <a:t>塩化ナトリウム水溶液</a:t>
            </a:r>
            <a:r>
              <a:rPr lang="ja-JP" altLang="en-US" dirty="0">
                <a:solidFill>
                  <a:schemeClr val="accent5">
                    <a:lumMod val="75000"/>
                  </a:schemeClr>
                </a:solidFill>
              </a:rPr>
              <a:t>❷</a:t>
            </a:r>
            <a:endParaRPr kumimoji="1" lang="ja-JP" altLang="en-US" dirty="0">
              <a:solidFill>
                <a:schemeClr val="bg1"/>
              </a:solidFill>
            </a:endParaRPr>
          </a:p>
        </p:txBody>
      </p:sp>
      <p:cxnSp>
        <p:nvCxnSpPr>
          <p:cNvPr id="35" name="直線コネクタ 34">
            <a:extLst>
              <a:ext uri="{FF2B5EF4-FFF2-40B4-BE49-F238E27FC236}">
                <a16:creationId xmlns:a16="http://schemas.microsoft.com/office/drawing/2014/main" id="{08D9D492-38E5-484E-8E73-EB309938EBF5}"/>
              </a:ext>
            </a:extLst>
          </p:cNvPr>
          <p:cNvCxnSpPr>
            <a:cxnSpLocks/>
          </p:cNvCxnSpPr>
          <p:nvPr/>
        </p:nvCxnSpPr>
        <p:spPr>
          <a:xfrm>
            <a:off x="989719" y="2672869"/>
            <a:ext cx="576121" cy="2149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F2F5907E-541F-413E-B52F-0D4265392B99}"/>
              </a:ext>
            </a:extLst>
          </p:cNvPr>
          <p:cNvSpPr txBox="1"/>
          <p:nvPr/>
        </p:nvSpPr>
        <p:spPr>
          <a:xfrm>
            <a:off x="1632640" y="2780361"/>
            <a:ext cx="1436705" cy="646331"/>
          </a:xfrm>
          <a:prstGeom prst="rect">
            <a:avLst/>
          </a:prstGeom>
          <a:noFill/>
        </p:spPr>
        <p:txBody>
          <a:bodyPr wrap="square" rtlCol="0">
            <a:spAutoFit/>
          </a:bodyPr>
          <a:lstStyle/>
          <a:p>
            <a:r>
              <a:rPr kumimoji="1" lang="ja-JP" altLang="en-US" dirty="0">
                <a:solidFill>
                  <a:schemeClr val="bg1"/>
                </a:solidFill>
              </a:rPr>
              <a:t>枝付き</a:t>
            </a:r>
            <a:endParaRPr kumimoji="1" lang="en-US" altLang="ja-JP" dirty="0">
              <a:solidFill>
                <a:schemeClr val="bg1"/>
              </a:solidFill>
            </a:endParaRPr>
          </a:p>
          <a:p>
            <a:r>
              <a:rPr lang="ja-JP" altLang="en-US" dirty="0">
                <a:solidFill>
                  <a:schemeClr val="bg1"/>
                </a:solidFill>
              </a:rPr>
              <a:t>フラスコ</a:t>
            </a:r>
            <a:endParaRPr kumimoji="1" lang="ja-JP" altLang="en-US" dirty="0">
              <a:solidFill>
                <a:schemeClr val="bg1"/>
              </a:solidFill>
            </a:endParaRPr>
          </a:p>
        </p:txBody>
      </p:sp>
      <p:cxnSp>
        <p:nvCxnSpPr>
          <p:cNvPr id="37" name="直線コネクタ 36">
            <a:extLst>
              <a:ext uri="{FF2B5EF4-FFF2-40B4-BE49-F238E27FC236}">
                <a16:creationId xmlns:a16="http://schemas.microsoft.com/office/drawing/2014/main" id="{830C37FA-6E37-4CDE-9047-E65B335FBFA1}"/>
              </a:ext>
            </a:extLst>
          </p:cNvPr>
          <p:cNvCxnSpPr>
            <a:cxnSpLocks/>
          </p:cNvCxnSpPr>
          <p:nvPr/>
        </p:nvCxnSpPr>
        <p:spPr>
          <a:xfrm>
            <a:off x="965200" y="3683557"/>
            <a:ext cx="576121" cy="21498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F4775F66-A4E8-409B-B917-24F619418D64}"/>
              </a:ext>
            </a:extLst>
          </p:cNvPr>
          <p:cNvSpPr txBox="1"/>
          <p:nvPr/>
        </p:nvSpPr>
        <p:spPr>
          <a:xfrm>
            <a:off x="1541321" y="3915836"/>
            <a:ext cx="2992728" cy="369332"/>
          </a:xfrm>
          <a:prstGeom prst="rect">
            <a:avLst/>
          </a:prstGeom>
          <a:noFill/>
        </p:spPr>
        <p:txBody>
          <a:bodyPr wrap="square" rtlCol="0">
            <a:spAutoFit/>
          </a:bodyPr>
          <a:lstStyle/>
          <a:p>
            <a:r>
              <a:rPr kumimoji="1" lang="ja-JP" altLang="en-US" dirty="0">
                <a:solidFill>
                  <a:schemeClr val="bg1"/>
                </a:solidFill>
              </a:rPr>
              <a:t>沸騰石</a:t>
            </a:r>
            <a:r>
              <a:rPr lang="ja-JP" altLang="en-US" dirty="0">
                <a:solidFill>
                  <a:schemeClr val="accent5">
                    <a:lumMod val="75000"/>
                  </a:schemeClr>
                </a:solidFill>
              </a:rPr>
              <a:t>❸</a:t>
            </a:r>
            <a:endParaRPr kumimoji="1" lang="ja-JP" altLang="en-US" dirty="0">
              <a:solidFill>
                <a:schemeClr val="bg1"/>
              </a:solidFill>
            </a:endParaRPr>
          </a:p>
        </p:txBody>
      </p:sp>
      <p:sp>
        <p:nvSpPr>
          <p:cNvPr id="40" name="テキスト ボックス 39">
            <a:extLst>
              <a:ext uri="{FF2B5EF4-FFF2-40B4-BE49-F238E27FC236}">
                <a16:creationId xmlns:a16="http://schemas.microsoft.com/office/drawing/2014/main" id="{30F512EE-3C88-4D88-9C74-1DACF7490A84}"/>
              </a:ext>
            </a:extLst>
          </p:cNvPr>
          <p:cNvSpPr txBox="1"/>
          <p:nvPr/>
        </p:nvSpPr>
        <p:spPr>
          <a:xfrm>
            <a:off x="3330421" y="2184584"/>
            <a:ext cx="2992728" cy="369332"/>
          </a:xfrm>
          <a:prstGeom prst="rect">
            <a:avLst/>
          </a:prstGeom>
          <a:noFill/>
        </p:spPr>
        <p:txBody>
          <a:bodyPr wrap="square" rtlCol="0">
            <a:spAutoFit/>
          </a:bodyPr>
          <a:lstStyle/>
          <a:p>
            <a:r>
              <a:rPr kumimoji="1" lang="ja-JP" altLang="en-US" dirty="0">
                <a:solidFill>
                  <a:srgbClr val="284E89"/>
                </a:solidFill>
              </a:rPr>
              <a:t>冷却水出口</a:t>
            </a:r>
          </a:p>
        </p:txBody>
      </p:sp>
      <p:cxnSp>
        <p:nvCxnSpPr>
          <p:cNvPr id="11" name="直線矢印コネクタ 10">
            <a:extLst>
              <a:ext uri="{FF2B5EF4-FFF2-40B4-BE49-F238E27FC236}">
                <a16:creationId xmlns:a16="http://schemas.microsoft.com/office/drawing/2014/main" id="{5DBD79A2-7472-445A-AD41-686DA5630A27}"/>
              </a:ext>
            </a:extLst>
          </p:cNvPr>
          <p:cNvCxnSpPr>
            <a:cxnSpLocks/>
          </p:cNvCxnSpPr>
          <p:nvPr/>
        </p:nvCxnSpPr>
        <p:spPr>
          <a:xfrm>
            <a:off x="4457930" y="2574728"/>
            <a:ext cx="737711" cy="373125"/>
          </a:xfrm>
          <a:prstGeom prst="straightConnector1">
            <a:avLst/>
          </a:prstGeom>
          <a:ln w="19050">
            <a:solidFill>
              <a:srgbClr val="426298"/>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594A4957-2D90-45C9-84AD-EA559E1B7A78}"/>
              </a:ext>
            </a:extLst>
          </p:cNvPr>
          <p:cNvSpPr txBox="1"/>
          <p:nvPr/>
        </p:nvSpPr>
        <p:spPr>
          <a:xfrm>
            <a:off x="4826785" y="2389378"/>
            <a:ext cx="2992728" cy="369332"/>
          </a:xfrm>
          <a:prstGeom prst="rect">
            <a:avLst/>
          </a:prstGeom>
          <a:noFill/>
        </p:spPr>
        <p:txBody>
          <a:bodyPr wrap="square" rtlCol="0">
            <a:spAutoFit/>
          </a:bodyPr>
          <a:lstStyle/>
          <a:p>
            <a:r>
              <a:rPr kumimoji="1" lang="ja-JP" altLang="en-US" dirty="0">
                <a:solidFill>
                  <a:srgbClr val="284E89"/>
                </a:solidFill>
              </a:rPr>
              <a:t>流しへ</a:t>
            </a:r>
          </a:p>
        </p:txBody>
      </p:sp>
      <p:cxnSp>
        <p:nvCxnSpPr>
          <p:cNvPr id="43" name="直線矢印コネクタ 42">
            <a:extLst>
              <a:ext uri="{FF2B5EF4-FFF2-40B4-BE49-F238E27FC236}">
                <a16:creationId xmlns:a16="http://schemas.microsoft.com/office/drawing/2014/main" id="{F48CD2A1-A7DE-4EAB-8D2C-272B5E876DB7}"/>
              </a:ext>
            </a:extLst>
          </p:cNvPr>
          <p:cNvCxnSpPr>
            <a:cxnSpLocks/>
          </p:cNvCxnSpPr>
          <p:nvPr/>
        </p:nvCxnSpPr>
        <p:spPr>
          <a:xfrm flipH="1" flipV="1">
            <a:off x="6323149" y="4099291"/>
            <a:ext cx="865636" cy="637607"/>
          </a:xfrm>
          <a:prstGeom prst="straightConnector1">
            <a:avLst/>
          </a:prstGeom>
          <a:ln w="19050">
            <a:solidFill>
              <a:srgbClr val="426298"/>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F5619D8D-8760-452A-AE77-0C8FF03E957A}"/>
              </a:ext>
            </a:extLst>
          </p:cNvPr>
          <p:cNvSpPr txBox="1"/>
          <p:nvPr/>
        </p:nvSpPr>
        <p:spPr>
          <a:xfrm>
            <a:off x="6010326" y="4381482"/>
            <a:ext cx="2992728" cy="646331"/>
          </a:xfrm>
          <a:prstGeom prst="rect">
            <a:avLst/>
          </a:prstGeom>
          <a:noFill/>
        </p:spPr>
        <p:txBody>
          <a:bodyPr wrap="square" rtlCol="0">
            <a:spAutoFit/>
          </a:bodyPr>
          <a:lstStyle/>
          <a:p>
            <a:r>
              <a:rPr kumimoji="1" lang="ja-JP" altLang="en-US" dirty="0">
                <a:solidFill>
                  <a:srgbClr val="284E89"/>
                </a:solidFill>
              </a:rPr>
              <a:t>水道</a:t>
            </a:r>
            <a:endParaRPr kumimoji="1" lang="en-US" altLang="ja-JP" dirty="0">
              <a:solidFill>
                <a:srgbClr val="284E89"/>
              </a:solidFill>
            </a:endParaRPr>
          </a:p>
          <a:p>
            <a:r>
              <a:rPr lang="ja-JP" altLang="en-US" dirty="0">
                <a:solidFill>
                  <a:srgbClr val="284E89"/>
                </a:solidFill>
              </a:rPr>
              <a:t>　</a:t>
            </a:r>
            <a:r>
              <a:rPr kumimoji="1" lang="ja-JP" altLang="en-US" dirty="0">
                <a:solidFill>
                  <a:srgbClr val="284E89"/>
                </a:solidFill>
              </a:rPr>
              <a:t>から</a:t>
            </a:r>
          </a:p>
        </p:txBody>
      </p:sp>
      <p:cxnSp>
        <p:nvCxnSpPr>
          <p:cNvPr id="45" name="直線コネクタ 44">
            <a:extLst>
              <a:ext uri="{FF2B5EF4-FFF2-40B4-BE49-F238E27FC236}">
                <a16:creationId xmlns:a16="http://schemas.microsoft.com/office/drawing/2014/main" id="{852573E1-75E2-4396-9948-939B50094EE1}"/>
              </a:ext>
            </a:extLst>
          </p:cNvPr>
          <p:cNvCxnSpPr>
            <a:cxnSpLocks/>
          </p:cNvCxnSpPr>
          <p:nvPr/>
        </p:nvCxnSpPr>
        <p:spPr>
          <a:xfrm flipV="1">
            <a:off x="7102771" y="5222788"/>
            <a:ext cx="499966" cy="393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CA158F5D-57A6-4DAE-8F68-B054D283D3DC}"/>
              </a:ext>
            </a:extLst>
          </p:cNvPr>
          <p:cNvSpPr txBox="1"/>
          <p:nvPr/>
        </p:nvSpPr>
        <p:spPr>
          <a:xfrm>
            <a:off x="5951031" y="5073345"/>
            <a:ext cx="1436705" cy="369332"/>
          </a:xfrm>
          <a:prstGeom prst="rect">
            <a:avLst/>
          </a:prstGeom>
          <a:noFill/>
        </p:spPr>
        <p:txBody>
          <a:bodyPr wrap="square" rtlCol="0">
            <a:spAutoFit/>
          </a:bodyPr>
          <a:lstStyle/>
          <a:p>
            <a:r>
              <a:rPr kumimoji="1" lang="ja-JP" altLang="en-US" dirty="0">
                <a:solidFill>
                  <a:schemeClr val="bg1"/>
                </a:solidFill>
              </a:rPr>
              <a:t>受け器</a:t>
            </a:r>
            <a:r>
              <a:rPr lang="ja-JP" altLang="en-US" dirty="0">
                <a:solidFill>
                  <a:schemeClr val="accent5">
                    <a:lumMod val="75000"/>
                  </a:schemeClr>
                </a:solidFill>
              </a:rPr>
              <a:t>❺</a:t>
            </a:r>
            <a:endParaRPr kumimoji="1" lang="ja-JP" altLang="en-US" dirty="0">
              <a:solidFill>
                <a:schemeClr val="bg1"/>
              </a:solidFill>
            </a:endParaRPr>
          </a:p>
        </p:txBody>
      </p:sp>
      <p:cxnSp>
        <p:nvCxnSpPr>
          <p:cNvPr id="47" name="直線コネクタ 46">
            <a:extLst>
              <a:ext uri="{FF2B5EF4-FFF2-40B4-BE49-F238E27FC236}">
                <a16:creationId xmlns:a16="http://schemas.microsoft.com/office/drawing/2014/main" id="{D2C78C1E-AB0B-46C5-8929-6C77EA0BDD49}"/>
              </a:ext>
            </a:extLst>
          </p:cNvPr>
          <p:cNvCxnSpPr>
            <a:cxnSpLocks/>
          </p:cNvCxnSpPr>
          <p:nvPr/>
        </p:nvCxnSpPr>
        <p:spPr>
          <a:xfrm flipV="1">
            <a:off x="7102771" y="5624909"/>
            <a:ext cx="499966" cy="393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3AF4A1E1-2822-4962-B010-F429DB283718}"/>
              </a:ext>
            </a:extLst>
          </p:cNvPr>
          <p:cNvSpPr txBox="1"/>
          <p:nvPr/>
        </p:nvSpPr>
        <p:spPr>
          <a:xfrm>
            <a:off x="5951031" y="5475466"/>
            <a:ext cx="1436705" cy="369332"/>
          </a:xfrm>
          <a:prstGeom prst="rect">
            <a:avLst/>
          </a:prstGeom>
          <a:noFill/>
        </p:spPr>
        <p:txBody>
          <a:bodyPr wrap="square" rtlCol="0">
            <a:spAutoFit/>
          </a:bodyPr>
          <a:lstStyle/>
          <a:p>
            <a:r>
              <a:rPr kumimoji="1" lang="ja-JP" altLang="en-US" dirty="0">
                <a:solidFill>
                  <a:schemeClr val="bg1"/>
                </a:solidFill>
              </a:rPr>
              <a:t>蒸留水</a:t>
            </a:r>
          </a:p>
        </p:txBody>
      </p:sp>
      <p:sp>
        <p:nvSpPr>
          <p:cNvPr id="49" name="テキスト ボックス 48">
            <a:extLst>
              <a:ext uri="{FF2B5EF4-FFF2-40B4-BE49-F238E27FC236}">
                <a16:creationId xmlns:a16="http://schemas.microsoft.com/office/drawing/2014/main" id="{D85C95DE-73BE-44CE-B098-3096F194CEBD}"/>
              </a:ext>
            </a:extLst>
          </p:cNvPr>
          <p:cNvSpPr txBox="1"/>
          <p:nvPr/>
        </p:nvSpPr>
        <p:spPr>
          <a:xfrm>
            <a:off x="4820981" y="3644670"/>
            <a:ext cx="2992728" cy="369332"/>
          </a:xfrm>
          <a:prstGeom prst="rect">
            <a:avLst/>
          </a:prstGeom>
          <a:noFill/>
        </p:spPr>
        <p:txBody>
          <a:bodyPr wrap="square" rtlCol="0">
            <a:spAutoFit/>
          </a:bodyPr>
          <a:lstStyle/>
          <a:p>
            <a:r>
              <a:rPr kumimoji="1" lang="ja-JP" altLang="en-US" dirty="0">
                <a:solidFill>
                  <a:srgbClr val="284E89"/>
                </a:solidFill>
              </a:rPr>
              <a:t>冷却水入口</a:t>
            </a:r>
          </a:p>
        </p:txBody>
      </p:sp>
      <p:cxnSp>
        <p:nvCxnSpPr>
          <p:cNvPr id="68" name="直線コネクタ 67">
            <a:extLst>
              <a:ext uri="{FF2B5EF4-FFF2-40B4-BE49-F238E27FC236}">
                <a16:creationId xmlns:a16="http://schemas.microsoft.com/office/drawing/2014/main" id="{E2977C61-E292-4F96-8B70-418C7608F9B8}"/>
              </a:ext>
            </a:extLst>
          </p:cNvPr>
          <p:cNvCxnSpPr>
            <a:cxnSpLocks/>
          </p:cNvCxnSpPr>
          <p:nvPr/>
        </p:nvCxnSpPr>
        <p:spPr>
          <a:xfrm flipH="1">
            <a:off x="5715000" y="2326012"/>
            <a:ext cx="464846" cy="10063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DDACA938-8A24-48B1-8266-92A328307F77}"/>
              </a:ext>
            </a:extLst>
          </p:cNvPr>
          <p:cNvSpPr txBox="1"/>
          <p:nvPr/>
        </p:nvSpPr>
        <p:spPr>
          <a:xfrm>
            <a:off x="5440757" y="1950493"/>
            <a:ext cx="2992728" cy="369332"/>
          </a:xfrm>
          <a:prstGeom prst="rect">
            <a:avLst/>
          </a:prstGeom>
          <a:noFill/>
        </p:spPr>
        <p:txBody>
          <a:bodyPr wrap="square" rtlCol="0">
            <a:spAutoFit/>
          </a:bodyPr>
          <a:lstStyle/>
          <a:p>
            <a:r>
              <a:rPr kumimoji="1" lang="ja-JP" altLang="en-US" dirty="0">
                <a:solidFill>
                  <a:schemeClr val="bg1"/>
                </a:solidFill>
              </a:rPr>
              <a:t>リービッヒ冷却器</a:t>
            </a:r>
            <a:r>
              <a:rPr lang="ja-JP" altLang="en-US" dirty="0">
                <a:solidFill>
                  <a:schemeClr val="accent5">
                    <a:lumMod val="75000"/>
                  </a:schemeClr>
                </a:solidFill>
              </a:rPr>
              <a:t>❹</a:t>
            </a:r>
            <a:endParaRPr kumimoji="1" lang="ja-JP" altLang="en-US" dirty="0">
              <a:solidFill>
                <a:schemeClr val="bg1"/>
              </a:solidFill>
            </a:endParaRPr>
          </a:p>
        </p:txBody>
      </p:sp>
    </p:spTree>
    <p:extLst>
      <p:ext uri="{BB962C8B-B14F-4D97-AF65-F5344CB8AC3E}">
        <p14:creationId xmlns:p14="http://schemas.microsoft.com/office/powerpoint/2010/main" val="36801758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4595</TotalTime>
  <Words>3285</Words>
  <PresentationFormat>ワイド画面</PresentationFormat>
  <Paragraphs>375</Paragraphs>
  <Slides>29</Slides>
  <Notes>29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Meiryo</vt:lpstr>
      <vt:lpstr>Meiryo</vt:lpstr>
      <vt:lpstr>游ゴシック</vt:lpstr>
      <vt:lpstr>游ゴシック Light</vt:lpstr>
      <vt:lpstr>Arial</vt:lpstr>
      <vt:lpstr>Times New Roman</vt:lpstr>
      <vt:lpstr>Office テーマ</vt:lpstr>
      <vt:lpstr>PowerPoint プレゼンテーション</vt:lpstr>
      <vt:lpstr>1部 1章  物質の構成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2025-05-10T05:21:24Z</cp:lastPrinted>
  <dcterms:created xsi:type="dcterms:W3CDTF">2021-02-12T11:07:27Z</dcterms:created>
  <dcterms:modified xsi:type="dcterms:W3CDTF">2025-05-10T05:21:26Z</dcterms:modified>
</cp:coreProperties>
</file>