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3" r:id="rId2"/>
    <p:sldId id="337" r:id="rId3"/>
    <p:sldId id="365" r:id="rId4"/>
    <p:sldId id="343" r:id="rId5"/>
    <p:sldId id="367" r:id="rId6"/>
    <p:sldId id="366" r:id="rId7"/>
    <p:sldId id="368" r:id="rId8"/>
    <p:sldId id="369" r:id="rId9"/>
    <p:sldId id="311" r:id="rId10"/>
    <p:sldId id="370" r:id="rId11"/>
    <p:sldId id="371" r:id="rId12"/>
    <p:sldId id="372" r:id="rId13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シンプル版サンプル" id="{A06D967E-A538-4AD0-BBD6-23F4F1DB6770}">
          <p14:sldIdLst>
            <p14:sldId id="373"/>
            <p14:sldId id="337"/>
            <p14:sldId id="365"/>
            <p14:sldId id="343"/>
            <p14:sldId id="367"/>
            <p14:sldId id="366"/>
            <p14:sldId id="368"/>
            <p14:sldId id="369"/>
            <p14:sldId id="311"/>
            <p14:sldId id="370"/>
            <p14:sldId id="371"/>
            <p14:sldId id="37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紙本 拓也" initials="紙本" lastIdx="1" clrIdx="0">
    <p:extLst>
      <p:ext uri="{19B8F6BF-5375-455C-9EA6-DF929625EA0E}">
        <p15:presenceInfo xmlns:p15="http://schemas.microsoft.com/office/powerpoint/2012/main" userId="S-1-5-21-3178451276-2870524919-828692511-42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ADE8"/>
    <a:srgbClr val="FFD4CD"/>
    <a:srgbClr val="0077C3"/>
    <a:srgbClr val="107AAF"/>
    <a:srgbClr val="3497D2"/>
    <a:srgbClr val="007DC6"/>
    <a:srgbClr val="FFF7EC"/>
    <a:srgbClr val="FFF4D2"/>
    <a:srgbClr val="FFFF66"/>
    <a:srgbClr val="95C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26" autoAdjust="0"/>
    <p:restoredTop sz="93883" autoAdjust="0"/>
  </p:normalViewPr>
  <p:slideViewPr>
    <p:cSldViewPr snapToGrid="0">
      <p:cViewPr>
        <p:scale>
          <a:sx n="50" d="100"/>
          <a:sy n="50" d="100"/>
        </p:scale>
        <p:origin x="3072" y="14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276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01A4783-7530-4355-9F25-081B61AD97B1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EFA4128-D88A-454C-B59A-7ED8C38511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27321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DF55A73-E438-4208-BF63-4A50B1151D98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F550374-6F3F-4C40-927F-627EF3EA8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29528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50374-6F3F-4C40-927F-627EF3EA8AE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6626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95016-A7A0-4BE1-AB2D-BE71EF100EDA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サンプル</a:t>
            </a:r>
            <a:r>
              <a:rPr kumimoji="1" lang="en-US" altLang="ja-JP"/>
              <a:t>】</a:t>
            </a:r>
            <a:r>
              <a:rPr kumimoji="1" lang="ja-JP" altLang="en-US"/>
              <a:t>啓林館・ｉ版 化学基礎</a:t>
            </a:r>
            <a:r>
              <a:rPr kumimoji="1" lang="en-US" altLang="ja-JP"/>
              <a:t>_</a:t>
            </a:r>
            <a:r>
              <a:rPr kumimoji="1" lang="ja-JP" altLang="en-US"/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1124639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95016-A7A0-4BE1-AB2D-BE71EF100EDA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サンプル</a:t>
            </a:r>
            <a:r>
              <a:rPr kumimoji="1" lang="en-US" altLang="ja-JP"/>
              <a:t>】</a:t>
            </a:r>
            <a:r>
              <a:rPr kumimoji="1" lang="ja-JP" altLang="en-US"/>
              <a:t>啓林館・ｉ版 化学基礎</a:t>
            </a:r>
            <a:r>
              <a:rPr kumimoji="1" lang="en-US" altLang="ja-JP"/>
              <a:t>_</a:t>
            </a:r>
            <a:r>
              <a:rPr kumimoji="1" lang="ja-JP" altLang="en-US"/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450456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95016-A7A0-4BE1-AB2D-BE71EF100EDA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サンプル</a:t>
            </a:r>
            <a:r>
              <a:rPr kumimoji="1" lang="en-US" altLang="ja-JP"/>
              <a:t>】</a:t>
            </a:r>
            <a:r>
              <a:rPr kumimoji="1" lang="ja-JP" altLang="en-US"/>
              <a:t>啓林館・ｉ版 化学基礎</a:t>
            </a:r>
            <a:r>
              <a:rPr kumimoji="1" lang="en-US" altLang="ja-JP"/>
              <a:t>_</a:t>
            </a:r>
            <a:r>
              <a:rPr kumimoji="1" lang="ja-JP" altLang="en-US"/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2271424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95016-A7A0-4BE1-AB2D-BE71EF100ED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サンプル</a:t>
            </a:r>
            <a:r>
              <a:rPr kumimoji="1" lang="en-US" altLang="ja-JP"/>
              <a:t>】</a:t>
            </a:r>
            <a:r>
              <a:rPr kumimoji="1" lang="ja-JP" altLang="en-US"/>
              <a:t>啓林館・ｉ版 化学基礎</a:t>
            </a:r>
            <a:r>
              <a:rPr kumimoji="1" lang="en-US" altLang="ja-JP"/>
              <a:t>_</a:t>
            </a:r>
            <a:r>
              <a:rPr kumimoji="1" lang="ja-JP" altLang="en-US"/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3496983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295016-A7A0-4BE1-AB2D-BE71EF100EDA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サンプル</a:t>
            </a:r>
            <a:r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】</a:t>
            </a:r>
            <a:r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啓林館・ｉ版 化学基礎</a:t>
            </a:r>
            <a:r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_</a:t>
            </a:r>
            <a:r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2118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800" b="1" dirty="0"/>
              <a:t>【</a:t>
            </a:r>
            <a:r>
              <a:rPr kumimoji="1" lang="ja-JP" altLang="en-US" sz="1800" b="1" dirty="0"/>
              <a:t>デジタルコンテンツ</a:t>
            </a:r>
            <a:r>
              <a:rPr kumimoji="1" lang="en-US" altLang="ja-JP" sz="1800" b="1" dirty="0"/>
              <a:t>】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95016-A7A0-4BE1-AB2D-BE71EF100ED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サンプル</a:t>
            </a:r>
            <a:r>
              <a:rPr kumimoji="1" lang="en-US" altLang="ja-JP"/>
              <a:t>】</a:t>
            </a:r>
            <a:r>
              <a:rPr kumimoji="1" lang="ja-JP" altLang="en-US"/>
              <a:t>啓林館・ｉ版 化学基礎</a:t>
            </a:r>
            <a:r>
              <a:rPr kumimoji="1" lang="en-US" altLang="ja-JP"/>
              <a:t>_</a:t>
            </a:r>
            <a:r>
              <a:rPr kumimoji="1" lang="ja-JP" altLang="en-US"/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2866853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800" b="1" dirty="0"/>
              <a:t>【</a:t>
            </a:r>
            <a:r>
              <a:rPr kumimoji="1" lang="ja-JP" altLang="en-US" sz="1800" b="1" dirty="0"/>
              <a:t>デジタルコンテンツ</a:t>
            </a:r>
            <a:r>
              <a:rPr kumimoji="1" lang="en-US" altLang="ja-JP" sz="1800" b="1" dirty="0"/>
              <a:t>】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95016-A7A0-4BE1-AB2D-BE71EF100EDA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サンプル</a:t>
            </a:r>
            <a:r>
              <a:rPr kumimoji="1" lang="en-US" altLang="ja-JP"/>
              <a:t>】</a:t>
            </a:r>
            <a:r>
              <a:rPr kumimoji="1" lang="ja-JP" altLang="en-US"/>
              <a:t>啓林館・ｉ版 化学基礎</a:t>
            </a:r>
            <a:r>
              <a:rPr kumimoji="1" lang="en-US" altLang="ja-JP"/>
              <a:t>_</a:t>
            </a:r>
            <a:r>
              <a:rPr kumimoji="1" lang="ja-JP" altLang="en-US"/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3205711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95016-A7A0-4BE1-AB2D-BE71EF100EDA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サンプル</a:t>
            </a:r>
            <a:r>
              <a:rPr kumimoji="1" lang="en-US" altLang="ja-JP"/>
              <a:t>】</a:t>
            </a:r>
            <a:r>
              <a:rPr kumimoji="1" lang="ja-JP" altLang="en-US"/>
              <a:t>啓林館・ｉ版 化学基礎</a:t>
            </a:r>
            <a:r>
              <a:rPr kumimoji="1" lang="en-US" altLang="ja-JP"/>
              <a:t>_</a:t>
            </a:r>
            <a:r>
              <a:rPr kumimoji="1" lang="ja-JP" altLang="en-US"/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46673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800" b="1" dirty="0"/>
              <a:t>【</a:t>
            </a:r>
            <a:r>
              <a:rPr kumimoji="1" lang="ja-JP" altLang="en-US" sz="1800" b="1" dirty="0"/>
              <a:t>デジタルコンテンツ</a:t>
            </a:r>
            <a:r>
              <a:rPr kumimoji="1" lang="en-US" altLang="ja-JP" sz="1800" b="1" dirty="0"/>
              <a:t>】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95016-A7A0-4BE1-AB2D-BE71EF100EDA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サンプル</a:t>
            </a:r>
            <a:r>
              <a:rPr kumimoji="1" lang="en-US" altLang="ja-JP"/>
              <a:t>】</a:t>
            </a:r>
            <a:r>
              <a:rPr kumimoji="1" lang="ja-JP" altLang="en-US"/>
              <a:t>啓林館・ｉ版 化学基礎</a:t>
            </a:r>
            <a:r>
              <a:rPr kumimoji="1" lang="en-US" altLang="ja-JP"/>
              <a:t>_</a:t>
            </a:r>
            <a:r>
              <a:rPr kumimoji="1" lang="ja-JP" altLang="en-US"/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2682080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800" b="1" dirty="0"/>
              <a:t>【</a:t>
            </a:r>
            <a:r>
              <a:rPr kumimoji="1" lang="ja-JP" altLang="en-US" sz="1800" b="1" dirty="0"/>
              <a:t>デジタルコンテンツ</a:t>
            </a:r>
            <a:r>
              <a:rPr kumimoji="1" lang="en-US" altLang="ja-JP" sz="1800" b="1" dirty="0"/>
              <a:t>】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95016-A7A0-4BE1-AB2D-BE71EF100EDA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サンプル</a:t>
            </a:r>
            <a:r>
              <a:rPr kumimoji="1" lang="en-US" altLang="ja-JP"/>
              <a:t>】</a:t>
            </a:r>
            <a:r>
              <a:rPr kumimoji="1" lang="ja-JP" altLang="en-US"/>
              <a:t>啓林館・ｉ版 化学基礎</a:t>
            </a:r>
            <a:r>
              <a:rPr kumimoji="1" lang="en-US" altLang="ja-JP"/>
              <a:t>_</a:t>
            </a:r>
            <a:r>
              <a:rPr kumimoji="1" lang="ja-JP" altLang="en-US"/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2469492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95016-A7A0-4BE1-AB2D-BE71EF100EDA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サンプル</a:t>
            </a:r>
            <a:r>
              <a:rPr kumimoji="1" lang="en-US" altLang="ja-JP"/>
              <a:t>】</a:t>
            </a:r>
            <a:r>
              <a:rPr kumimoji="1" lang="ja-JP" altLang="en-US"/>
              <a:t>啓林館・ｉ版 化学基礎</a:t>
            </a:r>
            <a:r>
              <a:rPr kumimoji="1" lang="en-US" altLang="ja-JP"/>
              <a:t>_</a:t>
            </a:r>
            <a:r>
              <a:rPr kumimoji="1" lang="ja-JP" altLang="en-US"/>
              <a:t>授業用スライド</a:t>
            </a:r>
          </a:p>
        </p:txBody>
      </p:sp>
    </p:spTree>
    <p:extLst>
      <p:ext uri="{BB962C8B-B14F-4D97-AF65-F5344CB8AC3E}">
        <p14:creationId xmlns:p14="http://schemas.microsoft.com/office/powerpoint/2010/main" val="52970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15325FEF-E9D2-E449-BAD9-3DE1AF43FB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" y="0"/>
            <a:ext cx="12183378" cy="6858000"/>
          </a:xfrm>
          <a:prstGeom prst="rect">
            <a:avLst/>
          </a:prstGeom>
        </p:spPr>
      </p:pic>
      <p:sp>
        <p:nvSpPr>
          <p:cNvPr id="7" name="フッター プレースホルダー 4">
            <a:extLst>
              <a:ext uri="{FF2B5EF4-FFF2-40B4-BE49-F238E27FC236}">
                <a16:creationId xmlns:a16="http://schemas.microsoft.com/office/drawing/2014/main" id="{4F06C84A-E53B-4F50-98C9-9E0A8FD81150}"/>
              </a:ext>
            </a:extLst>
          </p:cNvPr>
          <p:cNvSpPr txBox="1">
            <a:spLocks/>
          </p:cNvSpPr>
          <p:nvPr userDrawn="1"/>
        </p:nvSpPr>
        <p:spPr>
          <a:xfrm>
            <a:off x="4038600" y="647641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© 2026  KEIRINKAN  ALL Rights Reserved.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3E8F4CAE-4178-4A0D-8507-642DA7D44289}"/>
              </a:ext>
            </a:extLst>
          </p:cNvPr>
          <p:cNvSpPr txBox="1">
            <a:spLocks/>
          </p:cNvSpPr>
          <p:nvPr userDrawn="1"/>
        </p:nvSpPr>
        <p:spPr>
          <a:xfrm>
            <a:off x="9296400" y="64627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CD00C0-C0A9-4E22-82A9-CD03270425B3}" type="slidenum">
              <a:rPr lang="ja-JP" altLang="en-US" sz="1600" smtClean="0"/>
              <a:pPr/>
              <a:t>‹#›</a:t>
            </a:fld>
            <a:r>
              <a:rPr lang="en-US" altLang="ja-JP"/>
              <a:t>/12</a:t>
            </a:r>
            <a:endParaRPr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A0A76E-2BDA-4047-B681-7ADF33A244B3}"/>
              </a:ext>
            </a:extLst>
          </p:cNvPr>
          <p:cNvSpPr/>
          <p:nvPr userDrawn="1"/>
        </p:nvSpPr>
        <p:spPr>
          <a:xfrm>
            <a:off x="10176594" y="125758"/>
            <a:ext cx="1569660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</p:spTree>
    <p:extLst>
      <p:ext uri="{BB962C8B-B14F-4D97-AF65-F5344CB8AC3E}">
        <p14:creationId xmlns:p14="http://schemas.microsoft.com/office/powerpoint/2010/main" val="105553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© 2026  KEIRINKAN  ALL Rights Reserved.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altLang="ja-JP" dirty="0"/>
              <a:t>/13</a:t>
            </a:r>
            <a:endParaRPr lang="ja-JP" altLang="en-US" dirty="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15325FEF-E9D2-E449-BAD9-3DE1AF43FB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" y="0"/>
            <a:ext cx="121833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18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7414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2730BA5-D7FE-4B1D-BC25-08BE4B539D8D}"/>
              </a:ext>
            </a:extLst>
          </p:cNvPr>
          <p:cNvGrpSpPr/>
          <p:nvPr/>
        </p:nvGrpSpPr>
        <p:grpSpPr>
          <a:xfrm>
            <a:off x="266362" y="167136"/>
            <a:ext cx="6134441" cy="826597"/>
            <a:chOff x="8692259" y="-9053"/>
            <a:chExt cx="3432367" cy="826597"/>
          </a:xfrm>
        </p:grpSpPr>
        <p:sp>
          <p:nvSpPr>
            <p:cNvPr id="5" name="角丸四角形 18">
              <a:extLst>
                <a:ext uri="{FF2B5EF4-FFF2-40B4-BE49-F238E27FC236}">
                  <a16:creationId xmlns:a16="http://schemas.microsoft.com/office/drawing/2014/main" id="{A0A52612-FEFE-4EF1-BF87-0D04D32E3EB4}"/>
                </a:ext>
              </a:extLst>
            </p:cNvPr>
            <p:cNvSpPr/>
            <p:nvPr/>
          </p:nvSpPr>
          <p:spPr>
            <a:xfrm>
              <a:off x="8692259" y="-9053"/>
              <a:ext cx="2511435" cy="612924"/>
            </a:xfrm>
            <a:prstGeom prst="roundRect">
              <a:avLst>
                <a:gd name="adj" fmla="val 15257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tx1"/>
                  </a:solidFill>
                </a:rPr>
                <a:t>授業用スライドについて</a:t>
              </a: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FB011F33-1220-4965-8F07-3FBAFF1CC4FD}"/>
                </a:ext>
              </a:extLst>
            </p:cNvPr>
            <p:cNvSpPr/>
            <p:nvPr/>
          </p:nvSpPr>
          <p:spPr>
            <a:xfrm>
              <a:off x="8975026" y="204619"/>
              <a:ext cx="3149600" cy="6129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endParaRPr lang="ja-JP" altLang="en-U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608B81-4CE2-4DC8-8E2E-3B5680314FA0}"/>
              </a:ext>
            </a:extLst>
          </p:cNvPr>
          <p:cNvSpPr txBox="1"/>
          <p:nvPr/>
        </p:nvSpPr>
        <p:spPr>
          <a:xfrm>
            <a:off x="459889" y="884239"/>
            <a:ext cx="11272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啓林館の授業用スライドには，</a:t>
            </a:r>
            <a:r>
              <a:rPr kumimoji="1" lang="en-US" altLang="ja-JP" dirty="0"/>
              <a:t>DVD-ROM</a:t>
            </a:r>
            <a:r>
              <a:rPr kumimoji="1" lang="ja-JP" altLang="en-US" dirty="0" err="1"/>
              <a:t>に収</a:t>
            </a:r>
            <a:r>
              <a:rPr kumimoji="1" lang="ja-JP" altLang="en-US" dirty="0"/>
              <a:t>録している「シンプル版」に加えて，</a:t>
            </a:r>
            <a:endParaRPr kumimoji="1" lang="en-US" altLang="ja-JP" dirty="0"/>
          </a:p>
          <a:p>
            <a:r>
              <a:rPr kumimoji="1" lang="en-US" altLang="ja-JP" dirty="0"/>
              <a:t>Portal</a:t>
            </a:r>
            <a:r>
              <a:rPr kumimoji="1" lang="ja-JP" altLang="en-US" dirty="0" err="1"/>
              <a:t>には</a:t>
            </a:r>
            <a:r>
              <a:rPr kumimoji="1" lang="ja-JP" altLang="en-US" dirty="0"/>
              <a:t>関連するアニメーションや動画をスライド上で確認ができる「</a:t>
            </a:r>
            <a:r>
              <a:rPr kumimoji="1" lang="en-US" altLang="ja-JP" dirty="0"/>
              <a:t>Portal</a:t>
            </a:r>
            <a:r>
              <a:rPr kumimoji="1" lang="ja-JP" altLang="en-US" dirty="0"/>
              <a:t>限定版」を用意しています。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7EE5E44-3642-410F-818C-8B3150E9AFE8}"/>
              </a:ext>
            </a:extLst>
          </p:cNvPr>
          <p:cNvGrpSpPr/>
          <p:nvPr/>
        </p:nvGrpSpPr>
        <p:grpSpPr>
          <a:xfrm>
            <a:off x="266362" y="1558662"/>
            <a:ext cx="6134441" cy="826597"/>
            <a:chOff x="8692259" y="-9053"/>
            <a:chExt cx="3432367" cy="826597"/>
          </a:xfrm>
        </p:grpSpPr>
        <p:sp>
          <p:nvSpPr>
            <p:cNvPr id="11" name="角丸四角形 18">
              <a:extLst>
                <a:ext uri="{FF2B5EF4-FFF2-40B4-BE49-F238E27FC236}">
                  <a16:creationId xmlns:a16="http://schemas.microsoft.com/office/drawing/2014/main" id="{7D1188FB-B973-44BD-A67F-7B6A5D98C4B1}"/>
                </a:ext>
              </a:extLst>
            </p:cNvPr>
            <p:cNvSpPr/>
            <p:nvPr/>
          </p:nvSpPr>
          <p:spPr>
            <a:xfrm>
              <a:off x="8692259" y="-9053"/>
              <a:ext cx="2511435" cy="612924"/>
            </a:xfrm>
            <a:prstGeom prst="roundRect">
              <a:avLst>
                <a:gd name="adj" fmla="val 15257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tx1"/>
                  </a:solidFill>
                </a:rPr>
                <a:t>共通の特長について</a:t>
              </a: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1BB22969-607F-427C-9AD7-9F19C3E37F5B}"/>
                </a:ext>
              </a:extLst>
            </p:cNvPr>
            <p:cNvSpPr/>
            <p:nvPr/>
          </p:nvSpPr>
          <p:spPr>
            <a:xfrm>
              <a:off x="8975026" y="204619"/>
              <a:ext cx="3149600" cy="6129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endParaRPr lang="ja-JP" altLang="en-U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471C88-FC10-4320-ADB7-29CC05C60930}"/>
              </a:ext>
            </a:extLst>
          </p:cNvPr>
          <p:cNvSpPr txBox="1"/>
          <p:nvPr/>
        </p:nvSpPr>
        <p:spPr>
          <a:xfrm>
            <a:off x="266362" y="2230370"/>
            <a:ext cx="1127222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・教科書に対応しています。また，授業プリントとも対応しています。</a:t>
            </a:r>
            <a:endParaRPr lang="en-US" altLang="ja-JP" dirty="0"/>
          </a:p>
          <a:p>
            <a:r>
              <a:rPr lang="ja-JP" altLang="en-US" dirty="0"/>
              <a:t>・</a:t>
            </a:r>
            <a:r>
              <a:rPr kumimoji="1" lang="ja-JP" altLang="en-US" dirty="0"/>
              <a:t>より見やすいスライドになるように，１スライド当たりの情報量を整理して見やすくしました。</a:t>
            </a:r>
            <a:endParaRPr kumimoji="1" lang="en-US" altLang="ja-JP" dirty="0"/>
          </a:p>
          <a:p>
            <a:r>
              <a:rPr lang="ja-JP" altLang="en-US" dirty="0"/>
              <a:t>　また，文字サイズを大きくしています。</a:t>
            </a:r>
            <a:r>
              <a:rPr lang="en-US" altLang="ja-JP" dirty="0">
                <a:solidFill>
                  <a:srgbClr val="FF0000"/>
                </a:solidFill>
              </a:rPr>
              <a:t>《NEW!》</a:t>
            </a:r>
          </a:p>
          <a:p>
            <a:r>
              <a:rPr lang="ja-JP" altLang="en-US" dirty="0"/>
              <a:t>・写真や図版などについても掲載数を増やしました。</a:t>
            </a:r>
            <a:r>
              <a:rPr lang="en-US" altLang="ja-JP" dirty="0">
                <a:solidFill>
                  <a:srgbClr val="FF0000"/>
                </a:solidFill>
              </a:rPr>
              <a:t>《NEW!》</a:t>
            </a:r>
          </a:p>
          <a:p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sz="1200" dirty="0"/>
              <a:t>　　　　　　　　　　　　　　　　　　　　　　　　　　　　　　　　　　　　　　　　　　　　　　　　　</a:t>
            </a:r>
            <a:endParaRPr lang="en-US" altLang="ja-JP" sz="1200" dirty="0"/>
          </a:p>
        </p:txBody>
      </p:sp>
      <p:sp>
        <p:nvSpPr>
          <p:cNvPr id="15" name="角丸四角形 18">
            <a:extLst>
              <a:ext uri="{FF2B5EF4-FFF2-40B4-BE49-F238E27FC236}">
                <a16:creationId xmlns:a16="http://schemas.microsoft.com/office/drawing/2014/main" id="{942A9172-4B31-4403-A68E-7E8BE86CAB34}"/>
              </a:ext>
            </a:extLst>
          </p:cNvPr>
          <p:cNvSpPr/>
          <p:nvPr/>
        </p:nvSpPr>
        <p:spPr>
          <a:xfrm>
            <a:off x="175958" y="3644685"/>
            <a:ext cx="4488521" cy="612924"/>
          </a:xfrm>
          <a:prstGeom prst="roundRect">
            <a:avLst>
              <a:gd name="adj" fmla="val 1525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シンプル版の特長について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95EFA16-C629-4AF7-9886-804D623F8086}"/>
              </a:ext>
            </a:extLst>
          </p:cNvPr>
          <p:cNvSpPr/>
          <p:nvPr/>
        </p:nvSpPr>
        <p:spPr>
          <a:xfrm>
            <a:off x="459889" y="6641723"/>
            <a:ext cx="37321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＊順次，</a:t>
            </a:r>
            <a:r>
              <a:rPr lang="en-US" altLang="ja-JP" sz="1200" dirty="0"/>
              <a:t>google</a:t>
            </a:r>
            <a:r>
              <a:rPr lang="ja-JP" altLang="en-US" sz="1200" dirty="0"/>
              <a:t>形式のコンテンツも対応予定です。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7ED81F0-09D8-43A8-B627-85583A0F2853}"/>
              </a:ext>
            </a:extLst>
          </p:cNvPr>
          <p:cNvGrpSpPr/>
          <p:nvPr/>
        </p:nvGrpSpPr>
        <p:grpSpPr>
          <a:xfrm>
            <a:off x="6491207" y="3660830"/>
            <a:ext cx="6134441" cy="826597"/>
            <a:chOff x="8692259" y="-9053"/>
            <a:chExt cx="3432367" cy="826597"/>
          </a:xfrm>
        </p:grpSpPr>
        <p:sp>
          <p:nvSpPr>
            <p:cNvPr id="19" name="角丸四角形 18">
              <a:extLst>
                <a:ext uri="{FF2B5EF4-FFF2-40B4-BE49-F238E27FC236}">
                  <a16:creationId xmlns:a16="http://schemas.microsoft.com/office/drawing/2014/main" id="{95B43915-50C3-4C3C-ABE3-ECA9A59E3C45}"/>
                </a:ext>
              </a:extLst>
            </p:cNvPr>
            <p:cNvSpPr/>
            <p:nvPr/>
          </p:nvSpPr>
          <p:spPr>
            <a:xfrm>
              <a:off x="8692259" y="-9053"/>
              <a:ext cx="2511435" cy="612924"/>
            </a:xfrm>
            <a:prstGeom prst="roundRect">
              <a:avLst>
                <a:gd name="adj" fmla="val 1525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>
                  <a:solidFill>
                    <a:schemeClr val="tx1"/>
                  </a:solidFill>
                </a:rPr>
                <a:t>Portal</a:t>
              </a:r>
              <a:r>
                <a:rPr lang="ja-JP" altLang="en-US" sz="2400" dirty="0">
                  <a:solidFill>
                    <a:schemeClr val="tx1"/>
                  </a:solidFill>
                </a:rPr>
                <a:t>限定版</a:t>
              </a:r>
              <a:r>
                <a:rPr kumimoji="1" lang="ja-JP" altLang="en-US" sz="2400" dirty="0">
                  <a:solidFill>
                    <a:schemeClr val="tx1"/>
                  </a:solidFill>
                </a:rPr>
                <a:t>について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0FB72577-4343-4C6D-B9AA-0CE89273F928}"/>
                </a:ext>
              </a:extLst>
            </p:cNvPr>
            <p:cNvSpPr/>
            <p:nvPr/>
          </p:nvSpPr>
          <p:spPr>
            <a:xfrm>
              <a:off x="8975026" y="204619"/>
              <a:ext cx="3149600" cy="6129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endParaRPr lang="ja-JP" altLang="en-U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AFE3936-74B1-47C8-8F17-27768C3D3726}"/>
              </a:ext>
            </a:extLst>
          </p:cNvPr>
          <p:cNvSpPr txBox="1"/>
          <p:nvPr/>
        </p:nvSpPr>
        <p:spPr>
          <a:xfrm>
            <a:off x="0" y="4389880"/>
            <a:ext cx="55074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・スライドショーのアニメーション機能など</a:t>
            </a:r>
            <a:endParaRPr kumimoji="1" lang="en-US" altLang="ja-JP" dirty="0"/>
          </a:p>
          <a:p>
            <a:r>
              <a:rPr lang="ja-JP" altLang="en-US" dirty="0"/>
              <a:t>　は最低限</a:t>
            </a:r>
            <a:endParaRPr lang="en-US" altLang="ja-JP" dirty="0"/>
          </a:p>
          <a:p>
            <a:r>
              <a:rPr lang="ja-JP" altLang="en-US" b="1" dirty="0"/>
              <a:t>　   →カスタマイズしやすい構成</a:t>
            </a:r>
            <a:endParaRPr lang="en-US" altLang="ja-JP" b="1" dirty="0"/>
          </a:p>
          <a:p>
            <a:r>
              <a:rPr kumimoji="1" lang="ja-JP" altLang="en-US" dirty="0"/>
              <a:t>・関連するデジタルコンテンツはスライドの</a:t>
            </a:r>
            <a:endParaRPr kumimoji="1" lang="en-US" altLang="ja-JP" dirty="0"/>
          </a:p>
          <a:p>
            <a:r>
              <a:rPr lang="ja-JP" altLang="en-US" dirty="0"/>
              <a:t>　ノート欄に記載</a:t>
            </a:r>
            <a:endParaRPr lang="en-US" altLang="ja-JP" dirty="0"/>
          </a:p>
          <a:p>
            <a:r>
              <a:rPr kumimoji="1" lang="ja-JP" altLang="en-US" dirty="0"/>
              <a:t>　   →スライドの容量を最低限</a:t>
            </a:r>
            <a:endParaRPr kumimoji="1" lang="en-US" altLang="ja-JP" dirty="0"/>
          </a:p>
          <a:p>
            <a:r>
              <a:rPr lang="ja-JP" altLang="en-US" dirty="0"/>
              <a:t>・</a:t>
            </a:r>
            <a:r>
              <a:rPr lang="en-US" altLang="ja-JP" dirty="0"/>
              <a:t>DVD</a:t>
            </a:r>
            <a:r>
              <a:rPr lang="ja-JP" altLang="en-US" dirty="0"/>
              <a:t>－</a:t>
            </a:r>
            <a:r>
              <a:rPr lang="en-US" altLang="ja-JP" dirty="0"/>
              <a:t>ROM/Portal</a:t>
            </a:r>
            <a:r>
              <a:rPr lang="ja-JP" altLang="en-US" dirty="0"/>
              <a:t>の２箇所</a:t>
            </a:r>
            <a:r>
              <a:rPr lang="ja-JP" altLang="en-US"/>
              <a:t>に掲載</a:t>
            </a:r>
            <a:endParaRPr kumimoji="1" lang="en-US" altLang="ja-JP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173ACAD-7D42-45CD-9FA9-AA75FCA44FEE}"/>
              </a:ext>
            </a:extLst>
          </p:cNvPr>
          <p:cNvSpPr txBox="1"/>
          <p:nvPr/>
        </p:nvSpPr>
        <p:spPr>
          <a:xfrm>
            <a:off x="6400803" y="4406025"/>
            <a:ext cx="58552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・重要語句をスライドのアニメーションにした形式</a:t>
            </a:r>
            <a:endParaRPr kumimoji="1" lang="en-US" altLang="ja-JP" dirty="0"/>
          </a:p>
          <a:p>
            <a:r>
              <a:rPr lang="ja-JP" altLang="en-US" dirty="0"/>
              <a:t>　</a:t>
            </a:r>
            <a:r>
              <a:rPr kumimoji="1" lang="ja-JP" altLang="en-US" dirty="0"/>
              <a:t>また，適宜，アニメーション機能を使用</a:t>
            </a:r>
            <a:endParaRPr kumimoji="1" lang="en-US" altLang="ja-JP" dirty="0"/>
          </a:p>
          <a:p>
            <a:r>
              <a:rPr lang="ja-JP" altLang="en-US" b="1" dirty="0"/>
              <a:t>    →</a:t>
            </a:r>
            <a:r>
              <a:rPr kumimoji="1" lang="ja-JP" altLang="en-US" b="1" dirty="0"/>
              <a:t>そのままでもご授業に使いやすい構成。</a:t>
            </a:r>
            <a:endParaRPr kumimoji="1" lang="en-US" altLang="ja-JP" b="1" dirty="0"/>
          </a:p>
          <a:p>
            <a:r>
              <a:rPr kumimoji="1" lang="ja-JP" altLang="en-US" dirty="0"/>
              <a:t>・関連するデジタルコンテンツはスライドに</a:t>
            </a:r>
            <a:r>
              <a:rPr lang="ja-JP" altLang="en-US" dirty="0"/>
              <a:t>直接掲載。</a:t>
            </a:r>
            <a:endParaRPr lang="en-US" altLang="ja-JP" dirty="0"/>
          </a:p>
          <a:p>
            <a:r>
              <a:rPr kumimoji="1" lang="ja-JP" altLang="en-US" dirty="0"/>
              <a:t>　→</a:t>
            </a:r>
            <a:r>
              <a:rPr kumimoji="1" lang="ja-JP" altLang="en-US" b="1" dirty="0"/>
              <a:t>ネット環境が無い場所でも，スライドだけで</a:t>
            </a:r>
            <a:r>
              <a:rPr lang="ja-JP" altLang="en-US" b="1" dirty="0"/>
              <a:t>使用</a:t>
            </a:r>
            <a:endParaRPr lang="en-US" altLang="ja-JP" b="1" dirty="0"/>
          </a:p>
          <a:p>
            <a:r>
              <a:rPr lang="ja-JP" altLang="en-US" b="1" dirty="0"/>
              <a:t>　　が可能</a:t>
            </a:r>
            <a:endParaRPr lang="en-US" altLang="ja-JP" b="1" dirty="0"/>
          </a:p>
          <a:p>
            <a:r>
              <a:rPr lang="ja-JP" altLang="en-US" dirty="0"/>
              <a:t>・</a:t>
            </a:r>
            <a:r>
              <a:rPr lang="en-US" altLang="ja-JP" dirty="0"/>
              <a:t>Portal</a:t>
            </a:r>
            <a:r>
              <a:rPr lang="ja-JP" altLang="en-US" dirty="0"/>
              <a:t>のみの掲載</a:t>
            </a:r>
            <a:endParaRPr kumimoji="1" lang="en-US" altLang="ja-JP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9D7D059-9899-4E16-A4D4-442B3D71C7FC}"/>
              </a:ext>
            </a:extLst>
          </p:cNvPr>
          <p:cNvSpPr/>
          <p:nvPr/>
        </p:nvSpPr>
        <p:spPr>
          <a:xfrm>
            <a:off x="1" y="3575271"/>
            <a:ext cx="5404142" cy="2763421"/>
          </a:xfrm>
          <a:prstGeom prst="rect">
            <a:avLst/>
          </a:prstGeom>
          <a:noFill/>
          <a:ln>
            <a:solidFill>
              <a:srgbClr val="FFD4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18">
            <a:extLst>
              <a:ext uri="{FF2B5EF4-FFF2-40B4-BE49-F238E27FC236}">
                <a16:creationId xmlns:a16="http://schemas.microsoft.com/office/drawing/2014/main" id="{8C9FB00A-2B39-4A64-AC56-8B531513609E}"/>
              </a:ext>
            </a:extLst>
          </p:cNvPr>
          <p:cNvSpPr/>
          <p:nvPr/>
        </p:nvSpPr>
        <p:spPr>
          <a:xfrm>
            <a:off x="-1" y="6338692"/>
            <a:ext cx="4505500" cy="350080"/>
          </a:xfrm>
          <a:prstGeom prst="roundRect">
            <a:avLst>
              <a:gd name="adj" fmla="val 15257"/>
            </a:avLst>
          </a:prstGeom>
          <a:solidFill>
            <a:srgbClr val="FFD4CD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</a:rPr>
              <a:t>本スライドはシンプル版の</a:t>
            </a:r>
            <a:r>
              <a:rPr kumimoji="1" lang="ja-JP" altLang="en-US" sz="1600" dirty="0">
                <a:solidFill>
                  <a:schemeClr val="tx1"/>
                </a:solidFill>
              </a:rPr>
              <a:t>サンプルです。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F0F8AF3-4692-4785-A55F-4CFA4041D47E}"/>
              </a:ext>
            </a:extLst>
          </p:cNvPr>
          <p:cNvSpPr/>
          <p:nvPr/>
        </p:nvSpPr>
        <p:spPr>
          <a:xfrm>
            <a:off x="10176594" y="125758"/>
            <a:ext cx="1569660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  <p:sp>
        <p:nvSpPr>
          <p:cNvPr id="26" name="フッター プレースホルダー 4">
            <a:extLst>
              <a:ext uri="{FF2B5EF4-FFF2-40B4-BE49-F238E27FC236}">
                <a16:creationId xmlns:a16="http://schemas.microsoft.com/office/drawing/2014/main" id="{EC219F75-A3B2-459A-A775-85B8E3112E6D}"/>
              </a:ext>
            </a:extLst>
          </p:cNvPr>
          <p:cNvSpPr txBox="1">
            <a:spLocks/>
          </p:cNvSpPr>
          <p:nvPr/>
        </p:nvSpPr>
        <p:spPr>
          <a:xfrm>
            <a:off x="4038600" y="647641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© 2026  KEIRINKAN  ALL Rights Reserved.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952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7C11F7-214E-4752-AFEF-5F4DDB2F00D9}"/>
              </a:ext>
            </a:extLst>
          </p:cNvPr>
          <p:cNvSpPr txBox="1"/>
          <p:nvPr/>
        </p:nvSpPr>
        <p:spPr>
          <a:xfrm>
            <a:off x="1189926" y="1183877"/>
            <a:ext cx="10582974" cy="2554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 algn="just">
              <a:lnSpc>
                <a:spcPts val="5100"/>
              </a:lnSpc>
              <a:tabLst>
                <a:tab pos="271463" algn="l"/>
              </a:tabLst>
            </a:pP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次の各問いに答えよ。アボガドロ定数を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6.0×10</a:t>
            </a:r>
            <a:r>
              <a:rPr lang="en-US" altLang="ja-JP" sz="3600" kern="100" baseline="30000" dirty="0">
                <a:latin typeface="+mn-ea"/>
                <a:cs typeface="Times New Roman" panose="02020603050405020304" pitchFamily="18" charset="0"/>
              </a:rPr>
              <a:t>23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/mol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とする。</a:t>
            </a:r>
          </a:p>
          <a:p>
            <a:pPr marL="271463" indent="-271463" algn="just">
              <a:lnSpc>
                <a:spcPts val="5100"/>
              </a:lnSpc>
              <a:tabLst>
                <a:tab pos="271463" algn="l"/>
              </a:tabLst>
            </a:pP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⑴　水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H</a:t>
            </a:r>
            <a:r>
              <a:rPr lang="en-US" altLang="ja-JP" sz="3600" kern="100" baseline="-250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O 2.0 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に含まれる水分子の数は何個か。</a:t>
            </a: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endParaRPr lang="ja-JP" altLang="en-US" sz="32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8" name="スライド番号プレースホルダー 87">
            <a:extLst>
              <a:ext uri="{FF2B5EF4-FFF2-40B4-BE49-F238E27FC236}">
                <a16:creationId xmlns:a16="http://schemas.microsoft.com/office/drawing/2014/main" id="{E98CB135-E279-1847-AF04-5ED61FF1D07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ja-JP" altLang="en-US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0B68DBC-18C9-FB46-82AE-788026A54ED2}"/>
              </a:ext>
            </a:extLst>
          </p:cNvPr>
          <p:cNvGrpSpPr/>
          <p:nvPr/>
        </p:nvGrpSpPr>
        <p:grpSpPr>
          <a:xfrm>
            <a:off x="0" y="612443"/>
            <a:ext cx="12192000" cy="33450"/>
            <a:chOff x="0" y="612443"/>
            <a:chExt cx="12192000" cy="33450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ECCD83B1-2E4C-F249-B8DD-28B292569CB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5893"/>
              <a:ext cx="12192000" cy="0"/>
            </a:xfrm>
            <a:prstGeom prst="line">
              <a:avLst/>
            </a:prstGeom>
            <a:ln w="920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B5620A5-A0C1-8843-AF96-4D279B5EFB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2443"/>
              <a:ext cx="12192000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D179851-8490-EA4C-863F-44599D969AEE}"/>
              </a:ext>
            </a:extLst>
          </p:cNvPr>
          <p:cNvSpPr txBox="1"/>
          <p:nvPr/>
        </p:nvSpPr>
        <p:spPr>
          <a:xfrm>
            <a:off x="1189926" y="4051113"/>
            <a:ext cx="10312796" cy="161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⑴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6.0×10</a:t>
            </a:r>
            <a:r>
              <a:rPr lang="en-US" altLang="ja-JP" sz="3200" kern="100" baseline="30000" dirty="0">
                <a:latin typeface="+mn-ea"/>
                <a:cs typeface="Times New Roman" panose="02020603050405020304" pitchFamily="18" charset="0"/>
              </a:rPr>
              <a:t>23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/mol×2.0 mol=1.2×10</a:t>
            </a:r>
            <a:r>
              <a:rPr lang="en-US" altLang="ja-JP" sz="3200" kern="100" baseline="30000" dirty="0">
                <a:latin typeface="+mn-ea"/>
                <a:cs typeface="Times New Roman" panose="02020603050405020304" pitchFamily="18" charset="0"/>
              </a:rPr>
              <a:t>24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(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個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)</a:t>
            </a: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(1)</a:t>
            </a:r>
            <a:r>
              <a:rPr lang="ja-JP" altLang="en-US" sz="32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32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1.2×10</a:t>
            </a:r>
            <a:r>
              <a:rPr lang="en-US" altLang="ja-JP" sz="3200" kern="100" baseline="300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24</a:t>
            </a:r>
            <a:r>
              <a:rPr lang="en-US" altLang="ja-JP" sz="32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(</a:t>
            </a:r>
            <a:r>
              <a:rPr lang="ja-JP" altLang="en-US" sz="32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個</a:t>
            </a:r>
            <a:r>
              <a:rPr lang="en-US" altLang="ja-JP" sz="32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9FF376C-6AE8-C44F-AF81-2A89F884B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4975"/>
            <a:ext cx="1072603" cy="54747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BFC486-8352-B440-B6CA-6F7067A5E3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06033"/>
            <a:ext cx="1072603" cy="547474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813FB1B1-6BBC-084A-A9CD-7180F64B06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4493"/>
            <a:ext cx="1008799" cy="514908"/>
          </a:xfrm>
          <a:prstGeom prst="rect">
            <a:avLst/>
          </a:prstGeom>
        </p:spPr>
      </p:pic>
      <p:sp>
        <p:nvSpPr>
          <p:cNvPr id="43" name="タイトル 1">
            <a:extLst>
              <a:ext uri="{FF2B5EF4-FFF2-40B4-BE49-F238E27FC236}">
                <a16:creationId xmlns:a16="http://schemas.microsoft.com/office/drawing/2014/main" id="{5261D2BC-243D-4C36-BA86-421BE90046D8}"/>
              </a:ext>
            </a:extLst>
          </p:cNvPr>
          <p:cNvSpPr txBox="1">
            <a:spLocks/>
          </p:cNvSpPr>
          <p:nvPr/>
        </p:nvSpPr>
        <p:spPr>
          <a:xfrm>
            <a:off x="1" y="17434"/>
            <a:ext cx="7405140" cy="628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アボガドロ定数と物質量</a:t>
            </a:r>
            <a:r>
              <a:rPr lang="en-US" altLang="ja-JP" sz="3200" dirty="0">
                <a:latin typeface="+mn-ea"/>
              </a:rPr>
              <a:t>(</a:t>
            </a:r>
            <a:r>
              <a:rPr lang="en-US" altLang="ja-JP" sz="3200" dirty="0">
                <a:latin typeface="Arial Narrow" panose="020B0606020202030204" pitchFamily="34" charset="0"/>
              </a:rPr>
              <a:t>p.111</a:t>
            </a:r>
            <a:r>
              <a:rPr lang="en-US" altLang="ja-JP" sz="3200" dirty="0">
                <a:latin typeface="+mn-ea"/>
              </a:rPr>
              <a:t>)</a:t>
            </a:r>
            <a:endParaRPr lang="ja-JP" altLang="en-US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2446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7C11F7-214E-4752-AFEF-5F4DDB2F00D9}"/>
              </a:ext>
            </a:extLst>
          </p:cNvPr>
          <p:cNvSpPr txBox="1"/>
          <p:nvPr/>
        </p:nvSpPr>
        <p:spPr>
          <a:xfrm>
            <a:off x="1189926" y="1183877"/>
            <a:ext cx="10582974" cy="3208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 algn="just">
              <a:lnSpc>
                <a:spcPts val="5100"/>
              </a:lnSpc>
              <a:tabLst>
                <a:tab pos="271463" algn="l"/>
              </a:tabLst>
            </a:pP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次の各問いに答えよ。アボガドロ定数を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6.0×10</a:t>
            </a:r>
            <a:r>
              <a:rPr lang="en-US" altLang="ja-JP" sz="3600" kern="100" baseline="30000" dirty="0">
                <a:latin typeface="+mn-ea"/>
                <a:cs typeface="Times New Roman" panose="02020603050405020304" pitchFamily="18" charset="0"/>
              </a:rPr>
              <a:t>23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/mol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とする。</a:t>
            </a:r>
          </a:p>
          <a:p>
            <a:pPr marL="271463" indent="-271463" algn="just">
              <a:lnSpc>
                <a:spcPts val="5100"/>
              </a:lnSpc>
              <a:tabLst>
                <a:tab pos="271463" algn="l"/>
              </a:tabLst>
            </a:pP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⑵　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3.0×10</a:t>
            </a:r>
            <a:r>
              <a:rPr lang="en-US" altLang="ja-JP" sz="3600" kern="100" baseline="30000" dirty="0">
                <a:latin typeface="+mn-ea"/>
                <a:cs typeface="Times New Roman" panose="02020603050405020304" pitchFamily="18" charset="0"/>
              </a:rPr>
              <a:t>24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個のアンモニア分子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NH3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の物質量は何 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か。</a:t>
            </a: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endParaRPr lang="ja-JP" altLang="en-US" sz="32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8" name="スライド番号プレースホルダー 87">
            <a:extLst>
              <a:ext uri="{FF2B5EF4-FFF2-40B4-BE49-F238E27FC236}">
                <a16:creationId xmlns:a16="http://schemas.microsoft.com/office/drawing/2014/main" id="{E98CB135-E279-1847-AF04-5ED61FF1D07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ja-JP" altLang="en-US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0B68DBC-18C9-FB46-82AE-788026A54ED2}"/>
              </a:ext>
            </a:extLst>
          </p:cNvPr>
          <p:cNvGrpSpPr/>
          <p:nvPr/>
        </p:nvGrpSpPr>
        <p:grpSpPr>
          <a:xfrm>
            <a:off x="0" y="612443"/>
            <a:ext cx="12192000" cy="33450"/>
            <a:chOff x="0" y="612443"/>
            <a:chExt cx="12192000" cy="33450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ECCD83B1-2E4C-F249-B8DD-28B292569CB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5893"/>
              <a:ext cx="12192000" cy="0"/>
            </a:xfrm>
            <a:prstGeom prst="line">
              <a:avLst/>
            </a:prstGeom>
            <a:ln w="920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B5620A5-A0C1-8843-AF96-4D279B5EFB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2443"/>
              <a:ext cx="12192000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図 17">
            <a:extLst>
              <a:ext uri="{FF2B5EF4-FFF2-40B4-BE49-F238E27FC236}">
                <a16:creationId xmlns:a16="http://schemas.microsoft.com/office/drawing/2014/main" id="{89FF376C-6AE8-C44F-AF81-2A89F884B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2629"/>
            <a:ext cx="1072603" cy="54747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BFC486-8352-B440-B6CA-6F7067A5E3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5676"/>
            <a:ext cx="1072603" cy="547474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813FB1B1-6BBC-084A-A9CD-7180F64B06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4493"/>
            <a:ext cx="1008799" cy="514908"/>
          </a:xfrm>
          <a:prstGeom prst="rect">
            <a:avLst/>
          </a:prstGeom>
        </p:spPr>
      </p:pic>
      <p:sp>
        <p:nvSpPr>
          <p:cNvPr id="43" name="タイトル 1">
            <a:extLst>
              <a:ext uri="{FF2B5EF4-FFF2-40B4-BE49-F238E27FC236}">
                <a16:creationId xmlns:a16="http://schemas.microsoft.com/office/drawing/2014/main" id="{5261D2BC-243D-4C36-BA86-421BE90046D8}"/>
              </a:ext>
            </a:extLst>
          </p:cNvPr>
          <p:cNvSpPr txBox="1">
            <a:spLocks/>
          </p:cNvSpPr>
          <p:nvPr/>
        </p:nvSpPr>
        <p:spPr>
          <a:xfrm>
            <a:off x="1" y="17434"/>
            <a:ext cx="7405140" cy="628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アボガドロ定数と物質量</a:t>
            </a:r>
            <a:r>
              <a:rPr lang="en-US" altLang="ja-JP" sz="3200" dirty="0">
                <a:latin typeface="+mn-ea"/>
              </a:rPr>
              <a:t>(</a:t>
            </a:r>
            <a:r>
              <a:rPr lang="en-US" altLang="ja-JP" sz="3200" dirty="0">
                <a:latin typeface="Arial Narrow" panose="020B0606020202030204" pitchFamily="34" charset="0"/>
              </a:rPr>
              <a:t>p.111</a:t>
            </a:r>
            <a:r>
              <a:rPr lang="en-US" altLang="ja-JP" sz="3200" dirty="0">
                <a:latin typeface="+mn-ea"/>
              </a:rPr>
              <a:t>)</a:t>
            </a:r>
            <a:endParaRPr lang="ja-JP" altLang="en-US" sz="3200" dirty="0">
              <a:latin typeface="+mn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60CB1C-9031-489D-804A-7A97328CC959}"/>
              </a:ext>
            </a:extLst>
          </p:cNvPr>
          <p:cNvSpPr txBox="1"/>
          <p:nvPr/>
        </p:nvSpPr>
        <p:spPr>
          <a:xfrm>
            <a:off x="1325015" y="3962629"/>
            <a:ext cx="10312796" cy="213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⑵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  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3.0×10</a:t>
            </a:r>
            <a:r>
              <a:rPr lang="en-US" altLang="ja-JP" sz="3200" kern="100" baseline="30000" dirty="0">
                <a:latin typeface="+mn-ea"/>
                <a:cs typeface="Times New Roman" panose="02020603050405020304" pitchFamily="18" charset="0"/>
              </a:rPr>
              <a:t>24</a:t>
            </a: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r>
              <a:rPr lang="en-US" altLang="ja-JP" sz="3200" kern="100" baseline="30000" dirty="0">
                <a:latin typeface="+mn-ea"/>
                <a:cs typeface="Times New Roman" panose="02020603050405020304" pitchFamily="18" charset="0"/>
              </a:rPr>
              <a:t>     </a:t>
            </a:r>
            <a:r>
              <a:rPr lang="ja-JP" altLang="en-US" sz="3200" kern="100" baseline="300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6.0×10</a:t>
            </a:r>
            <a:r>
              <a:rPr lang="en-US" altLang="ja-JP" sz="3200" kern="100" baseline="30000" dirty="0">
                <a:latin typeface="+mn-ea"/>
                <a:cs typeface="Times New Roman" panose="02020603050405020304" pitchFamily="18" charset="0"/>
              </a:rPr>
              <a:t>23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/mol</a:t>
            </a: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(2)</a:t>
            </a:r>
            <a:r>
              <a:rPr lang="en-US" altLang="ja-JP" sz="32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 5.0 mol  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　</a:t>
            </a:r>
            <a:endParaRPr lang="en-US" altLang="ja-JP" sz="3200" kern="100" dirty="0">
              <a:solidFill>
                <a:srgbClr val="FF0000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8608AC3-8E49-4C91-B601-2B6EBB56402D}"/>
              </a:ext>
            </a:extLst>
          </p:cNvPr>
          <p:cNvSpPr/>
          <p:nvPr/>
        </p:nvSpPr>
        <p:spPr>
          <a:xfrm>
            <a:off x="4744351" y="4217715"/>
            <a:ext cx="18501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=5.0 mol</a:t>
            </a:r>
            <a:endParaRPr lang="ja-JP" altLang="en-US" sz="3200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35424789-32EA-498A-9E36-64F8698C4A39}"/>
              </a:ext>
            </a:extLst>
          </p:cNvPr>
          <p:cNvCxnSpPr>
            <a:cxnSpLocks/>
          </p:cNvCxnSpPr>
          <p:nvPr/>
        </p:nvCxnSpPr>
        <p:spPr>
          <a:xfrm>
            <a:off x="2064310" y="4505531"/>
            <a:ext cx="257289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10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7C11F7-214E-4752-AFEF-5F4DDB2F00D9}"/>
              </a:ext>
            </a:extLst>
          </p:cNvPr>
          <p:cNvSpPr txBox="1"/>
          <p:nvPr/>
        </p:nvSpPr>
        <p:spPr>
          <a:xfrm>
            <a:off x="1189926" y="1183877"/>
            <a:ext cx="10582974" cy="3208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 algn="just">
              <a:lnSpc>
                <a:spcPts val="5100"/>
              </a:lnSpc>
              <a:tabLst>
                <a:tab pos="271463" algn="l"/>
              </a:tabLst>
            </a:pP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次の各問いに答えよ。アボガドロ定数を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6.0×10</a:t>
            </a:r>
            <a:r>
              <a:rPr lang="en-US" altLang="ja-JP" sz="3600" kern="100" baseline="30000" dirty="0">
                <a:latin typeface="+mn-ea"/>
                <a:cs typeface="Times New Roman" panose="02020603050405020304" pitchFamily="18" charset="0"/>
              </a:rPr>
              <a:t>23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/mol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とする。</a:t>
            </a:r>
          </a:p>
          <a:p>
            <a:pPr marL="271463" indent="-271463" algn="just">
              <a:lnSpc>
                <a:spcPts val="5100"/>
              </a:lnSpc>
              <a:tabLst>
                <a:tab pos="271463" algn="l"/>
              </a:tabLst>
            </a:pP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⑶　硫酸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H</a:t>
            </a:r>
            <a:r>
              <a:rPr lang="en-US" altLang="ja-JP" sz="3600" kern="100" baseline="-250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SO</a:t>
            </a:r>
            <a:r>
              <a:rPr lang="en-US" altLang="ja-JP" sz="3600" kern="100" baseline="-25000" dirty="0">
                <a:latin typeface="+mn-ea"/>
                <a:cs typeface="Times New Roman" panose="02020603050405020304" pitchFamily="18" charset="0"/>
              </a:rPr>
              <a:t>4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 1.5 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に含まれる酸素原子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O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の物質量は何 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か。</a:t>
            </a: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endParaRPr lang="ja-JP" altLang="en-US" sz="32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8" name="スライド番号プレースホルダー 87">
            <a:extLst>
              <a:ext uri="{FF2B5EF4-FFF2-40B4-BE49-F238E27FC236}">
                <a16:creationId xmlns:a16="http://schemas.microsoft.com/office/drawing/2014/main" id="{E98CB135-E279-1847-AF04-5ED61FF1D07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ja-JP" altLang="en-US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0B68DBC-18C9-FB46-82AE-788026A54ED2}"/>
              </a:ext>
            </a:extLst>
          </p:cNvPr>
          <p:cNvGrpSpPr/>
          <p:nvPr/>
        </p:nvGrpSpPr>
        <p:grpSpPr>
          <a:xfrm>
            <a:off x="0" y="612443"/>
            <a:ext cx="12192000" cy="33450"/>
            <a:chOff x="0" y="612443"/>
            <a:chExt cx="12192000" cy="33450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ECCD83B1-2E4C-F249-B8DD-28B292569CB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5893"/>
              <a:ext cx="12192000" cy="0"/>
            </a:xfrm>
            <a:prstGeom prst="line">
              <a:avLst/>
            </a:prstGeom>
            <a:ln w="920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B5620A5-A0C1-8843-AF96-4D279B5EFB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2443"/>
              <a:ext cx="12192000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D179851-8490-EA4C-863F-44599D969AEE}"/>
              </a:ext>
            </a:extLst>
          </p:cNvPr>
          <p:cNvSpPr txBox="1"/>
          <p:nvPr/>
        </p:nvSpPr>
        <p:spPr>
          <a:xfrm>
            <a:off x="1325015" y="3962629"/>
            <a:ext cx="10312796" cy="213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⑶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硫酸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H</a:t>
            </a:r>
            <a:r>
              <a:rPr lang="en-US" altLang="ja-JP" sz="3200" kern="100" baseline="-250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SO</a:t>
            </a:r>
            <a:r>
              <a:rPr lang="en-US" altLang="ja-JP" sz="3200" kern="100" baseline="-25000" dirty="0">
                <a:latin typeface="+mn-ea"/>
                <a:cs typeface="Times New Roman" panose="02020603050405020304" pitchFamily="18" charset="0"/>
              </a:rPr>
              <a:t>4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 1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分子には，酸素原子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O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が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4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つ含まれる。  よって，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1.5 mol×4=6.0 mol</a:t>
            </a: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(3)</a:t>
            </a:r>
            <a:r>
              <a:rPr lang="en-US" altLang="ja-JP" sz="32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 6.0 mol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　</a:t>
            </a:r>
            <a:endParaRPr lang="en-US" altLang="ja-JP" sz="3200" kern="100" dirty="0">
              <a:solidFill>
                <a:srgbClr val="FF0000"/>
              </a:solidFill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9FF376C-6AE8-C44F-AF81-2A89F884B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2629"/>
            <a:ext cx="1072603" cy="54747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BFC486-8352-B440-B6CA-6F7067A5E3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8826"/>
            <a:ext cx="1072603" cy="547474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813FB1B1-6BBC-084A-A9CD-7180F64B06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4493"/>
            <a:ext cx="1008799" cy="514908"/>
          </a:xfrm>
          <a:prstGeom prst="rect">
            <a:avLst/>
          </a:prstGeom>
        </p:spPr>
      </p:pic>
      <p:sp>
        <p:nvSpPr>
          <p:cNvPr id="43" name="タイトル 1">
            <a:extLst>
              <a:ext uri="{FF2B5EF4-FFF2-40B4-BE49-F238E27FC236}">
                <a16:creationId xmlns:a16="http://schemas.microsoft.com/office/drawing/2014/main" id="{5261D2BC-243D-4C36-BA86-421BE90046D8}"/>
              </a:ext>
            </a:extLst>
          </p:cNvPr>
          <p:cNvSpPr txBox="1">
            <a:spLocks/>
          </p:cNvSpPr>
          <p:nvPr/>
        </p:nvSpPr>
        <p:spPr>
          <a:xfrm>
            <a:off x="1" y="17434"/>
            <a:ext cx="7405140" cy="628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アボガドロ定数と物質量</a:t>
            </a:r>
            <a:r>
              <a:rPr lang="en-US" altLang="ja-JP" sz="3200" dirty="0">
                <a:latin typeface="+mn-ea"/>
              </a:rPr>
              <a:t>(</a:t>
            </a:r>
            <a:r>
              <a:rPr lang="en-US" altLang="ja-JP" sz="3200" dirty="0">
                <a:latin typeface="Arial Narrow" panose="020B0606020202030204" pitchFamily="34" charset="0"/>
              </a:rPr>
              <a:t>p.111</a:t>
            </a:r>
            <a:r>
              <a:rPr lang="en-US" altLang="ja-JP" sz="3200" dirty="0">
                <a:latin typeface="+mn-ea"/>
              </a:rPr>
              <a:t>)</a:t>
            </a:r>
            <a:endParaRPr lang="ja-JP" altLang="en-US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0841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>
            <a:extLst>
              <a:ext uri="{FF2B5EF4-FFF2-40B4-BE49-F238E27FC236}">
                <a16:creationId xmlns:a16="http://schemas.microsoft.com/office/drawing/2014/main" id="{6FD43913-9E1C-3F47-AF6F-22BE4A9855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" y="16457"/>
            <a:ext cx="12183378" cy="6858000"/>
          </a:xfrm>
          <a:prstGeom prst="rect">
            <a:avLst/>
          </a:prstGeom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407582" y="449534"/>
            <a:ext cx="3376478" cy="49694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p. 110~111</a:t>
            </a:r>
            <a:endParaRPr lang="ja-JP" altLang="en-US" sz="32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51AD5B53-E529-544C-9366-7F8FF1C2FE2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969793" y="1648471"/>
            <a:ext cx="12207144" cy="1328897"/>
          </a:xfrm>
        </p:spPr>
        <p:txBody>
          <a:bodyPr anchor="ctr">
            <a:normAutofit/>
          </a:bodyPr>
          <a:lstStyle/>
          <a:p>
            <a:pPr>
              <a:lnSpc>
                <a:spcPts val="8000"/>
              </a:lnSpc>
            </a:pPr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部 </a:t>
            </a:r>
            <a:r>
              <a:rPr kumimoji="1"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章</a:t>
            </a:r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物質の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変化</a:t>
            </a:r>
            <a:endParaRPr kumimoji="1" lang="ja-JP" altLang="en-US" sz="4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881CD79-EC26-4D49-88EA-3796190621E2}"/>
              </a:ext>
            </a:extLst>
          </p:cNvPr>
          <p:cNvGrpSpPr/>
          <p:nvPr/>
        </p:nvGrpSpPr>
        <p:grpSpPr>
          <a:xfrm>
            <a:off x="-772942" y="2992358"/>
            <a:ext cx="12183378" cy="2048456"/>
            <a:chOff x="-578072" y="3060454"/>
            <a:chExt cx="12183378" cy="2048456"/>
          </a:xfrm>
        </p:grpSpPr>
        <p:sp>
          <p:nvSpPr>
            <p:cNvPr id="21" name="角丸四角形 20">
              <a:extLst>
                <a:ext uri="{FF2B5EF4-FFF2-40B4-BE49-F238E27FC236}">
                  <a16:creationId xmlns:a16="http://schemas.microsoft.com/office/drawing/2014/main" id="{C2C1AC08-1A90-1E4B-B99B-49888E76312D}"/>
                </a:ext>
              </a:extLst>
            </p:cNvPr>
            <p:cNvSpPr/>
            <p:nvPr/>
          </p:nvSpPr>
          <p:spPr>
            <a:xfrm>
              <a:off x="1021404" y="3364030"/>
              <a:ext cx="2626468" cy="111382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サブタイトル 3">
              <a:extLst>
                <a:ext uri="{FF2B5EF4-FFF2-40B4-BE49-F238E27FC236}">
                  <a16:creationId xmlns:a16="http://schemas.microsoft.com/office/drawing/2014/main" id="{D363F3FC-B3EA-8141-8CAA-40B0A220152F}"/>
                </a:ext>
              </a:extLst>
            </p:cNvPr>
            <p:cNvSpPr txBox="1">
              <a:spLocks/>
            </p:cNvSpPr>
            <p:nvPr/>
          </p:nvSpPr>
          <p:spPr>
            <a:xfrm>
              <a:off x="-578072" y="3060454"/>
              <a:ext cx="12183378" cy="2048456"/>
            </a:xfrm>
            <a:prstGeom prst="rect">
              <a:avLst/>
            </a:prstGeom>
          </p:spPr>
          <p:txBody>
            <a:bodyPr vert="horz" lIns="91440" tIns="45720" rIns="91440" bIns="45720" rtlCol="0" anchor="ctr" anchorCtr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6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第</a:t>
              </a:r>
              <a:r>
                <a:rPr lang="en-US" altLang="ja-JP" sz="6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節</a:t>
              </a:r>
              <a:r>
                <a:rPr lang="en-US" altLang="ja-JP" sz="6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</a:t>
              </a:r>
              <a:r>
                <a:rPr lang="ja-JP" altLang="en-US" sz="6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物質量</a:t>
              </a:r>
              <a:r>
                <a:rPr lang="en-US" altLang="ja-JP" sz="6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(mol)_1</a:t>
              </a:r>
              <a:endParaRPr lang="ja-JP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7" name="三角形 36">
            <a:extLst>
              <a:ext uri="{FF2B5EF4-FFF2-40B4-BE49-F238E27FC236}">
                <a16:creationId xmlns:a16="http://schemas.microsoft.com/office/drawing/2014/main" id="{C9C415E4-3EB5-744B-86AD-5540A1085D6D}"/>
              </a:ext>
            </a:extLst>
          </p:cNvPr>
          <p:cNvSpPr/>
          <p:nvPr/>
        </p:nvSpPr>
        <p:spPr>
          <a:xfrm rot="5400000">
            <a:off x="150693" y="528636"/>
            <a:ext cx="275917" cy="23786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CEB32D26-9A31-804F-98E2-CEA740C5EF6A}"/>
              </a:ext>
            </a:extLst>
          </p:cNvPr>
          <p:cNvGrpSpPr/>
          <p:nvPr/>
        </p:nvGrpSpPr>
        <p:grpSpPr>
          <a:xfrm>
            <a:off x="2133600" y="1648471"/>
            <a:ext cx="7924800" cy="1263786"/>
            <a:chOff x="2133600" y="1648471"/>
            <a:chExt cx="7924800" cy="1263786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19C8ED45-007E-7443-9E65-EE44BA7FD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33600" y="1648471"/>
              <a:ext cx="7924800" cy="38100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DF99AA2F-3BAC-A84B-9DDF-A8DA51DC5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33600" y="2874157"/>
              <a:ext cx="7924800" cy="38100"/>
            </a:xfrm>
            <a:prstGeom prst="rect">
              <a:avLst/>
            </a:prstGeom>
          </p:spPr>
        </p:pic>
      </p:grpSp>
      <p:sp>
        <p:nvSpPr>
          <p:cNvPr id="17" name="スライド番号プレースホルダー 6">
            <a:extLst>
              <a:ext uri="{FF2B5EF4-FFF2-40B4-BE49-F238E27FC236}">
                <a16:creationId xmlns:a16="http://schemas.microsoft.com/office/drawing/2014/main" id="{3817B99F-78F9-8547-A588-B713D871ABB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85654" y="6443499"/>
            <a:ext cx="2743200" cy="365125"/>
          </a:xfrm>
          <a:prstGeom prst="rect">
            <a:avLst/>
          </a:prstGeom>
        </p:spPr>
        <p:txBody>
          <a:bodyPr/>
          <a:lstStyle/>
          <a:p>
            <a:fld id="{F143F85B-3016-4414-A91E-A3EF375872A4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16" name="スライド番号プレースホルダー 6">
            <a:extLst>
              <a:ext uri="{FF2B5EF4-FFF2-40B4-BE49-F238E27FC236}">
                <a16:creationId xmlns:a16="http://schemas.microsoft.com/office/drawing/2014/main" id="{851B936F-2522-417A-8E22-5AE6A7521EA6}"/>
              </a:ext>
            </a:extLst>
          </p:cNvPr>
          <p:cNvSpPr txBox="1">
            <a:spLocks/>
          </p:cNvSpPr>
          <p:nvPr/>
        </p:nvSpPr>
        <p:spPr>
          <a:xfrm>
            <a:off x="9283908" y="64435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/12</a:t>
            </a:r>
            <a:endParaRPr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26E20B5-EE17-4791-A7EB-83765175E5A1}"/>
              </a:ext>
            </a:extLst>
          </p:cNvPr>
          <p:cNvSpPr/>
          <p:nvPr/>
        </p:nvSpPr>
        <p:spPr>
          <a:xfrm>
            <a:off x="10176594" y="125758"/>
            <a:ext cx="1569660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内容解説資料</a:t>
            </a:r>
          </a:p>
        </p:txBody>
      </p:sp>
      <p:sp>
        <p:nvSpPr>
          <p:cNvPr id="20" name="フッター プレースホルダー 4">
            <a:extLst>
              <a:ext uri="{FF2B5EF4-FFF2-40B4-BE49-F238E27FC236}">
                <a16:creationId xmlns:a16="http://schemas.microsoft.com/office/drawing/2014/main" id="{40D317F6-DC67-4307-9A73-BD8723EBDA4D}"/>
              </a:ext>
            </a:extLst>
          </p:cNvPr>
          <p:cNvSpPr txBox="1">
            <a:spLocks/>
          </p:cNvSpPr>
          <p:nvPr/>
        </p:nvSpPr>
        <p:spPr>
          <a:xfrm>
            <a:off x="4038600" y="647641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© 2026  KEIRINKAN  ALL Rights Reserved.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4631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/>
          <p:cNvSpPr txBox="1">
            <a:spLocks/>
          </p:cNvSpPr>
          <p:nvPr/>
        </p:nvSpPr>
        <p:spPr>
          <a:xfrm>
            <a:off x="0" y="0"/>
            <a:ext cx="6026727" cy="5660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j-cs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0FA5EB3-3EF3-4D95-A310-51F2B49360EC}"/>
              </a:ext>
            </a:extLst>
          </p:cNvPr>
          <p:cNvSpPr txBox="1">
            <a:spLocks/>
          </p:cNvSpPr>
          <p:nvPr/>
        </p:nvSpPr>
        <p:spPr>
          <a:xfrm>
            <a:off x="1161141" y="1926439"/>
            <a:ext cx="5240215" cy="7090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 この節で学習する内容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48BF949-513F-42DC-A2A0-11AA10A5E8C9}"/>
              </a:ext>
            </a:extLst>
          </p:cNvPr>
          <p:cNvSpPr txBox="1"/>
          <p:nvPr/>
        </p:nvSpPr>
        <p:spPr>
          <a:xfrm>
            <a:off x="543465" y="2724983"/>
            <a:ext cx="10706552" cy="1931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原子や分子などが膨大にあるとき，どのように表すとよいだろうか。</a:t>
            </a:r>
            <a:endParaRPr kumimoji="1" lang="ja-JP" altLang="ja-JP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72D4623-591F-44E2-BAEB-F966F29797E9}"/>
              </a:ext>
            </a:extLst>
          </p:cNvPr>
          <p:cNvCxnSpPr>
            <a:cxnSpLocks/>
          </p:cNvCxnSpPr>
          <p:nvPr/>
        </p:nvCxnSpPr>
        <p:spPr>
          <a:xfrm>
            <a:off x="491098" y="5391217"/>
            <a:ext cx="11209801" cy="0"/>
          </a:xfrm>
          <a:prstGeom prst="line">
            <a:avLst/>
          </a:prstGeom>
          <a:ln w="28575">
            <a:solidFill>
              <a:srgbClr val="3497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1C88F3E-7135-46A3-AA87-3C0851035347}"/>
              </a:ext>
            </a:extLst>
          </p:cNvPr>
          <p:cNvCxnSpPr>
            <a:cxnSpLocks/>
          </p:cNvCxnSpPr>
          <p:nvPr/>
        </p:nvCxnSpPr>
        <p:spPr>
          <a:xfrm flipV="1">
            <a:off x="493643" y="4910667"/>
            <a:ext cx="0" cy="480550"/>
          </a:xfrm>
          <a:prstGeom prst="line">
            <a:avLst/>
          </a:prstGeom>
          <a:ln w="28575">
            <a:solidFill>
              <a:srgbClr val="3497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E1575AA3-D9DD-4368-9D14-8DD64DE0989A}"/>
              </a:ext>
            </a:extLst>
          </p:cNvPr>
          <p:cNvCxnSpPr>
            <a:cxnSpLocks/>
          </p:cNvCxnSpPr>
          <p:nvPr/>
        </p:nvCxnSpPr>
        <p:spPr>
          <a:xfrm flipV="1">
            <a:off x="11700899" y="4910667"/>
            <a:ext cx="0" cy="480550"/>
          </a:xfrm>
          <a:prstGeom prst="line">
            <a:avLst/>
          </a:prstGeom>
          <a:ln w="28575">
            <a:solidFill>
              <a:srgbClr val="3497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A5418FA-34AB-427E-82F8-E67975F217EB}"/>
              </a:ext>
            </a:extLst>
          </p:cNvPr>
          <p:cNvCxnSpPr>
            <a:cxnSpLocks/>
          </p:cNvCxnSpPr>
          <p:nvPr/>
        </p:nvCxnSpPr>
        <p:spPr>
          <a:xfrm>
            <a:off x="543465" y="1929789"/>
            <a:ext cx="11054147" cy="0"/>
          </a:xfrm>
          <a:prstGeom prst="line">
            <a:avLst/>
          </a:prstGeom>
          <a:ln w="28575">
            <a:solidFill>
              <a:srgbClr val="3497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737B794-26EB-4348-AF47-9C02E30B5890}"/>
              </a:ext>
            </a:extLst>
          </p:cNvPr>
          <p:cNvCxnSpPr>
            <a:cxnSpLocks/>
          </p:cNvCxnSpPr>
          <p:nvPr/>
        </p:nvCxnSpPr>
        <p:spPr>
          <a:xfrm>
            <a:off x="543465" y="2557675"/>
            <a:ext cx="11105069" cy="0"/>
          </a:xfrm>
          <a:prstGeom prst="line">
            <a:avLst/>
          </a:prstGeom>
          <a:ln w="28575">
            <a:solidFill>
              <a:srgbClr val="0077C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図 37">
            <a:extLst>
              <a:ext uri="{FF2B5EF4-FFF2-40B4-BE49-F238E27FC236}">
                <a16:creationId xmlns:a16="http://schemas.microsoft.com/office/drawing/2014/main" id="{6FE5F29A-9AC2-044B-8C7A-D91E593FB9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86" y="1754010"/>
            <a:ext cx="970973" cy="970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27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7FB838-E81B-402A-A9BE-0296AF7F1087}"/>
              </a:ext>
            </a:extLst>
          </p:cNvPr>
          <p:cNvSpPr txBox="1"/>
          <p:nvPr/>
        </p:nvSpPr>
        <p:spPr>
          <a:xfrm>
            <a:off x="348706" y="825148"/>
            <a:ext cx="11513093" cy="5805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lnSpc>
                <a:spcPts val="5100"/>
              </a:lnSpc>
              <a:spcBef>
                <a:spcPts val="1200"/>
              </a:spcBef>
            </a:pP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・化学反応に関わる粒子の数は膨大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なので，物質の量的な関係を考えるときは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，多数の粒子を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一定数の集団と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して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考える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と便利である。</a:t>
            </a:r>
          </a:p>
          <a:p>
            <a:pPr marL="273050" indent="-273050">
              <a:lnSpc>
                <a:spcPts val="5100"/>
              </a:lnSpc>
              <a:spcBef>
                <a:spcPts val="1200"/>
              </a:spcBef>
            </a:pP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・</a:t>
            </a:r>
            <a:r>
              <a:rPr lang="en-US" altLang="ja-JP" sz="32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6.02214076 × 10</a:t>
            </a:r>
            <a:r>
              <a:rPr lang="en-US" altLang="ja-JP" sz="3200" b="1" kern="100" baseline="300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23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個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の粒子の集団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を</a:t>
            </a:r>
            <a:r>
              <a:rPr lang="en-US" altLang="ja-JP" sz="32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1 mol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と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定義する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。</a:t>
            </a:r>
          </a:p>
          <a:p>
            <a:pPr marL="273050" indent="-273050">
              <a:lnSpc>
                <a:spcPts val="5100"/>
              </a:lnSpc>
              <a:spcBef>
                <a:spcPts val="1200"/>
              </a:spcBef>
            </a:pP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・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mol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を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単位記号として表した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物質の量を</a:t>
            </a:r>
            <a:r>
              <a:rPr lang="ja-JP" altLang="ja-JP" sz="32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物質量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という。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273050" indent="-273050">
              <a:lnSpc>
                <a:spcPts val="5100"/>
              </a:lnSpc>
              <a:spcBef>
                <a:spcPts val="1200"/>
              </a:spcBef>
            </a:pPr>
            <a:r>
              <a:rPr lang="ja-JP" altLang="en-US" sz="3200" b="1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32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6.02…×10</a:t>
            </a:r>
            <a:r>
              <a:rPr lang="en-US" altLang="ja-JP" sz="3200" b="1" kern="100" baseline="300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23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に単位</a:t>
            </a:r>
            <a:r>
              <a:rPr lang="ja-JP" altLang="en-US" sz="3200" b="1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/mol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を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つけたものを</a:t>
            </a:r>
            <a:r>
              <a:rPr lang="ja-JP" altLang="ja-JP" sz="32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アボガドロ定数</a:t>
            </a:r>
            <a:r>
              <a:rPr lang="en-US" altLang="ja-JP" sz="3200" i="1" kern="100" dirty="0">
                <a:latin typeface="+mn-ea"/>
                <a:cs typeface="Times New Roman" panose="02020603050405020304" pitchFamily="18" charset="0"/>
              </a:rPr>
              <a:t>N</a:t>
            </a:r>
            <a:r>
              <a:rPr lang="en-US" altLang="ja-JP" sz="3200" kern="100" baseline="-25000" dirty="0">
                <a:latin typeface="+mn-ea"/>
                <a:cs typeface="Times New Roman" panose="02020603050405020304" pitchFamily="18" charset="0"/>
              </a:rPr>
              <a:t>A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という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。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1436688" indent="-1436688" algn="just">
              <a:lnSpc>
                <a:spcPts val="4200"/>
              </a:lnSpc>
              <a:spcBef>
                <a:spcPts val="1200"/>
              </a:spcBef>
            </a:pP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          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A86AC5B1-0B7D-5549-A129-7689DB0473F5}"/>
              </a:ext>
            </a:extLst>
          </p:cNvPr>
          <p:cNvSpPr txBox="1">
            <a:spLocks/>
          </p:cNvSpPr>
          <p:nvPr/>
        </p:nvSpPr>
        <p:spPr>
          <a:xfrm>
            <a:off x="114301" y="30136"/>
            <a:ext cx="7405140" cy="628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アボガドロ定数と物質量</a:t>
            </a:r>
            <a:r>
              <a:rPr lang="en-US" altLang="ja-JP" sz="3200" dirty="0">
                <a:latin typeface="+mn-ea"/>
              </a:rPr>
              <a:t>(</a:t>
            </a:r>
            <a:r>
              <a:rPr lang="en-US" altLang="ja-JP" sz="3200" dirty="0">
                <a:latin typeface="Arial Narrow" panose="020B0606020202030204" pitchFamily="34" charset="0"/>
              </a:rPr>
              <a:t>p.110</a:t>
            </a:r>
            <a:r>
              <a:rPr lang="en-US" altLang="ja-JP" sz="3200" dirty="0">
                <a:latin typeface="+mn-ea"/>
              </a:rPr>
              <a:t>)</a:t>
            </a:r>
            <a:endParaRPr lang="ja-JP" altLang="en-US" sz="3200" dirty="0">
              <a:latin typeface="+mn-ea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3F7CCDAD-DAB4-7049-8ADD-BA1895824ADC}"/>
              </a:ext>
            </a:extLst>
          </p:cNvPr>
          <p:cNvGrpSpPr/>
          <p:nvPr/>
        </p:nvGrpSpPr>
        <p:grpSpPr>
          <a:xfrm>
            <a:off x="0" y="612443"/>
            <a:ext cx="12192000" cy="33450"/>
            <a:chOff x="0" y="612443"/>
            <a:chExt cx="12192000" cy="33450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8FDBC9-BED3-7045-9E89-01BAEEFC88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5893"/>
              <a:ext cx="12192000" cy="0"/>
            </a:xfrm>
            <a:prstGeom prst="line">
              <a:avLst/>
            </a:prstGeom>
            <a:solidFill>
              <a:srgbClr val="0077C3"/>
            </a:solidFill>
            <a:ln w="92075">
              <a:solidFill>
                <a:srgbClr val="3497D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99CC1874-5AD1-A741-A5BE-941B576A63D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2443"/>
              <a:ext cx="12192000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A75556-3AC5-4E6E-928B-C5AF8E51B0A2}"/>
              </a:ext>
            </a:extLst>
          </p:cNvPr>
          <p:cNvGrpSpPr/>
          <p:nvPr/>
        </p:nvGrpSpPr>
        <p:grpSpPr>
          <a:xfrm>
            <a:off x="4070890" y="5302490"/>
            <a:ext cx="6400803" cy="1184234"/>
            <a:chOff x="8543223" y="28254"/>
            <a:chExt cx="3581403" cy="1184234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9143FA37-84AC-409B-9793-21DED74B15E8}"/>
                </a:ext>
              </a:extLst>
            </p:cNvPr>
            <p:cNvGrpSpPr/>
            <p:nvPr/>
          </p:nvGrpSpPr>
          <p:grpSpPr>
            <a:xfrm rot="10800000">
              <a:off x="8543223" y="28254"/>
              <a:ext cx="3581401" cy="1184234"/>
              <a:chOff x="4409771" y="5147680"/>
              <a:chExt cx="3581401" cy="1184234"/>
            </a:xfrm>
          </p:grpSpPr>
          <p:sp>
            <p:nvSpPr>
              <p:cNvPr id="21" name="角丸四角形 18">
                <a:extLst>
                  <a:ext uri="{FF2B5EF4-FFF2-40B4-BE49-F238E27FC236}">
                    <a16:creationId xmlns:a16="http://schemas.microsoft.com/office/drawing/2014/main" id="{A9E726FF-5343-4540-AEB4-FC734CFE7D96}"/>
                  </a:ext>
                </a:extLst>
              </p:cNvPr>
              <p:cNvSpPr/>
              <p:nvPr/>
            </p:nvSpPr>
            <p:spPr>
              <a:xfrm>
                <a:off x="4409771" y="5147680"/>
                <a:ext cx="3429000" cy="1116025"/>
              </a:xfrm>
              <a:prstGeom prst="roundRect">
                <a:avLst>
                  <a:gd name="adj" fmla="val 15257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22" name="直角三角形 21">
                <a:extLst>
                  <a:ext uri="{FF2B5EF4-FFF2-40B4-BE49-F238E27FC236}">
                    <a16:creationId xmlns:a16="http://schemas.microsoft.com/office/drawing/2014/main" id="{FBC2AE72-A574-478C-8A65-63BA62601B2B}"/>
                  </a:ext>
                </a:extLst>
              </p:cNvPr>
              <p:cNvSpPr/>
              <p:nvPr/>
            </p:nvSpPr>
            <p:spPr>
              <a:xfrm rot="1453589">
                <a:off x="7686372" y="6027114"/>
                <a:ext cx="304800" cy="304800"/>
              </a:xfrm>
              <a:prstGeom prst="rtTriangl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/>
              </a:p>
            </p:txBody>
          </p:sp>
        </p:grp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4261EAE-CCEF-498F-B4D1-C99372C28175}"/>
                </a:ext>
              </a:extLst>
            </p:cNvPr>
            <p:cNvSpPr/>
            <p:nvPr/>
          </p:nvSpPr>
          <p:spPr>
            <a:xfrm>
              <a:off x="8975026" y="204619"/>
              <a:ext cx="3149600" cy="6129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endParaRPr lang="ja-JP" altLang="en-U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86ADDC0-5745-49C0-A62A-2FBC166763EA}"/>
              </a:ext>
            </a:extLst>
          </p:cNvPr>
          <p:cNvSpPr/>
          <p:nvPr/>
        </p:nvSpPr>
        <p:spPr>
          <a:xfrm>
            <a:off x="4504203" y="5454890"/>
            <a:ext cx="5758326" cy="890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2400" dirty="0"/>
              <a:t>＊ただし，計算式や計算問題ではアボガドロ定数は</a:t>
            </a:r>
            <a:r>
              <a:rPr lang="en-US" altLang="ja-JP" sz="2400" dirty="0"/>
              <a:t>6.0×1023  /mol</a:t>
            </a:r>
            <a:r>
              <a:rPr lang="ja-JP" altLang="en-US" sz="2400" dirty="0"/>
              <a:t>として扱う。</a:t>
            </a:r>
          </a:p>
        </p:txBody>
      </p:sp>
    </p:spTree>
    <p:extLst>
      <p:ext uri="{BB962C8B-B14F-4D97-AF65-F5344CB8AC3E}">
        <p14:creationId xmlns:p14="http://schemas.microsoft.com/office/powerpoint/2010/main" val="34112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1">
            <a:extLst>
              <a:ext uri="{FF2B5EF4-FFF2-40B4-BE49-F238E27FC236}">
                <a16:creationId xmlns:a16="http://schemas.microsoft.com/office/drawing/2014/main" id="{A86AC5B1-0B7D-5549-A129-7689DB0473F5}"/>
              </a:ext>
            </a:extLst>
          </p:cNvPr>
          <p:cNvSpPr txBox="1">
            <a:spLocks/>
          </p:cNvSpPr>
          <p:nvPr/>
        </p:nvSpPr>
        <p:spPr>
          <a:xfrm>
            <a:off x="1" y="17434"/>
            <a:ext cx="7405140" cy="628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アボガドロ定数と物質量</a:t>
            </a:r>
            <a:r>
              <a:rPr lang="en-US" altLang="ja-JP" sz="3200" dirty="0">
                <a:latin typeface="+mn-ea"/>
              </a:rPr>
              <a:t>(</a:t>
            </a:r>
            <a:r>
              <a:rPr lang="en-US" altLang="ja-JP" sz="3200" dirty="0">
                <a:latin typeface="Arial Narrow" panose="020B0606020202030204" pitchFamily="34" charset="0"/>
              </a:rPr>
              <a:t>p.110</a:t>
            </a:r>
            <a:r>
              <a:rPr lang="en-US" altLang="ja-JP" sz="3200" dirty="0">
                <a:latin typeface="+mn-ea"/>
              </a:rPr>
              <a:t>)</a:t>
            </a:r>
            <a:endParaRPr lang="ja-JP" altLang="en-US" sz="3200" dirty="0">
              <a:latin typeface="+mn-ea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3F7CCDAD-DAB4-7049-8ADD-BA1895824ADC}"/>
              </a:ext>
            </a:extLst>
          </p:cNvPr>
          <p:cNvGrpSpPr/>
          <p:nvPr/>
        </p:nvGrpSpPr>
        <p:grpSpPr>
          <a:xfrm>
            <a:off x="0" y="612443"/>
            <a:ext cx="12192000" cy="33450"/>
            <a:chOff x="0" y="612443"/>
            <a:chExt cx="12192000" cy="33450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8FDBC9-BED3-7045-9E89-01BAEEFC88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5893"/>
              <a:ext cx="12192000" cy="0"/>
            </a:xfrm>
            <a:prstGeom prst="line">
              <a:avLst/>
            </a:prstGeom>
            <a:solidFill>
              <a:srgbClr val="0077C3"/>
            </a:solidFill>
            <a:ln w="92075">
              <a:solidFill>
                <a:srgbClr val="3497D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99CC1874-5AD1-A741-A5BE-941B576A63D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2443"/>
              <a:ext cx="12192000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図 14">
            <a:extLst>
              <a:ext uri="{FF2B5EF4-FFF2-40B4-BE49-F238E27FC236}">
                <a16:creationId xmlns:a16="http://schemas.microsoft.com/office/drawing/2014/main" id="{F32BEF52-2F2E-4A1F-B241-2190DC6C9EA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47"/>
          <a:stretch/>
        </p:blipFill>
        <p:spPr>
          <a:xfrm>
            <a:off x="721302" y="2096728"/>
            <a:ext cx="10749396" cy="203855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DAAB94E-6061-4817-A74B-0EC022E33ED2}"/>
              </a:ext>
            </a:extLst>
          </p:cNvPr>
          <p:cNvSpPr txBox="1"/>
          <p:nvPr/>
        </p:nvSpPr>
        <p:spPr>
          <a:xfrm>
            <a:off x="724793" y="4221720"/>
            <a:ext cx="3475535" cy="912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300"/>
              </a:lnSpc>
            </a:pPr>
            <a:r>
              <a:rPr lang="en-US" altLang="ja-JP" sz="2200" b="1" kern="100" dirty="0">
                <a:effectLst/>
                <a:latin typeface="+mn-ea"/>
                <a:cs typeface="Times New Roman" panose="02020603050405020304" pitchFamily="18" charset="0"/>
              </a:rPr>
              <a:t>6.0×10</a:t>
            </a:r>
            <a:r>
              <a:rPr lang="en-US" altLang="ja-JP" sz="2200" b="1" kern="100" baseline="30000" dirty="0">
                <a:effectLst/>
                <a:latin typeface="+mn-ea"/>
                <a:cs typeface="Times New Roman" panose="02020603050405020304" pitchFamily="18" charset="0"/>
              </a:rPr>
              <a:t>23</a:t>
            </a:r>
            <a:r>
              <a:rPr lang="ja-JP" altLang="en-US" sz="2200" b="1" kern="100" baseline="30000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2200" b="1" kern="100" dirty="0">
                <a:effectLst/>
                <a:latin typeface="+mn-ea"/>
                <a:cs typeface="Times New Roman" panose="02020603050405020304" pitchFamily="18" charset="0"/>
              </a:rPr>
              <a:t>/mol×1.0 mol </a:t>
            </a:r>
          </a:p>
          <a:p>
            <a:pPr>
              <a:lnSpc>
                <a:spcPts val="3300"/>
              </a:lnSpc>
            </a:pPr>
            <a:r>
              <a:rPr lang="en-US" altLang="ja-JP" sz="2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= 6.0×10</a:t>
            </a:r>
            <a:r>
              <a:rPr lang="en-US" altLang="ja-JP" sz="2200" b="1" kern="100" baseline="300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23</a:t>
            </a:r>
            <a:r>
              <a:rPr lang="ja-JP" altLang="en-US" sz="2200" kern="100" baseline="300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ja-JP" sz="220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2523DE1-7960-4A54-9030-08C0CBBDB865}"/>
              </a:ext>
            </a:extLst>
          </p:cNvPr>
          <p:cNvSpPr txBox="1"/>
          <p:nvPr/>
        </p:nvSpPr>
        <p:spPr>
          <a:xfrm>
            <a:off x="4352906" y="4221720"/>
            <a:ext cx="3475535" cy="912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300"/>
              </a:lnSpc>
            </a:pPr>
            <a:r>
              <a:rPr lang="en-US" altLang="ja-JP" sz="2200" b="1" kern="100" dirty="0">
                <a:effectLst/>
                <a:latin typeface="+mn-ea"/>
                <a:cs typeface="Times New Roman" panose="02020603050405020304" pitchFamily="18" charset="0"/>
              </a:rPr>
              <a:t>6.0×10</a:t>
            </a:r>
            <a:r>
              <a:rPr lang="en-US" altLang="ja-JP" sz="2200" b="1" kern="100" baseline="30000" dirty="0">
                <a:effectLst/>
                <a:latin typeface="+mn-ea"/>
                <a:cs typeface="Times New Roman" panose="02020603050405020304" pitchFamily="18" charset="0"/>
              </a:rPr>
              <a:t>23</a:t>
            </a:r>
            <a:r>
              <a:rPr lang="ja-JP" altLang="en-US" sz="2200" b="1" kern="100" baseline="30000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2200" b="1" kern="100" dirty="0">
                <a:effectLst/>
                <a:latin typeface="+mn-ea"/>
                <a:cs typeface="Times New Roman" panose="02020603050405020304" pitchFamily="18" charset="0"/>
              </a:rPr>
              <a:t>/mol×2.0 mol </a:t>
            </a:r>
          </a:p>
          <a:p>
            <a:pPr>
              <a:lnSpc>
                <a:spcPts val="3300"/>
              </a:lnSpc>
            </a:pPr>
            <a:r>
              <a:rPr lang="en-US" altLang="ja-JP" sz="2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= 12×10</a:t>
            </a:r>
            <a:r>
              <a:rPr lang="en-US" altLang="ja-JP" sz="2200" b="1" kern="100" baseline="300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23</a:t>
            </a:r>
            <a:r>
              <a:rPr lang="ja-JP" altLang="en-US" sz="2200" kern="100" baseline="300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ja-JP" sz="220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CFF718-6B75-4A18-BC9E-956C7A2191C3}"/>
              </a:ext>
            </a:extLst>
          </p:cNvPr>
          <p:cNvSpPr txBox="1"/>
          <p:nvPr/>
        </p:nvSpPr>
        <p:spPr>
          <a:xfrm>
            <a:off x="8027221" y="4221720"/>
            <a:ext cx="3742508" cy="912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300"/>
              </a:lnSpc>
            </a:pPr>
            <a:r>
              <a:rPr lang="en-US" altLang="ja-JP" sz="2200" b="1" kern="100" dirty="0">
                <a:effectLst/>
                <a:latin typeface="+mn-ea"/>
                <a:cs typeface="Times New Roman" panose="02020603050405020304" pitchFamily="18" charset="0"/>
              </a:rPr>
              <a:t>6.0×10</a:t>
            </a:r>
            <a:r>
              <a:rPr lang="en-US" altLang="ja-JP" sz="2200" b="1" kern="100" baseline="30000" dirty="0">
                <a:effectLst/>
                <a:latin typeface="+mn-ea"/>
                <a:cs typeface="Times New Roman" panose="02020603050405020304" pitchFamily="18" charset="0"/>
              </a:rPr>
              <a:t>23</a:t>
            </a:r>
            <a:r>
              <a:rPr lang="ja-JP" altLang="en-US" sz="2200" b="1" kern="100" baseline="30000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2200" b="1" kern="100" dirty="0">
                <a:effectLst/>
                <a:latin typeface="+mn-ea"/>
                <a:cs typeface="Times New Roman" panose="02020603050405020304" pitchFamily="18" charset="0"/>
              </a:rPr>
              <a:t>/mol×0.50 mol </a:t>
            </a:r>
          </a:p>
          <a:p>
            <a:pPr>
              <a:lnSpc>
                <a:spcPts val="3300"/>
              </a:lnSpc>
            </a:pPr>
            <a:r>
              <a:rPr lang="en-US" altLang="ja-JP" sz="2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= 3</a:t>
            </a:r>
            <a:r>
              <a:rPr lang="en-US" altLang="ja-JP" sz="2200" b="1" kern="100" dirty="0">
                <a:latin typeface="+mn-ea"/>
                <a:cs typeface="Times New Roman" panose="02020603050405020304" pitchFamily="18" charset="0"/>
              </a:rPr>
              <a:t>.0</a:t>
            </a:r>
            <a:r>
              <a:rPr lang="en-US" altLang="ja-JP" sz="2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×10</a:t>
            </a:r>
            <a:r>
              <a:rPr lang="en-US" altLang="ja-JP" sz="2200" b="1" kern="100" baseline="300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23</a:t>
            </a:r>
            <a:r>
              <a:rPr lang="ja-JP" altLang="en-US" sz="2200" kern="100" baseline="300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ja-JP" sz="220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4236BE1-1289-4FF6-B22B-D9FA9A8BCBD9}"/>
              </a:ext>
            </a:extLst>
          </p:cNvPr>
          <p:cNvSpPr/>
          <p:nvPr/>
        </p:nvSpPr>
        <p:spPr>
          <a:xfrm>
            <a:off x="798897" y="2165684"/>
            <a:ext cx="904775" cy="2887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1D84FFE-C14D-4CB1-A720-AEF742AD3532}"/>
              </a:ext>
            </a:extLst>
          </p:cNvPr>
          <p:cNvSpPr/>
          <p:nvPr/>
        </p:nvSpPr>
        <p:spPr>
          <a:xfrm>
            <a:off x="5427044" y="2117075"/>
            <a:ext cx="904775" cy="2887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FF13F72-BC14-4653-AC17-B827F3B616FC}"/>
              </a:ext>
            </a:extLst>
          </p:cNvPr>
          <p:cNvSpPr/>
          <p:nvPr/>
        </p:nvSpPr>
        <p:spPr>
          <a:xfrm>
            <a:off x="8815137" y="2215334"/>
            <a:ext cx="904775" cy="2887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ED24628-E9C4-43B8-8FFE-F37DF304E6C5}"/>
              </a:ext>
            </a:extLst>
          </p:cNvPr>
          <p:cNvSpPr txBox="1"/>
          <p:nvPr/>
        </p:nvSpPr>
        <p:spPr>
          <a:xfrm>
            <a:off x="669448" y="2067974"/>
            <a:ext cx="1201864" cy="484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300"/>
              </a:lnSpc>
            </a:pPr>
            <a:r>
              <a:rPr lang="en-US" altLang="ja-JP" sz="22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1.0</a:t>
            </a:r>
            <a:r>
              <a:rPr lang="en-US" altLang="ja-JP" sz="2200" b="1" kern="100" dirty="0">
                <a:effectLst/>
                <a:latin typeface="+mn-ea"/>
                <a:cs typeface="Times New Roman" panose="02020603050405020304" pitchFamily="18" charset="0"/>
              </a:rPr>
              <a:t> mol 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46F2EE6-A39D-4285-95BB-CB2696A556AC}"/>
              </a:ext>
            </a:extLst>
          </p:cNvPr>
          <p:cNvSpPr txBox="1"/>
          <p:nvPr/>
        </p:nvSpPr>
        <p:spPr>
          <a:xfrm>
            <a:off x="5283966" y="2063278"/>
            <a:ext cx="1201864" cy="484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300"/>
              </a:lnSpc>
            </a:pPr>
            <a:r>
              <a:rPr lang="en-US" altLang="ja-JP" sz="22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2.0</a:t>
            </a:r>
            <a:r>
              <a:rPr lang="en-US" altLang="ja-JP" sz="2200" b="1" kern="100" dirty="0">
                <a:effectLst/>
                <a:latin typeface="+mn-ea"/>
                <a:cs typeface="Times New Roman" panose="02020603050405020304" pitchFamily="18" charset="0"/>
              </a:rPr>
              <a:t> mol 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6C094F8-77F3-4D0E-AC6E-9B93C5D8B26F}"/>
              </a:ext>
            </a:extLst>
          </p:cNvPr>
          <p:cNvSpPr txBox="1"/>
          <p:nvPr/>
        </p:nvSpPr>
        <p:spPr>
          <a:xfrm>
            <a:off x="8712980" y="2059116"/>
            <a:ext cx="1414246" cy="488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3300"/>
              </a:lnSpc>
            </a:pPr>
            <a:r>
              <a:rPr lang="en-US" altLang="ja-JP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0.50</a:t>
            </a:r>
            <a:r>
              <a:rPr lang="en-US" altLang="ja-JP" b="1" kern="100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2200" b="1" kern="100" dirty="0">
                <a:effectLst/>
                <a:latin typeface="+mn-ea"/>
                <a:cs typeface="Times New Roman" panose="02020603050405020304" pitchFamily="18" charset="0"/>
              </a:rPr>
              <a:t>mol </a:t>
            </a:r>
          </a:p>
        </p:txBody>
      </p:sp>
    </p:spTree>
    <p:extLst>
      <p:ext uri="{BB962C8B-B14F-4D97-AF65-F5344CB8AC3E}">
        <p14:creationId xmlns:p14="http://schemas.microsoft.com/office/powerpoint/2010/main" val="1326402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A6B65405-886F-D244-95FD-ED7D27C33690}"/>
              </a:ext>
            </a:extLst>
          </p:cNvPr>
          <p:cNvSpPr/>
          <p:nvPr/>
        </p:nvSpPr>
        <p:spPr>
          <a:xfrm>
            <a:off x="160048" y="1047965"/>
            <a:ext cx="11964575" cy="2702566"/>
          </a:xfrm>
          <a:prstGeom prst="roundRect">
            <a:avLst>
              <a:gd name="adj" fmla="val 2204"/>
            </a:avLst>
          </a:prstGeom>
          <a:solidFill>
            <a:srgbClr val="FFFCE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63872AFB-95B1-2E43-B59E-0B00AB8331D7}"/>
              </a:ext>
            </a:extLst>
          </p:cNvPr>
          <p:cNvGrpSpPr/>
          <p:nvPr/>
        </p:nvGrpSpPr>
        <p:grpSpPr>
          <a:xfrm>
            <a:off x="0" y="612443"/>
            <a:ext cx="12192000" cy="33450"/>
            <a:chOff x="0" y="612443"/>
            <a:chExt cx="12192000" cy="33450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0A70CB8B-8077-1B42-AEC2-EB35C3780BD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5893"/>
              <a:ext cx="12192000" cy="0"/>
            </a:xfrm>
            <a:prstGeom prst="line">
              <a:avLst/>
            </a:prstGeom>
            <a:solidFill>
              <a:srgbClr val="0077C3"/>
            </a:solidFill>
            <a:ln w="92075">
              <a:solidFill>
                <a:srgbClr val="3497D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39DC1102-62E5-CE4F-A424-FD8054367FC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2443"/>
              <a:ext cx="12192000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図 20">
            <a:extLst>
              <a:ext uri="{FF2B5EF4-FFF2-40B4-BE49-F238E27FC236}">
                <a16:creationId xmlns:a16="http://schemas.microsoft.com/office/drawing/2014/main" id="{E4952EAB-69BC-F441-87D1-28AAB85B7B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713" b="-14642"/>
          <a:stretch/>
        </p:blipFill>
        <p:spPr>
          <a:xfrm>
            <a:off x="160049" y="1088818"/>
            <a:ext cx="11964574" cy="628257"/>
          </a:xfrm>
          <a:prstGeom prst="rect">
            <a:avLst/>
          </a:prstGeom>
        </p:spPr>
      </p:pic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BA51535-2E0F-7C45-8A79-CC892CFB841D}"/>
              </a:ext>
            </a:extLst>
          </p:cNvPr>
          <p:cNvSpPr txBox="1"/>
          <p:nvPr/>
        </p:nvSpPr>
        <p:spPr>
          <a:xfrm>
            <a:off x="280350" y="1116007"/>
            <a:ext cx="11057903" cy="528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3500"/>
              </a:lnSpc>
              <a:spcBef>
                <a:spcPts val="1200"/>
              </a:spcBef>
            </a:pPr>
            <a:r>
              <a:rPr lang="ja-JP" altLang="en-US" sz="2800" b="1" kern="10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物質量</a:t>
            </a:r>
            <a:r>
              <a:rPr lang="en-US" altLang="ja-JP" sz="2800" b="1" kern="10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〔mol〕</a:t>
            </a:r>
            <a:r>
              <a:rPr lang="ja-JP" altLang="en-US" sz="2800" b="1" kern="10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と粒子（原子・分子・イオン）の数の関係</a:t>
            </a:r>
            <a:endParaRPr lang="ja-JP" altLang="ja-JP" sz="2800" b="1" kern="100" dirty="0">
              <a:solidFill>
                <a:schemeClr val="bg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B301C7DE-A0FB-434B-8718-C2277D2089CA}"/>
              </a:ext>
            </a:extLst>
          </p:cNvPr>
          <p:cNvSpPr/>
          <p:nvPr/>
        </p:nvSpPr>
        <p:spPr>
          <a:xfrm>
            <a:off x="160049" y="1092518"/>
            <a:ext cx="11964575" cy="2702563"/>
          </a:xfrm>
          <a:prstGeom prst="roundRect">
            <a:avLst>
              <a:gd name="adj" fmla="val 2204"/>
            </a:avLst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/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B159A6C5-010D-422E-9659-720D18BBF09F}"/>
              </a:ext>
            </a:extLst>
          </p:cNvPr>
          <p:cNvSpPr txBox="1">
            <a:spLocks/>
          </p:cNvSpPr>
          <p:nvPr/>
        </p:nvSpPr>
        <p:spPr>
          <a:xfrm>
            <a:off x="1" y="17434"/>
            <a:ext cx="7405140" cy="628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アボガドロ定数と物質量</a:t>
            </a:r>
            <a:r>
              <a:rPr lang="en-US" altLang="ja-JP" sz="3200" dirty="0">
                <a:latin typeface="+mn-ea"/>
              </a:rPr>
              <a:t>(</a:t>
            </a:r>
            <a:r>
              <a:rPr lang="en-US" altLang="ja-JP" sz="3200" dirty="0">
                <a:latin typeface="Arial Narrow" panose="020B0606020202030204" pitchFamily="34" charset="0"/>
              </a:rPr>
              <a:t>p.110</a:t>
            </a:r>
            <a:r>
              <a:rPr lang="en-US" altLang="ja-JP" sz="3200" dirty="0">
                <a:latin typeface="+mn-ea"/>
              </a:rPr>
              <a:t>)</a:t>
            </a:r>
            <a:endParaRPr lang="ja-JP" altLang="en-US" sz="3200" dirty="0">
              <a:latin typeface="+mn-ea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665095C-A054-41BF-8CED-E37B33601BC9}"/>
              </a:ext>
            </a:extLst>
          </p:cNvPr>
          <p:cNvSpPr txBox="1"/>
          <p:nvPr/>
        </p:nvSpPr>
        <p:spPr>
          <a:xfrm>
            <a:off x="160049" y="2533980"/>
            <a:ext cx="11443540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just">
              <a:lnSpc>
                <a:spcPts val="3500"/>
              </a:lnSpc>
              <a:spcBef>
                <a:spcPts val="1200"/>
              </a:spcBef>
            </a:pPr>
            <a:r>
              <a:rPr lang="ja-JP" altLang="en-US" sz="4000" kern="100" dirty="0">
                <a:effectLst/>
                <a:latin typeface="+mn-ea"/>
                <a:cs typeface="Times New Roman" panose="02020603050405020304" pitchFamily="18" charset="0"/>
              </a:rPr>
              <a:t>物質量</a:t>
            </a:r>
            <a:r>
              <a:rPr lang="en-US" altLang="ja-JP" sz="4000" kern="100" dirty="0">
                <a:effectLst/>
                <a:latin typeface="+mn-ea"/>
                <a:cs typeface="Times New Roman" panose="02020603050405020304" pitchFamily="18" charset="0"/>
              </a:rPr>
              <a:t>〔mol〕</a:t>
            </a:r>
            <a:r>
              <a:rPr lang="en-US" altLang="ja-JP" sz="4000" kern="100" dirty="0">
                <a:latin typeface="+mn-ea"/>
                <a:cs typeface="Times New Roman" panose="02020603050405020304" pitchFamily="18" charset="0"/>
              </a:rPr>
              <a:t>=</a:t>
            </a:r>
            <a:endParaRPr lang="ja-JP" altLang="ja-JP" sz="40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9962B18-3C95-43D4-B51A-BAA2C384000D}"/>
              </a:ext>
            </a:extLst>
          </p:cNvPr>
          <p:cNvSpPr txBox="1"/>
          <p:nvPr/>
        </p:nvSpPr>
        <p:spPr>
          <a:xfrm>
            <a:off x="5302913" y="2102847"/>
            <a:ext cx="3768299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just">
              <a:lnSpc>
                <a:spcPts val="3500"/>
              </a:lnSpc>
              <a:spcBef>
                <a:spcPts val="1200"/>
              </a:spcBef>
            </a:pPr>
            <a:r>
              <a:rPr lang="ja-JP" altLang="en-US" sz="4000" kern="100" dirty="0">
                <a:effectLst/>
                <a:latin typeface="+mn-ea"/>
                <a:cs typeface="Times New Roman" panose="02020603050405020304" pitchFamily="18" charset="0"/>
              </a:rPr>
              <a:t>粒子の数</a:t>
            </a:r>
            <a:r>
              <a:rPr lang="en-US" altLang="ja-JP" sz="4000" kern="100" dirty="0">
                <a:effectLst/>
                <a:latin typeface="+mn-ea"/>
                <a:cs typeface="Times New Roman" panose="02020603050405020304" pitchFamily="18" charset="0"/>
              </a:rPr>
              <a:t>(</a:t>
            </a:r>
            <a:r>
              <a:rPr lang="ja-JP" altLang="en-US" sz="4000" kern="100" dirty="0">
                <a:effectLst/>
                <a:latin typeface="+mn-ea"/>
                <a:cs typeface="Times New Roman" panose="02020603050405020304" pitchFamily="18" charset="0"/>
              </a:rPr>
              <a:t>個</a:t>
            </a:r>
            <a:r>
              <a:rPr lang="en-US" altLang="ja-JP" sz="4000" kern="100" dirty="0">
                <a:effectLst/>
                <a:latin typeface="+mn-ea"/>
                <a:cs typeface="Times New Roman" panose="02020603050405020304" pitchFamily="18" charset="0"/>
              </a:rPr>
              <a:t>)</a:t>
            </a:r>
            <a:endParaRPr lang="ja-JP" altLang="ja-JP" sz="40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E6D6FF3-22F9-4F7C-B0D6-F32B3738C5DF}"/>
              </a:ext>
            </a:extLst>
          </p:cNvPr>
          <p:cNvSpPr txBox="1"/>
          <p:nvPr/>
        </p:nvSpPr>
        <p:spPr>
          <a:xfrm>
            <a:off x="4184891" y="2913435"/>
            <a:ext cx="7153361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just">
              <a:lnSpc>
                <a:spcPts val="3500"/>
              </a:lnSpc>
              <a:spcBef>
                <a:spcPts val="1200"/>
              </a:spcBef>
            </a:pPr>
            <a:r>
              <a:rPr lang="ja-JP" altLang="en-US" sz="4000" kern="100" dirty="0">
                <a:latin typeface="+mn-ea"/>
                <a:cs typeface="Times New Roman" panose="02020603050405020304" pitchFamily="18" charset="0"/>
              </a:rPr>
              <a:t>アボガドロ定数</a:t>
            </a:r>
            <a:r>
              <a:rPr lang="en-US" altLang="ja-JP" sz="4000" i="1" kern="100" dirty="0">
                <a:latin typeface="+mn-ea"/>
                <a:cs typeface="Times New Roman" panose="02020603050405020304" pitchFamily="18" charset="0"/>
              </a:rPr>
              <a:t>N</a:t>
            </a:r>
            <a:r>
              <a:rPr lang="en-US" altLang="ja-JP" sz="4000" kern="100" baseline="-25000" dirty="0">
                <a:latin typeface="+mn-ea"/>
                <a:cs typeface="Times New Roman" panose="02020603050405020304" pitchFamily="18" charset="0"/>
              </a:rPr>
              <a:t>A </a:t>
            </a:r>
            <a:r>
              <a:rPr lang="en-US" altLang="ja-JP" sz="4000" kern="100" dirty="0">
                <a:latin typeface="+mn-ea"/>
                <a:cs typeface="Times New Roman" panose="02020603050405020304" pitchFamily="18" charset="0"/>
              </a:rPr>
              <a:t>〔/mol〕</a:t>
            </a:r>
            <a:endParaRPr lang="ja-JP" altLang="ja-JP" sz="40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FF62C436-0EAE-430D-8DA5-A5EA5889F548}"/>
              </a:ext>
            </a:extLst>
          </p:cNvPr>
          <p:cNvCxnSpPr>
            <a:cxnSpLocks/>
          </p:cNvCxnSpPr>
          <p:nvPr/>
        </p:nvCxnSpPr>
        <p:spPr>
          <a:xfrm>
            <a:off x="4107305" y="2725928"/>
            <a:ext cx="64607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CB189901-A3C4-44BF-84BD-FCCDFF5A9894}"/>
              </a:ext>
            </a:extLst>
          </p:cNvPr>
          <p:cNvSpPr/>
          <p:nvPr/>
        </p:nvSpPr>
        <p:spPr>
          <a:xfrm>
            <a:off x="7492321" y="4010923"/>
            <a:ext cx="4377946" cy="2361829"/>
          </a:xfrm>
          <a:prstGeom prst="rect">
            <a:avLst/>
          </a:prstGeom>
          <a:solidFill>
            <a:schemeClr val="bg1"/>
          </a:solidFill>
          <a:ln>
            <a:solidFill>
              <a:srgbClr val="40AD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AA0E930-75FC-456E-B5DA-0A92B7995443}"/>
                  </a:ext>
                </a:extLst>
              </p:cNvPr>
              <p:cNvSpPr txBox="1"/>
              <p:nvPr/>
            </p:nvSpPr>
            <p:spPr>
              <a:xfrm>
                <a:off x="7554444" y="5022722"/>
                <a:ext cx="2343007" cy="557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ts val="35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1" i="1" kern="1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𝒏</m:t>
                      </m:r>
                      <m:r>
                        <a:rPr lang="en-US" altLang="ja-JP" sz="3200" b="1" i="1" kern="1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ja-JP" sz="3200" b="1" i="1" kern="1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〔</m:t>
                      </m:r>
                      <m:r>
                        <a:rPr lang="en-US" altLang="ja-JP" sz="3200" b="1" kern="1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𝐦𝐨𝐥</m:t>
                      </m:r>
                      <m:r>
                        <a:rPr lang="en-US" altLang="ja-JP" sz="3200" b="1" i="1" kern="1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〕</m:t>
                      </m:r>
                    </m:oMath>
                  </m:oMathPara>
                </a14:m>
                <a:endParaRPr lang="en-US" altLang="ja-JP" sz="2400" kern="100" dirty="0">
                  <a:latin typeface="Century Schoolbook" panose="020406040505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AA0E930-75FC-456E-B5DA-0A92B7995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444" y="5022722"/>
                <a:ext cx="2343007" cy="557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7CE1582-DBFC-4F03-9032-888212F706D6}"/>
              </a:ext>
            </a:extLst>
          </p:cNvPr>
          <p:cNvSpPr txBox="1"/>
          <p:nvPr/>
        </p:nvSpPr>
        <p:spPr>
          <a:xfrm>
            <a:off x="3141864" y="4307631"/>
            <a:ext cx="7128110" cy="458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just">
              <a:lnSpc>
                <a:spcPts val="2600"/>
              </a:lnSpc>
              <a:spcBef>
                <a:spcPts val="1200"/>
              </a:spcBef>
            </a:pPr>
            <a:r>
              <a:rPr lang="ja-JP" altLang="en-US" sz="3200" kern="100" dirty="0">
                <a:solidFill>
                  <a:srgbClr val="40ADE8"/>
                </a:solidFill>
                <a:latin typeface="+mn-ea"/>
                <a:cs typeface="Times New Roman" panose="02020603050405020304" pitchFamily="18" charset="0"/>
              </a:rPr>
              <a:t>原子・分子</a:t>
            </a:r>
            <a:r>
              <a:rPr lang="ja-JP" altLang="en-US" sz="3200" kern="100" dirty="0">
                <a:solidFill>
                  <a:srgbClr val="40ADE8"/>
                </a:solidFill>
                <a:effectLst/>
                <a:latin typeface="+mn-ea"/>
                <a:cs typeface="Times New Roman" panose="02020603050405020304" pitchFamily="18" charset="0"/>
              </a:rPr>
              <a:t>イオンの数</a:t>
            </a:r>
            <a:endParaRPr lang="ja-JP" altLang="ja-JP" sz="3200" kern="100" dirty="0">
              <a:solidFill>
                <a:srgbClr val="40ADE8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3C851F2-B9F5-4999-BBFE-2BE7EDD4AE32}"/>
              </a:ext>
            </a:extLst>
          </p:cNvPr>
          <p:cNvSpPr txBox="1"/>
          <p:nvPr/>
        </p:nvSpPr>
        <p:spPr>
          <a:xfrm>
            <a:off x="3081494" y="5816886"/>
            <a:ext cx="3624425" cy="458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just">
              <a:lnSpc>
                <a:spcPts val="2600"/>
              </a:lnSpc>
              <a:spcBef>
                <a:spcPts val="1200"/>
              </a:spcBef>
            </a:pPr>
            <a:r>
              <a:rPr lang="en-US" altLang="ja-JP" sz="3200" kern="100" dirty="0">
                <a:solidFill>
                  <a:srgbClr val="40ADE8"/>
                </a:solidFill>
                <a:latin typeface="+mn-ea"/>
                <a:cs typeface="Times New Roman" panose="02020603050405020304" pitchFamily="18" charset="0"/>
              </a:rPr>
              <a:t>6.02…×10</a:t>
            </a:r>
            <a:r>
              <a:rPr lang="en-US" altLang="ja-JP" sz="3200" kern="100" baseline="30000" dirty="0">
                <a:solidFill>
                  <a:srgbClr val="40ADE8"/>
                </a:solidFill>
                <a:latin typeface="+mn-ea"/>
                <a:cs typeface="Times New Roman" panose="02020603050405020304" pitchFamily="18" charset="0"/>
              </a:rPr>
              <a:t>23</a:t>
            </a:r>
            <a:r>
              <a:rPr lang="en-US" altLang="ja-JP" sz="3200" kern="100" dirty="0">
                <a:solidFill>
                  <a:srgbClr val="40ADE8"/>
                </a:solidFill>
                <a:latin typeface="+mn-ea"/>
                <a:cs typeface="Times New Roman" panose="02020603050405020304" pitchFamily="18" charset="0"/>
              </a:rPr>
              <a:t>/mol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3BCBC88-B0A0-48EC-A026-A21571859DE6}"/>
              </a:ext>
            </a:extLst>
          </p:cNvPr>
          <p:cNvSpPr txBox="1"/>
          <p:nvPr/>
        </p:nvSpPr>
        <p:spPr>
          <a:xfrm>
            <a:off x="0" y="4301723"/>
            <a:ext cx="3768299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just">
              <a:lnSpc>
                <a:spcPts val="3500"/>
              </a:lnSpc>
              <a:spcBef>
                <a:spcPts val="1200"/>
              </a:spcBef>
            </a:pPr>
            <a:r>
              <a:rPr lang="ja-JP" altLang="en-US" sz="4000" kern="100" dirty="0">
                <a:effectLst/>
                <a:latin typeface="+mn-ea"/>
                <a:cs typeface="Times New Roman" panose="02020603050405020304" pitchFamily="18" charset="0"/>
              </a:rPr>
              <a:t>粒子の数</a:t>
            </a:r>
            <a:r>
              <a:rPr lang="en-US" altLang="ja-JP" sz="4000" kern="100" dirty="0">
                <a:effectLst/>
                <a:latin typeface="+mn-ea"/>
                <a:cs typeface="Times New Roman" panose="02020603050405020304" pitchFamily="18" charset="0"/>
              </a:rPr>
              <a:t>(</a:t>
            </a:r>
            <a:r>
              <a:rPr lang="ja-JP" altLang="en-US" sz="4000" kern="100" dirty="0">
                <a:effectLst/>
                <a:latin typeface="+mn-ea"/>
                <a:cs typeface="Times New Roman" panose="02020603050405020304" pitchFamily="18" charset="0"/>
              </a:rPr>
              <a:t>個</a:t>
            </a:r>
            <a:r>
              <a:rPr lang="en-US" altLang="ja-JP" sz="4000" kern="100" dirty="0">
                <a:effectLst/>
                <a:latin typeface="+mn-ea"/>
                <a:cs typeface="Times New Roman" panose="02020603050405020304" pitchFamily="18" charset="0"/>
              </a:rPr>
              <a:t>)</a:t>
            </a:r>
            <a:endParaRPr lang="ja-JP" altLang="ja-JP" sz="40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148511BE-05C5-49FC-9B80-08675C818AE2}"/>
              </a:ext>
            </a:extLst>
          </p:cNvPr>
          <p:cNvSpPr txBox="1"/>
          <p:nvPr/>
        </p:nvSpPr>
        <p:spPr>
          <a:xfrm>
            <a:off x="0" y="5006564"/>
            <a:ext cx="6393728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6688" indent="-1436688" algn="just">
              <a:lnSpc>
                <a:spcPts val="3500"/>
              </a:lnSpc>
              <a:spcBef>
                <a:spcPts val="1200"/>
              </a:spcBef>
            </a:pPr>
            <a:r>
              <a:rPr lang="ja-JP" altLang="en-US" sz="4000" kern="100" dirty="0">
                <a:latin typeface="+mn-ea"/>
                <a:cs typeface="Times New Roman" panose="02020603050405020304" pitchFamily="18" charset="0"/>
              </a:rPr>
              <a:t>アボガドロ定数</a:t>
            </a:r>
            <a:r>
              <a:rPr lang="en-US" altLang="ja-JP" sz="4000" kern="100" dirty="0">
                <a:latin typeface="+mn-ea"/>
                <a:cs typeface="Times New Roman" panose="02020603050405020304" pitchFamily="18" charset="0"/>
              </a:rPr>
              <a:t>〔/mol〕</a:t>
            </a:r>
            <a:endParaRPr lang="ja-JP" altLang="ja-JP" sz="40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555F4F18-F09E-4C86-8239-1FD37D07EAEF}"/>
                  </a:ext>
                </a:extLst>
              </p:cNvPr>
              <p:cNvSpPr/>
              <p:nvPr/>
            </p:nvSpPr>
            <p:spPr>
              <a:xfrm>
                <a:off x="9251442" y="4936320"/>
                <a:ext cx="1250663" cy="713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b="1" i="1" kern="1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ja-JP" altLang="ja-JP" sz="3600" b="1" i="1" kern="1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　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555F4F18-F09E-4C86-8239-1FD37D07EA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442" y="4936320"/>
                <a:ext cx="1250663" cy="7139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96E8BC19-279C-4271-98D5-B353BC8D71D5}"/>
              </a:ext>
            </a:extLst>
          </p:cNvPr>
          <p:cNvCxnSpPr>
            <a:cxnSpLocks/>
          </p:cNvCxnSpPr>
          <p:nvPr/>
        </p:nvCxnSpPr>
        <p:spPr>
          <a:xfrm>
            <a:off x="9876773" y="5336897"/>
            <a:ext cx="185802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A06363C-050C-498C-BF85-9F31CB8C0504}"/>
                  </a:ext>
                </a:extLst>
              </p:cNvPr>
              <p:cNvSpPr txBox="1"/>
              <p:nvPr/>
            </p:nvSpPr>
            <p:spPr>
              <a:xfrm>
                <a:off x="9920519" y="5356464"/>
                <a:ext cx="3628562" cy="541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ts val="35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ja-JP" sz="3200" i="1" kern="1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altLang="ja-JP" sz="3200" kern="100" baseline="-25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altLang="ja-JP" sz="3200" kern="1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〔/</m:t>
                      </m:r>
                      <m:r>
                        <m:rPr>
                          <m:nor/>
                        </m:rPr>
                        <a:rPr lang="en-US" altLang="ja-JP" sz="3200" kern="1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mol</m:t>
                      </m:r>
                      <m:r>
                        <m:rPr>
                          <m:nor/>
                        </m:rPr>
                        <a:rPr lang="en-US" altLang="ja-JP" sz="3200" kern="1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〕</m:t>
                      </m:r>
                    </m:oMath>
                  </m:oMathPara>
                </a14:m>
                <a:endParaRPr lang="en-US" altLang="ja-JP" sz="2400" kern="1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A06363C-050C-498C-BF85-9F31CB8C05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0519" y="5356464"/>
                <a:ext cx="3628562" cy="5411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E3E184FF-FC01-47D3-A1C3-22FDAA13419C}"/>
                  </a:ext>
                </a:extLst>
              </p:cNvPr>
              <p:cNvSpPr txBox="1"/>
              <p:nvPr/>
            </p:nvSpPr>
            <p:spPr>
              <a:xfrm>
                <a:off x="10150091" y="4710384"/>
                <a:ext cx="2343007" cy="541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ts val="35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1" i="1" kern="1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altLang="ja-JP" sz="3200" b="1" i="1" kern="1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(</m:t>
                      </m:r>
                      <m:r>
                        <a:rPr lang="ja-JP" altLang="en-US" sz="3200" b="1" i="1" kern="1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個</m:t>
                      </m:r>
                      <m:r>
                        <a:rPr lang="en-US" altLang="ja-JP" sz="3200" b="1" i="1" kern="10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2400" kern="100" dirty="0">
                  <a:latin typeface="Century Schoolbook" panose="020406040505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E3E184FF-FC01-47D3-A1C3-22FDAA134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0091" y="4710384"/>
                <a:ext cx="2343007" cy="5411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9969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7FB838-E81B-402A-A9BE-0296AF7F1087}"/>
              </a:ext>
            </a:extLst>
          </p:cNvPr>
          <p:cNvSpPr txBox="1"/>
          <p:nvPr/>
        </p:nvSpPr>
        <p:spPr>
          <a:xfrm>
            <a:off x="152442" y="1274257"/>
            <a:ext cx="6546804" cy="5933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350" indent="-133350" algn="just">
              <a:lnSpc>
                <a:spcPts val="5000"/>
              </a:lnSpc>
            </a:pP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・分子の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数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とそれに含まれる原子の数は必ずしも同じには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ならない。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133350" indent="-133350" algn="just">
              <a:lnSpc>
                <a:spcPts val="5000"/>
              </a:lnSpc>
            </a:pP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また，物質量も同様である。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　　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133350" indent="-133350" algn="just">
              <a:lnSpc>
                <a:spcPts val="5000"/>
              </a:lnSpc>
            </a:pP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（例）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1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個の水素分子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H</a:t>
            </a:r>
            <a:r>
              <a:rPr lang="en-US" altLang="ja-JP" sz="3200" kern="100" baseline="-250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には，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133350" indent="-133350" algn="r">
              <a:lnSpc>
                <a:spcPts val="5000"/>
              </a:lnSpc>
            </a:pP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個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水素原子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H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が含まれる。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133350" indent="-133350" algn="just">
              <a:lnSpc>
                <a:spcPts val="5000"/>
              </a:lnSpc>
            </a:pP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1 mol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の水素分子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H</a:t>
            </a:r>
            <a:r>
              <a:rPr lang="en-US" altLang="ja-JP" sz="3200" kern="100" baseline="-250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には，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133350" indent="-133350" algn="r">
              <a:lnSpc>
                <a:spcPts val="5000"/>
              </a:lnSpc>
            </a:pP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2 mol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の水素原子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H</a:t>
            </a: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が含まれる。</a:t>
            </a:r>
          </a:p>
          <a:p>
            <a:pPr marL="133350" indent="-133350" algn="just">
              <a:lnSpc>
                <a:spcPts val="3500"/>
              </a:lnSpc>
              <a:spcBef>
                <a:spcPts val="1800"/>
              </a:spcBef>
            </a:pP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　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1436688" indent="-1436688" algn="just">
              <a:lnSpc>
                <a:spcPts val="4200"/>
              </a:lnSpc>
              <a:spcBef>
                <a:spcPts val="1200"/>
              </a:spcBef>
            </a:pP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          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A86AC5B1-0B7D-5549-A129-7689DB0473F5}"/>
              </a:ext>
            </a:extLst>
          </p:cNvPr>
          <p:cNvSpPr txBox="1">
            <a:spLocks/>
          </p:cNvSpPr>
          <p:nvPr/>
        </p:nvSpPr>
        <p:spPr>
          <a:xfrm>
            <a:off x="1" y="17434"/>
            <a:ext cx="7405140" cy="628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アボガドロ定数と物質量</a:t>
            </a:r>
            <a:r>
              <a:rPr lang="en-US" altLang="ja-JP" sz="3200" dirty="0">
                <a:latin typeface="+mn-ea"/>
              </a:rPr>
              <a:t>(</a:t>
            </a:r>
            <a:r>
              <a:rPr lang="en-US" altLang="ja-JP" sz="3200" dirty="0">
                <a:latin typeface="Arial Narrow" panose="020B0606020202030204" pitchFamily="34" charset="0"/>
              </a:rPr>
              <a:t>p.110</a:t>
            </a:r>
            <a:r>
              <a:rPr lang="en-US" altLang="ja-JP" sz="3200" dirty="0">
                <a:latin typeface="+mn-ea"/>
              </a:rPr>
              <a:t>)</a:t>
            </a:r>
            <a:endParaRPr lang="ja-JP" altLang="en-US" sz="3200" dirty="0">
              <a:latin typeface="+mn-ea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3F7CCDAD-DAB4-7049-8ADD-BA1895824ADC}"/>
              </a:ext>
            </a:extLst>
          </p:cNvPr>
          <p:cNvGrpSpPr/>
          <p:nvPr/>
        </p:nvGrpSpPr>
        <p:grpSpPr>
          <a:xfrm>
            <a:off x="0" y="612443"/>
            <a:ext cx="12192000" cy="33450"/>
            <a:chOff x="0" y="612443"/>
            <a:chExt cx="12192000" cy="33450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8FDBC9-BED3-7045-9E89-01BAEEFC88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5893"/>
              <a:ext cx="12192000" cy="0"/>
            </a:xfrm>
            <a:prstGeom prst="line">
              <a:avLst/>
            </a:prstGeom>
            <a:solidFill>
              <a:srgbClr val="0077C3"/>
            </a:solidFill>
            <a:ln w="92075">
              <a:solidFill>
                <a:srgbClr val="3497D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99CC1874-5AD1-A741-A5BE-941B576A63D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2443"/>
              <a:ext cx="12192000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図 14" descr="グラフ&#10;&#10;自動的に生成された説明">
            <a:extLst>
              <a:ext uri="{FF2B5EF4-FFF2-40B4-BE49-F238E27FC236}">
                <a16:creationId xmlns:a16="http://schemas.microsoft.com/office/drawing/2014/main" id="{D7BF8851-3C33-4698-BD6C-3E3520A36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794" y="1240900"/>
            <a:ext cx="4949764" cy="433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35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7FB838-E81B-402A-A9BE-0296AF7F1087}"/>
              </a:ext>
            </a:extLst>
          </p:cNvPr>
          <p:cNvSpPr txBox="1"/>
          <p:nvPr/>
        </p:nvSpPr>
        <p:spPr>
          <a:xfrm>
            <a:off x="206813" y="25486"/>
            <a:ext cx="11568509" cy="3676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350" indent="-133350" algn="just">
              <a:lnSpc>
                <a:spcPts val="5200"/>
              </a:lnSpc>
            </a:pPr>
            <a:endParaRPr lang="ja-JP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133350" indent="-133350" algn="just">
              <a:lnSpc>
                <a:spcPts val="5200"/>
              </a:lnSpc>
              <a:spcBef>
                <a:spcPts val="1800"/>
              </a:spcBef>
            </a:pP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・物質量を用いる場合には，着目する粒子の種類（原子，分子，イオンなど）を示す必要がある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。</a:t>
            </a:r>
            <a:endParaRPr lang="ja-JP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133350" indent="-133350" algn="just">
              <a:lnSpc>
                <a:spcPts val="3500"/>
              </a:lnSpc>
              <a:spcBef>
                <a:spcPts val="1800"/>
              </a:spcBef>
            </a:pP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　</a:t>
            </a:r>
            <a:endParaRPr lang="en-US" altLang="ja-JP" sz="3200" kern="100" dirty="0">
              <a:latin typeface="+mn-ea"/>
              <a:cs typeface="Times New Roman" panose="02020603050405020304" pitchFamily="18" charset="0"/>
            </a:endParaRPr>
          </a:p>
          <a:p>
            <a:pPr marL="1436688" indent="-1436688" algn="just">
              <a:lnSpc>
                <a:spcPts val="4200"/>
              </a:lnSpc>
              <a:spcBef>
                <a:spcPts val="1200"/>
              </a:spcBef>
            </a:pP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          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A86AC5B1-0B7D-5549-A129-7689DB0473F5}"/>
              </a:ext>
            </a:extLst>
          </p:cNvPr>
          <p:cNvSpPr txBox="1">
            <a:spLocks/>
          </p:cNvSpPr>
          <p:nvPr/>
        </p:nvSpPr>
        <p:spPr>
          <a:xfrm>
            <a:off x="1" y="17434"/>
            <a:ext cx="7405140" cy="628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アボガドロ定数と物質量</a:t>
            </a:r>
            <a:r>
              <a:rPr lang="en-US" altLang="ja-JP" sz="3200" dirty="0">
                <a:latin typeface="+mn-ea"/>
              </a:rPr>
              <a:t>(</a:t>
            </a:r>
            <a:r>
              <a:rPr lang="en-US" altLang="ja-JP" sz="3200" dirty="0">
                <a:latin typeface="Arial Narrow" panose="020B0606020202030204" pitchFamily="34" charset="0"/>
              </a:rPr>
              <a:t>p.110</a:t>
            </a:r>
            <a:r>
              <a:rPr lang="en-US" altLang="ja-JP" sz="3200" dirty="0">
                <a:latin typeface="+mn-ea"/>
              </a:rPr>
              <a:t>)</a:t>
            </a:r>
            <a:endParaRPr lang="ja-JP" altLang="en-US" sz="3200" dirty="0">
              <a:latin typeface="+mn-ea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3F7CCDAD-DAB4-7049-8ADD-BA1895824ADC}"/>
              </a:ext>
            </a:extLst>
          </p:cNvPr>
          <p:cNvGrpSpPr/>
          <p:nvPr/>
        </p:nvGrpSpPr>
        <p:grpSpPr>
          <a:xfrm>
            <a:off x="0" y="612443"/>
            <a:ext cx="12192000" cy="33450"/>
            <a:chOff x="0" y="612443"/>
            <a:chExt cx="12192000" cy="33450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8FDBC9-BED3-7045-9E89-01BAEEFC88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5893"/>
              <a:ext cx="12192000" cy="0"/>
            </a:xfrm>
            <a:prstGeom prst="line">
              <a:avLst/>
            </a:prstGeom>
            <a:solidFill>
              <a:srgbClr val="0077C3"/>
            </a:solidFill>
            <a:ln w="92075">
              <a:solidFill>
                <a:srgbClr val="3497D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99CC1874-5AD1-A741-A5BE-941B576A63D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2443"/>
              <a:ext cx="12192000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C1DDD92-7E00-454E-9F5B-65DC99A2F285}"/>
              </a:ext>
            </a:extLst>
          </p:cNvPr>
          <p:cNvSpPr txBox="1"/>
          <p:nvPr/>
        </p:nvSpPr>
        <p:spPr>
          <a:xfrm>
            <a:off x="323262" y="2317258"/>
            <a:ext cx="6758617" cy="389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350" indent="-133350" algn="just">
              <a:lnSpc>
                <a:spcPts val="5000"/>
              </a:lnSpc>
            </a:pPr>
            <a:r>
              <a:rPr lang="ja-JP" altLang="ja-JP" sz="3200" kern="100" dirty="0">
                <a:latin typeface="+mn-ea"/>
                <a:cs typeface="Times New Roman" panose="02020603050405020304" pitchFamily="18" charset="0"/>
              </a:rPr>
              <a:t>・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また，塩化ナトリウム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NaCl</a:t>
            </a:r>
            <a:r>
              <a:rPr lang="ja-JP" altLang="en-US" sz="3200" kern="100" dirty="0" err="1">
                <a:latin typeface="+mn-ea"/>
                <a:cs typeface="Times New Roman" panose="02020603050405020304" pitchFamily="18" charset="0"/>
              </a:rPr>
              <a:t>のように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組成式で表される物質では，分子式と同じように「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Na</a:t>
            </a:r>
            <a:r>
              <a:rPr lang="ja-JP" altLang="en-US" sz="3200" kern="100" baseline="30000" dirty="0">
                <a:latin typeface="+mn-ea"/>
                <a:cs typeface="Times New Roman" panose="02020603050405020304" pitchFamily="18" charset="0"/>
              </a:rPr>
              <a:t>＋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1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個，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Cl</a:t>
            </a:r>
            <a:r>
              <a:rPr lang="en-US" altLang="ja-JP" sz="3200" kern="100" baseline="30000" dirty="0">
                <a:latin typeface="+mn-ea"/>
                <a:cs typeface="Times New Roman" panose="02020603050405020304" pitchFamily="18" charset="0"/>
              </a:rPr>
              <a:t>−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1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個からなる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1</a:t>
            </a:r>
            <a:r>
              <a:rPr lang="ja-JP" altLang="en-US" sz="3200" kern="100" dirty="0" err="1">
                <a:latin typeface="+mn-ea"/>
                <a:cs typeface="Times New Roman" panose="02020603050405020304" pitchFamily="18" charset="0"/>
              </a:rPr>
              <a:t>つの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粒子」を仮定して，その粒子が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6.02…×10</a:t>
            </a:r>
            <a:r>
              <a:rPr lang="en-US" altLang="ja-JP" sz="3200" kern="100" baseline="30000" dirty="0">
                <a:latin typeface="+mn-ea"/>
                <a:cs typeface="Times New Roman" panose="02020603050405020304" pitchFamily="18" charset="0"/>
              </a:rPr>
              <a:t>23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個集まれば</a:t>
            </a:r>
            <a:r>
              <a:rPr lang="en-US" altLang="ja-JP" sz="3200" kern="100" dirty="0">
                <a:latin typeface="+mn-ea"/>
                <a:cs typeface="Times New Roman" panose="02020603050405020304" pitchFamily="18" charset="0"/>
              </a:rPr>
              <a:t>1 mol</a:t>
            </a:r>
            <a:r>
              <a:rPr lang="ja-JP" altLang="en-US" sz="3200" kern="100" dirty="0">
                <a:latin typeface="+mn-ea"/>
                <a:cs typeface="Times New Roman" panose="02020603050405020304" pitchFamily="18" charset="0"/>
              </a:rPr>
              <a:t>であるとする。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E86FBFF-778E-42BE-AB00-5D7DDAD4A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8328" y="1735304"/>
            <a:ext cx="4931027" cy="436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958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7C11F7-214E-4752-AFEF-5F4DDB2F00D9}"/>
              </a:ext>
            </a:extLst>
          </p:cNvPr>
          <p:cNvSpPr txBox="1"/>
          <p:nvPr/>
        </p:nvSpPr>
        <p:spPr>
          <a:xfrm>
            <a:off x="1189926" y="1183877"/>
            <a:ext cx="10582974" cy="5170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 algn="just">
              <a:lnSpc>
                <a:spcPts val="5100"/>
              </a:lnSpc>
              <a:tabLst>
                <a:tab pos="271463" algn="l"/>
              </a:tabLst>
            </a:pP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次の各問いに答えよ。アボガドロ定数を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6.0×10</a:t>
            </a:r>
            <a:r>
              <a:rPr lang="en-US" altLang="ja-JP" sz="3600" kern="100" baseline="30000" dirty="0">
                <a:latin typeface="+mn-ea"/>
                <a:cs typeface="Times New Roman" panose="02020603050405020304" pitchFamily="18" charset="0"/>
              </a:rPr>
              <a:t>23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/mol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とする。</a:t>
            </a:r>
          </a:p>
          <a:p>
            <a:pPr marL="271463" indent="-271463" algn="just">
              <a:lnSpc>
                <a:spcPts val="5100"/>
              </a:lnSpc>
              <a:tabLst>
                <a:tab pos="271463" algn="l"/>
              </a:tabLst>
            </a:pP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⑴　水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H</a:t>
            </a:r>
            <a:r>
              <a:rPr lang="en-US" altLang="ja-JP" sz="3600" kern="100" baseline="-250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O 2.0 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に含まれる水分子の数は何個か。</a:t>
            </a:r>
          </a:p>
          <a:p>
            <a:pPr marL="271463" indent="-271463" algn="just">
              <a:lnSpc>
                <a:spcPts val="5100"/>
              </a:lnSpc>
              <a:tabLst>
                <a:tab pos="271463" algn="l"/>
              </a:tabLst>
            </a:pP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⑵　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3.0×10</a:t>
            </a:r>
            <a:r>
              <a:rPr lang="en-US" altLang="ja-JP" sz="3600" kern="100" baseline="30000" dirty="0">
                <a:latin typeface="+mn-ea"/>
                <a:cs typeface="Times New Roman" panose="02020603050405020304" pitchFamily="18" charset="0"/>
              </a:rPr>
              <a:t>24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個のアンモニア分子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NH3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の物質量は何 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か。</a:t>
            </a:r>
          </a:p>
          <a:p>
            <a:pPr marL="271463" indent="-271463" algn="just">
              <a:lnSpc>
                <a:spcPts val="5100"/>
              </a:lnSpc>
              <a:tabLst>
                <a:tab pos="271463" algn="l"/>
              </a:tabLst>
            </a:pP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⑶　硫酸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H</a:t>
            </a:r>
            <a:r>
              <a:rPr lang="en-US" altLang="ja-JP" sz="3600" kern="100" baseline="-250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SO</a:t>
            </a:r>
            <a:r>
              <a:rPr lang="en-US" altLang="ja-JP" sz="3600" kern="100" baseline="-25000" dirty="0">
                <a:latin typeface="+mn-ea"/>
                <a:cs typeface="Times New Roman" panose="02020603050405020304" pitchFamily="18" charset="0"/>
              </a:rPr>
              <a:t>4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 1.5 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に含まれる酸素原子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O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の物質量は何 </a:t>
            </a:r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mol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か。</a:t>
            </a:r>
          </a:p>
          <a:p>
            <a:pPr marL="271463" indent="-271463" algn="just">
              <a:lnSpc>
                <a:spcPts val="4000"/>
              </a:lnSpc>
              <a:tabLst>
                <a:tab pos="271463" algn="l"/>
              </a:tabLst>
            </a:pPr>
            <a:endParaRPr lang="ja-JP" altLang="en-US" sz="32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8" name="スライド番号プレースホルダー 87">
            <a:extLst>
              <a:ext uri="{FF2B5EF4-FFF2-40B4-BE49-F238E27FC236}">
                <a16:creationId xmlns:a16="http://schemas.microsoft.com/office/drawing/2014/main" id="{E98CB135-E279-1847-AF04-5ED61FF1D07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ja-JP" altLang="en-US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0B68DBC-18C9-FB46-82AE-788026A54ED2}"/>
              </a:ext>
            </a:extLst>
          </p:cNvPr>
          <p:cNvGrpSpPr/>
          <p:nvPr/>
        </p:nvGrpSpPr>
        <p:grpSpPr>
          <a:xfrm>
            <a:off x="0" y="612443"/>
            <a:ext cx="12192000" cy="33450"/>
            <a:chOff x="0" y="612443"/>
            <a:chExt cx="12192000" cy="33450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ECCD83B1-2E4C-F249-B8DD-28B292569CB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5893"/>
              <a:ext cx="12192000" cy="0"/>
            </a:xfrm>
            <a:prstGeom prst="line">
              <a:avLst/>
            </a:prstGeom>
            <a:ln w="920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B5620A5-A0C1-8843-AF96-4D279B5EFB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2443"/>
              <a:ext cx="12192000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8" name="図 47">
            <a:extLst>
              <a:ext uri="{FF2B5EF4-FFF2-40B4-BE49-F238E27FC236}">
                <a16:creationId xmlns:a16="http://schemas.microsoft.com/office/drawing/2014/main" id="{813FB1B1-6BBC-084A-A9CD-7180F64B06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4493"/>
            <a:ext cx="1008799" cy="514908"/>
          </a:xfrm>
          <a:prstGeom prst="rect">
            <a:avLst/>
          </a:prstGeom>
        </p:spPr>
      </p:pic>
      <p:sp>
        <p:nvSpPr>
          <p:cNvPr id="43" name="タイトル 1">
            <a:extLst>
              <a:ext uri="{FF2B5EF4-FFF2-40B4-BE49-F238E27FC236}">
                <a16:creationId xmlns:a16="http://schemas.microsoft.com/office/drawing/2014/main" id="{5261D2BC-243D-4C36-BA86-421BE90046D8}"/>
              </a:ext>
            </a:extLst>
          </p:cNvPr>
          <p:cNvSpPr txBox="1">
            <a:spLocks/>
          </p:cNvSpPr>
          <p:nvPr/>
        </p:nvSpPr>
        <p:spPr>
          <a:xfrm>
            <a:off x="0" y="17436"/>
            <a:ext cx="7405140" cy="628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アボガドロ定数と物質量</a:t>
            </a:r>
            <a:r>
              <a:rPr lang="en-US" altLang="ja-JP" sz="3200" dirty="0">
                <a:latin typeface="+mn-ea"/>
              </a:rPr>
              <a:t>(</a:t>
            </a:r>
            <a:r>
              <a:rPr lang="en-US" altLang="ja-JP" sz="3200" dirty="0">
                <a:latin typeface="Arial Narrow" panose="020B0606020202030204" pitchFamily="34" charset="0"/>
              </a:rPr>
              <a:t>p.111</a:t>
            </a:r>
            <a:r>
              <a:rPr lang="en-US" altLang="ja-JP" sz="3200" dirty="0">
                <a:latin typeface="+mn-ea"/>
              </a:rPr>
              <a:t>)</a:t>
            </a:r>
            <a:endParaRPr lang="ja-JP" altLang="en-US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50468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5558</TotalTime>
  <Words>1210</Words>
  <PresentationFormat>ワイド画面</PresentationFormat>
  <Paragraphs>136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2" baseType="lpstr">
      <vt:lpstr>Meiryo</vt:lpstr>
      <vt:lpstr>Meiryo</vt:lpstr>
      <vt:lpstr>游ゴシック</vt:lpstr>
      <vt:lpstr>游ゴシック Light</vt:lpstr>
      <vt:lpstr>Arial</vt:lpstr>
      <vt:lpstr>Arial Narrow</vt:lpstr>
      <vt:lpstr>Cambria Math</vt:lpstr>
      <vt:lpstr>Century Schoolbook</vt:lpstr>
      <vt:lpstr>Times New Roman</vt:lpstr>
      <vt:lpstr>Office テーマ</vt:lpstr>
      <vt:lpstr>PowerPoint プレゼンテーション</vt:lpstr>
      <vt:lpstr>2部 1章  物質の変化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2025-01-20T11:07:26Z</cp:lastPrinted>
  <dcterms:created xsi:type="dcterms:W3CDTF">2021-02-12T11:07:27Z</dcterms:created>
  <dcterms:modified xsi:type="dcterms:W3CDTF">2025-06-06T09:54:37Z</dcterms:modified>
</cp:coreProperties>
</file>