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7" r:id="rId2"/>
    <p:sldId id="308" r:id="rId3"/>
    <p:sldId id="301" r:id="rId4"/>
    <p:sldId id="310" r:id="rId5"/>
    <p:sldId id="317" r:id="rId6"/>
    <p:sldId id="311" r:id="rId7"/>
    <p:sldId id="313" r:id="rId8"/>
    <p:sldId id="316" r:id="rId9"/>
    <p:sldId id="315" r:id="rId10"/>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紙本 拓也" initials="紙本" lastIdx="1" clrIdx="0">
    <p:extLst>
      <p:ext uri="{19B8F6BF-5375-455C-9EA6-DF929625EA0E}">
        <p15:presenceInfo xmlns:p15="http://schemas.microsoft.com/office/powerpoint/2012/main" userId="S-1-5-21-3178451276-2870524919-828692511-4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041"/>
    <a:srgbClr val="F39F48"/>
    <a:srgbClr val="F37054"/>
    <a:srgbClr val="FF9233"/>
    <a:srgbClr val="FFEEEB"/>
    <a:srgbClr val="FFFF66"/>
    <a:srgbClr val="107AAF"/>
    <a:srgbClr val="007DC6"/>
    <a:srgbClr val="446AB2"/>
    <a:srgbClr val="349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3" autoAdjust="0"/>
    <p:restoredTop sz="93883" autoAdjust="0"/>
  </p:normalViewPr>
  <p:slideViewPr>
    <p:cSldViewPr snapToGrid="0">
      <p:cViewPr varScale="1">
        <p:scale>
          <a:sx n="59" d="100"/>
          <a:sy n="59" d="100"/>
        </p:scale>
        <p:origin x="1132" y="52"/>
      </p:cViewPr>
      <p:guideLst/>
    </p:cSldViewPr>
  </p:slideViewPr>
  <p:notesTextViewPr>
    <p:cViewPr>
      <p:scale>
        <a:sx n="1" d="1"/>
        <a:sy n="1" d="1"/>
      </p:scale>
      <p:origin x="0" y="0"/>
    </p:cViewPr>
  </p:notesTextViewPr>
  <p:notesViewPr>
    <p:cSldViewPr snapToGrid="0">
      <p:cViewPr varScale="1">
        <p:scale>
          <a:sx n="46" d="100"/>
          <a:sy n="46" d="100"/>
        </p:scale>
        <p:origin x="27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301A4783-7530-4355-9F25-081B61AD97B1}" type="datetimeFigureOut">
              <a:rPr kumimoji="1" lang="ja-JP" altLang="en-US" smtClean="0"/>
              <a:t>2025/4/8</a:t>
            </a:fld>
            <a:endParaRPr kumimoji="1" lang="ja-JP" altLang="en-US"/>
          </a:p>
        </p:txBody>
      </p:sp>
      <p:sp>
        <p:nvSpPr>
          <p:cNvPr id="4" name="フッター プレースホルダー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1EFA4128-D88A-454C-B59A-7ED8C385117E}" type="slidenum">
              <a:rPr kumimoji="1" lang="ja-JP" altLang="en-US" smtClean="0"/>
              <a:t>‹#›</a:t>
            </a:fld>
            <a:endParaRPr kumimoji="1" lang="ja-JP" altLang="en-US"/>
          </a:p>
        </p:txBody>
      </p:sp>
    </p:spTree>
    <p:extLst>
      <p:ext uri="{BB962C8B-B14F-4D97-AF65-F5344CB8AC3E}">
        <p14:creationId xmlns:p14="http://schemas.microsoft.com/office/powerpoint/2010/main" val="15722732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DF55A73-E438-4208-BF63-4A50B1151D98}"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F550374-6F3F-4C40-927F-627EF3EA8AEC}" type="slidenum">
              <a:rPr kumimoji="1" lang="ja-JP" altLang="en-US" smtClean="0"/>
              <a:t>‹#›</a:t>
            </a:fld>
            <a:endParaRPr kumimoji="1" lang="ja-JP" altLang="en-US"/>
          </a:p>
        </p:txBody>
      </p:sp>
    </p:spTree>
    <p:extLst>
      <p:ext uri="{BB962C8B-B14F-4D97-AF65-F5344CB8AC3E}">
        <p14:creationId xmlns:p14="http://schemas.microsoft.com/office/powerpoint/2010/main" val="36512952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49698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9511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04541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70859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5</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405588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52970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75043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425818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5648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p:cNvSpPr>
            <a:spLocks noGrp="1"/>
          </p:cNvSpPr>
          <p:nvPr>
            <p:ph type="ftr" sz="quarter" idx="11"/>
          </p:nvPr>
        </p:nvSpPr>
        <p:spPr/>
        <p:txBody>
          <a:body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12"/>
          </p:nvPr>
        </p:nvSpPr>
        <p:spPr>
          <a:xfrm>
            <a:off x="9148554" y="6395599"/>
            <a:ext cx="2743200" cy="365125"/>
          </a:xfrm>
        </p:spPr>
        <p:txBody>
          <a:bodyPr/>
          <a:lstStyle>
            <a:lvl1pPr>
              <a:defRPr>
                <a:solidFill>
                  <a:schemeClr val="accent5"/>
                </a:solidFill>
              </a:defRPr>
            </a:lvl1pPr>
          </a:lstStyle>
          <a:p>
            <a:fld id="{F143F85B-3016-4414-A91E-A3EF375872A4}" type="slidenum">
              <a:rPr lang="ja-JP" altLang="en-US" smtClean="0"/>
              <a:pPr/>
              <a:t>‹#›</a:t>
            </a:fld>
            <a:endParaRPr lang="ja-JP" altLang="en-US" dirty="0"/>
          </a:p>
        </p:txBody>
      </p:sp>
      <p:pic>
        <p:nvPicPr>
          <p:cNvPr id="8" name="図 7">
            <a:extLst>
              <a:ext uri="{FF2B5EF4-FFF2-40B4-BE49-F238E27FC236}">
                <a16:creationId xmlns:a16="http://schemas.microsoft.com/office/drawing/2014/main" id="{EACB94B9-7093-5641-BA9F-0A372E659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Tree>
    <p:extLst>
      <p:ext uri="{BB962C8B-B14F-4D97-AF65-F5344CB8AC3E}">
        <p14:creationId xmlns:p14="http://schemas.microsoft.com/office/powerpoint/2010/main" val="10555320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3"/>
          </p:nvPr>
        </p:nvSpPr>
        <p:spPr>
          <a:xfrm>
            <a:off x="4038600" y="647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4"/>
          </p:nvPr>
        </p:nvSpPr>
        <p:spPr>
          <a:xfrm>
            <a:off x="9383684" y="6476417"/>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143F85B-3016-4414-A91E-A3EF375872A4}" type="slidenum">
              <a:rPr lang="ja-JP" altLang="en-US" smtClean="0"/>
              <a:pPr/>
              <a:t>‹#›</a:t>
            </a:fld>
            <a:endParaRPr lang="ja-JP" altLang="en-US" dirty="0"/>
          </a:p>
        </p:txBody>
      </p:sp>
    </p:spTree>
    <p:extLst>
      <p:ext uri="{BB962C8B-B14F-4D97-AF65-F5344CB8AC3E}">
        <p14:creationId xmlns:p14="http://schemas.microsoft.com/office/powerpoint/2010/main" val="674149954"/>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9DEC921-99EB-7547-B379-AD342B5CB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
        <p:nvSpPr>
          <p:cNvPr id="3" name="フッター プレースホルダー 2">
            <a:extLst>
              <a:ext uri="{FF2B5EF4-FFF2-40B4-BE49-F238E27FC236}">
                <a16:creationId xmlns:a16="http://schemas.microsoft.com/office/drawing/2014/main" id="{ED2A40F5-AFA4-4B4C-AE81-463BD8EC749C}"/>
              </a:ext>
            </a:extLst>
          </p:cNvPr>
          <p:cNvSpPr>
            <a:spLocks noGrp="1"/>
          </p:cNvSpPr>
          <p:nvPr>
            <p:ph type="ftr" sz="quarter" idx="11"/>
          </p:nvPr>
        </p:nvSpPr>
        <p:spPr>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5" name="スライド番号プレースホルダー 6">
            <a:extLst>
              <a:ext uri="{FF2B5EF4-FFF2-40B4-BE49-F238E27FC236}">
                <a16:creationId xmlns:a16="http://schemas.microsoft.com/office/drawing/2014/main" id="{3CA3E189-DEF6-F746-885C-18E5BF4564D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1/13</a:t>
            </a:r>
            <a:endParaRPr lang="ja-JP" altLang="en-US" dirty="0"/>
          </a:p>
        </p:txBody>
      </p:sp>
      <p:sp>
        <p:nvSpPr>
          <p:cNvPr id="27" name="タイトル 1">
            <a:extLst>
              <a:ext uri="{FF2B5EF4-FFF2-40B4-BE49-F238E27FC236}">
                <a16:creationId xmlns:a16="http://schemas.microsoft.com/office/drawing/2014/main" id="{4D926E8A-7AD8-844A-8332-0361EE486A88}"/>
              </a:ext>
            </a:extLst>
          </p:cNvPr>
          <p:cNvSpPr>
            <a:spLocks noGrp="1"/>
          </p:cNvSpPr>
          <p:nvPr>
            <p:ph type="ctrTitle"/>
          </p:nvPr>
        </p:nvSpPr>
        <p:spPr>
          <a:xfrm>
            <a:off x="-19455" y="1571049"/>
            <a:ext cx="12207144" cy="1328897"/>
          </a:xfrm>
        </p:spPr>
        <p:txBody>
          <a:bodyPr anchor="ctr">
            <a:normAutofit/>
          </a:bodyPr>
          <a:lstStyle/>
          <a:p>
            <a:pPr>
              <a:lnSpc>
                <a:spcPts val="8000"/>
              </a:lnSpc>
            </a:pPr>
            <a:r>
              <a:rPr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部 </a:t>
            </a:r>
            <a:r>
              <a:rPr kumimoji="1"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章</a:t>
            </a:r>
            <a:r>
              <a:rPr lang="en-US" altLang="ja-JP" sz="4400"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物質の構成</a:t>
            </a:r>
          </a:p>
        </p:txBody>
      </p:sp>
      <p:grpSp>
        <p:nvGrpSpPr>
          <p:cNvPr id="28" name="グループ化 27">
            <a:extLst>
              <a:ext uri="{FF2B5EF4-FFF2-40B4-BE49-F238E27FC236}">
                <a16:creationId xmlns:a16="http://schemas.microsoft.com/office/drawing/2014/main" id="{F872E576-665D-CF4B-9EC8-ECFA80097902}"/>
              </a:ext>
            </a:extLst>
          </p:cNvPr>
          <p:cNvGrpSpPr/>
          <p:nvPr/>
        </p:nvGrpSpPr>
        <p:grpSpPr>
          <a:xfrm>
            <a:off x="298951" y="2985876"/>
            <a:ext cx="12183378" cy="2048456"/>
            <a:chOff x="298951" y="3053972"/>
            <a:chExt cx="12183378" cy="2048456"/>
          </a:xfrm>
        </p:grpSpPr>
        <p:sp>
          <p:nvSpPr>
            <p:cNvPr id="29" name="角丸四角形 28">
              <a:extLst>
                <a:ext uri="{FF2B5EF4-FFF2-40B4-BE49-F238E27FC236}">
                  <a16:creationId xmlns:a16="http://schemas.microsoft.com/office/drawing/2014/main" id="{AA6208A9-AD86-1942-87BA-BA5B35FB3D64}"/>
                </a:ext>
              </a:extLst>
            </p:cNvPr>
            <p:cNvSpPr/>
            <p:nvPr/>
          </p:nvSpPr>
          <p:spPr>
            <a:xfrm>
              <a:off x="1021404" y="3364030"/>
              <a:ext cx="2626468" cy="111382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サブタイトル 3">
              <a:extLst>
                <a:ext uri="{FF2B5EF4-FFF2-40B4-BE49-F238E27FC236}">
                  <a16:creationId xmlns:a16="http://schemas.microsoft.com/office/drawing/2014/main" id="{88AD7BF8-FE73-644B-B2C9-FA8746B9730A}"/>
                </a:ext>
              </a:extLst>
            </p:cNvPr>
            <p:cNvSpPr txBox="1">
              <a:spLocks/>
            </p:cNvSpPr>
            <p:nvPr/>
          </p:nvSpPr>
          <p:spPr>
            <a:xfrm>
              <a:off x="298951" y="3053972"/>
              <a:ext cx="12183378" cy="2048456"/>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6600" b="1" dirty="0">
                  <a:solidFill>
                    <a:schemeClr val="bg1"/>
                  </a:solidFill>
                  <a:latin typeface="メイリオ" panose="020B0604030504040204" pitchFamily="50" charset="-128"/>
                  <a:ea typeface="メイリオ" panose="020B0604030504040204" pitchFamily="50" charset="-128"/>
                </a:rPr>
                <a:t>１章</a:t>
              </a:r>
              <a:r>
                <a:rPr lang="en-US" altLang="ja-JP" sz="6600" dirty="0">
                  <a:latin typeface="メイリオ" panose="020B0604030504040204" pitchFamily="50" charset="-128"/>
                  <a:ea typeface="メイリオ" panose="020B0604030504040204" pitchFamily="50" charset="-128"/>
                </a:rPr>
                <a:t> </a:t>
              </a:r>
              <a:r>
                <a:rPr lang="ja-JP" altLang="en-US" sz="6600" dirty="0">
                  <a:latin typeface="メイリオ" panose="020B0604030504040204" pitchFamily="50" charset="-128"/>
                  <a:ea typeface="メイリオ" panose="020B0604030504040204" pitchFamily="50" charset="-128"/>
                </a:rPr>
                <a:t> </a:t>
              </a:r>
              <a:r>
                <a:rPr lang="ja-JP" altLang="en-US" sz="6000" dirty="0">
                  <a:latin typeface="メイリオ" panose="020B0604030504040204" pitchFamily="50" charset="-128"/>
                  <a:ea typeface="メイリオ" panose="020B0604030504040204" pitchFamily="50" charset="-128"/>
                </a:rPr>
                <a:t>生物の多様性と共通性</a:t>
              </a:r>
              <a:endParaRPr lang="ja-JP" altLang="en-US" sz="6600" dirty="0">
                <a:latin typeface="メイリオ" panose="020B0604030504040204" pitchFamily="50" charset="-128"/>
                <a:ea typeface="メイリオ" panose="020B0604030504040204" pitchFamily="50" charset="-128"/>
              </a:endParaRPr>
            </a:p>
          </p:txBody>
        </p:sp>
      </p:grpSp>
      <p:pic>
        <p:nvPicPr>
          <p:cNvPr id="34" name="図 33">
            <a:extLst>
              <a:ext uri="{FF2B5EF4-FFF2-40B4-BE49-F238E27FC236}">
                <a16:creationId xmlns:a16="http://schemas.microsoft.com/office/drawing/2014/main" id="{256DB4A0-53CE-C747-8823-3251D021C418}"/>
              </a:ext>
            </a:extLst>
          </p:cNvPr>
          <p:cNvPicPr>
            <a:picLocks noChangeAspect="1"/>
          </p:cNvPicPr>
          <p:nvPr/>
        </p:nvPicPr>
        <p:blipFill>
          <a:blip r:embed="rId4"/>
          <a:stretch>
            <a:fillRect/>
          </a:stretch>
        </p:blipFill>
        <p:spPr>
          <a:xfrm>
            <a:off x="2133600" y="1667792"/>
            <a:ext cx="7924800" cy="1244600"/>
          </a:xfrm>
          <a:prstGeom prst="rect">
            <a:avLst/>
          </a:prstGeom>
        </p:spPr>
      </p:pic>
      <p:sp>
        <p:nvSpPr>
          <p:cNvPr id="19" name="円/楕円 18">
            <a:extLst>
              <a:ext uri="{FF2B5EF4-FFF2-40B4-BE49-F238E27FC236}">
                <a16:creationId xmlns:a16="http://schemas.microsoft.com/office/drawing/2014/main" id="{19F494DA-31C8-E34B-A15E-DD3E26250BF2}"/>
              </a:ext>
            </a:extLst>
          </p:cNvPr>
          <p:cNvSpPr/>
          <p:nvPr/>
        </p:nvSpPr>
        <p:spPr>
          <a:xfrm>
            <a:off x="416951" y="618938"/>
            <a:ext cx="306590" cy="3065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5281ED58-1C2B-804B-B9CD-29562358D1F5}"/>
              </a:ext>
            </a:extLst>
          </p:cNvPr>
          <p:cNvSpPr txBox="1">
            <a:spLocks/>
          </p:cNvSpPr>
          <p:nvPr/>
        </p:nvSpPr>
        <p:spPr>
          <a:xfrm>
            <a:off x="745725" y="321297"/>
            <a:ext cx="3409607" cy="956423"/>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Meiryo" panose="020B0604030504040204" pitchFamily="34" charset="-128"/>
                <a:ea typeface="Meiryo" panose="020B0604030504040204" pitchFamily="34" charset="-128"/>
              </a:rPr>
              <a:t>p. 16~31</a:t>
            </a:r>
            <a:endParaRPr lang="ja-JP" altLang="en-US" sz="32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A2EC128C-E4A1-BC90-F96D-F109E0F2029F}"/>
              </a:ext>
            </a:extLst>
          </p:cNvPr>
          <p:cNvSpPr txBox="1"/>
          <p:nvPr/>
        </p:nvSpPr>
        <p:spPr>
          <a:xfrm>
            <a:off x="3180080" y="1920760"/>
            <a:ext cx="6380480" cy="769441"/>
          </a:xfrm>
          <a:prstGeom prst="rect">
            <a:avLst/>
          </a:prstGeom>
          <a:solidFill>
            <a:schemeClr val="bg1"/>
          </a:solidFill>
        </p:spPr>
        <p:txBody>
          <a:bodyPr wrap="square" rtlCol="0">
            <a:spAutoFit/>
          </a:bodyPr>
          <a:lstStyle/>
          <a:p>
            <a:r>
              <a:rPr kumimoji="1" lang="ja-JP" altLang="en-US" sz="4400" b="1" dirty="0"/>
              <a:t>第１部　生物の特徴</a:t>
            </a:r>
          </a:p>
        </p:txBody>
      </p:sp>
      <p:sp>
        <p:nvSpPr>
          <p:cNvPr id="4" name="正方形/長方形 3">
            <a:extLst>
              <a:ext uri="{FF2B5EF4-FFF2-40B4-BE49-F238E27FC236}">
                <a16:creationId xmlns:a16="http://schemas.microsoft.com/office/drawing/2014/main" id="{BB7ACA7F-0CF2-B247-32BF-27550DBB2935}"/>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5185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81048E44-E5CD-4E4F-B74D-B9ED14170A3B}"/>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78D1707B-4781-624D-BBF2-D3E9D67501E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2/13</a:t>
            </a:r>
            <a:endParaRPr lang="ja-JP" altLang="en-US" dirty="0"/>
          </a:p>
        </p:txBody>
      </p:sp>
      <p:sp>
        <p:nvSpPr>
          <p:cNvPr id="2" name="テキスト ボックス 1">
            <a:extLst>
              <a:ext uri="{FF2B5EF4-FFF2-40B4-BE49-F238E27FC236}">
                <a16:creationId xmlns:a16="http://schemas.microsoft.com/office/drawing/2014/main" id="{760B1702-3592-1E88-5E3F-90DDF2BC3F77}"/>
              </a:ext>
            </a:extLst>
          </p:cNvPr>
          <p:cNvSpPr txBox="1"/>
          <p:nvPr/>
        </p:nvSpPr>
        <p:spPr>
          <a:xfrm>
            <a:off x="1113208" y="540000"/>
            <a:ext cx="7200000" cy="540000"/>
          </a:xfrm>
          <a:prstGeom prst="rect">
            <a:avLst/>
          </a:prstGeom>
          <a:noFill/>
        </p:spPr>
        <p:txBody>
          <a:bodyPr wrap="square" lIns="0" tIns="0" rIns="0" bIns="0" rtlCol="0">
            <a:noAutofit/>
          </a:bodyPr>
          <a:lstStyle/>
          <a:p>
            <a:r>
              <a:rPr lang="ja-JP" altLang="en-US" sz="3600" b="1" dirty="0">
                <a:solidFill>
                  <a:srgbClr val="00B050"/>
                </a:solidFill>
                <a:latin typeface="Meiryo" panose="020B0604030504040204" pitchFamily="34" charset="-128"/>
                <a:ea typeface="Meiryo" panose="020B0604030504040204" pitchFamily="34" charset="-128"/>
              </a:rPr>
              <a:t> 生物の多様性</a:t>
            </a:r>
            <a:endParaRPr lang="en-US" altLang="ja-JP" sz="3600" b="1" dirty="0">
              <a:solidFill>
                <a:srgbClr val="00B050"/>
              </a:solidFill>
              <a:latin typeface="Meiryo" panose="020B0604030504040204" pitchFamily="34" charset="-128"/>
              <a:ea typeface="Meiryo" panose="020B0604030504040204" pitchFamily="34" charset="-128"/>
            </a:endParaRPr>
          </a:p>
        </p:txBody>
      </p:sp>
      <p:sp>
        <p:nvSpPr>
          <p:cNvPr id="3" name="正方形/長方形 2">
            <a:extLst>
              <a:ext uri="{FF2B5EF4-FFF2-40B4-BE49-F238E27FC236}">
                <a16:creationId xmlns:a16="http://schemas.microsoft.com/office/drawing/2014/main" id="{8FEEFCB2-3B3A-111A-6B8E-67CCAD077587}"/>
              </a:ext>
            </a:extLst>
          </p:cNvPr>
          <p:cNvSpPr/>
          <p:nvPr/>
        </p:nvSpPr>
        <p:spPr>
          <a:xfrm>
            <a:off x="540000" y="1260000"/>
            <a:ext cx="11160000" cy="5040000"/>
          </a:xfrm>
          <a:prstGeom prst="rect">
            <a:avLst/>
          </a:prstGeom>
        </p:spPr>
        <p:txBody>
          <a:bodyPr wrap="square" lIns="0" tIns="0" rIns="0" bIns="0">
            <a:noAutofit/>
          </a:bodyPr>
          <a:lstStyle/>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種</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生物を分類する基本単位。共通の特徴をもった個体の集まりのことで、交配して</a:t>
            </a:r>
            <a:br>
              <a:rPr lang="en-US" altLang="ja-JP" sz="3600" dirty="0">
                <a:latin typeface="メイリオ" panose="020B0604030504040204" pitchFamily="50" charset="-128"/>
                <a:ea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生殖能力</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のある子孫を残すことができる。</a:t>
            </a:r>
          </a:p>
          <a:p>
            <a:pPr marL="468000" indent="-468000"/>
            <a:r>
              <a:rPr lang="ja-JP" altLang="en-US" sz="3600" dirty="0">
                <a:latin typeface="メイリオ" panose="020B0604030504040204" pitchFamily="50" charset="-128"/>
                <a:ea typeface="メイリオ" panose="020B0604030504040204" pitchFamily="50" charset="-128"/>
              </a:rPr>
              <a:t>・名前がつけられて，他のものと区別されている生物の種の数は，約</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190</a:t>
            </a:r>
            <a:r>
              <a:rPr lang="ja-JP" altLang="en-US" sz="3600" dirty="0">
                <a:solidFill>
                  <a:schemeClr val="bg1"/>
                </a:solidFill>
                <a:latin typeface="メイリオ" panose="020B0604030504040204" pitchFamily="50" charset="-128"/>
                <a:ea typeface="メイリオ" panose="020B0604030504040204" pitchFamily="50" charset="-128"/>
              </a:rPr>
              <a:t>万</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a:t>
            </a:r>
          </a:p>
          <a:p>
            <a:pPr marL="468000" indent="-468000"/>
            <a:r>
              <a:rPr lang="ja-JP" altLang="en-US" sz="3600" dirty="0">
                <a:latin typeface="メイリオ" panose="020B0604030504040204" pitchFamily="50" charset="-128"/>
                <a:ea typeface="メイリオ" panose="020B0604030504040204" pitchFamily="50" charset="-128"/>
              </a:rPr>
              <a:t>　実際に生存している種の数は</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4</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数千万</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a:t>
            </a:r>
          </a:p>
        </p:txBody>
      </p:sp>
      <p:sp>
        <p:nvSpPr>
          <p:cNvPr id="4" name="テキスト ボックス 3">
            <a:extLst>
              <a:ext uri="{FF2B5EF4-FFF2-40B4-BE49-F238E27FC236}">
                <a16:creationId xmlns:a16="http://schemas.microsoft.com/office/drawing/2014/main" id="{DA94C4B2-31EF-3BD9-332B-981D71A95A26}"/>
              </a:ext>
            </a:extLst>
          </p:cNvPr>
          <p:cNvSpPr txBox="1"/>
          <p:nvPr/>
        </p:nvSpPr>
        <p:spPr>
          <a:xfrm>
            <a:off x="1157314" y="12600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種</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469BCC2-742E-4E43-B18D-89AFB3C960B2}"/>
              </a:ext>
            </a:extLst>
          </p:cNvPr>
          <p:cNvSpPr txBox="1"/>
          <p:nvPr/>
        </p:nvSpPr>
        <p:spPr>
          <a:xfrm>
            <a:off x="1854430" y="23485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生殖能力</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2FB0383-2611-F62D-85BD-1C2709EBB758}"/>
              </a:ext>
            </a:extLst>
          </p:cNvPr>
          <p:cNvSpPr txBox="1"/>
          <p:nvPr/>
        </p:nvSpPr>
        <p:spPr>
          <a:xfrm>
            <a:off x="4798800" y="3445200"/>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190</a:t>
            </a:r>
            <a:r>
              <a:rPr lang="ja-JP" altLang="en-US" sz="3600" dirty="0">
                <a:solidFill>
                  <a:srgbClr val="FF0000"/>
                </a:solidFill>
                <a:latin typeface="メイリオ" panose="020B0604030504040204" pitchFamily="50" charset="-128"/>
                <a:ea typeface="メイリオ" panose="020B0604030504040204" pitchFamily="50" charset="-128"/>
              </a:rPr>
              <a:t>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40BEDD5-5481-DF7A-842D-3F88B68E8E74}"/>
              </a:ext>
            </a:extLst>
          </p:cNvPr>
          <p:cNvSpPr txBox="1"/>
          <p:nvPr/>
        </p:nvSpPr>
        <p:spPr>
          <a:xfrm>
            <a:off x="7560000" y="40003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数千万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531C21F-295C-B576-76C3-671EBE616268}"/>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pic>
        <p:nvPicPr>
          <p:cNvPr id="16" name="図 15">
            <a:extLst>
              <a:ext uri="{FF2B5EF4-FFF2-40B4-BE49-F238E27FC236}">
                <a16:creationId xmlns:a16="http://schemas.microsoft.com/office/drawing/2014/main" id="{340A5282-D597-6D42-660D-3A9DB9B8C044}"/>
              </a:ext>
            </a:extLst>
          </p:cNvPr>
          <p:cNvPicPr>
            <a:picLocks noChangeAspect="1"/>
          </p:cNvPicPr>
          <p:nvPr/>
        </p:nvPicPr>
        <p:blipFill>
          <a:blip r:embed="rId3"/>
          <a:stretch>
            <a:fillRect/>
          </a:stretch>
        </p:blipFill>
        <p:spPr>
          <a:xfrm>
            <a:off x="635642" y="479231"/>
            <a:ext cx="567515" cy="540000"/>
          </a:xfrm>
          <a:prstGeom prst="rect">
            <a:avLst/>
          </a:prstGeom>
        </p:spPr>
      </p:pic>
    </p:spTree>
    <p:extLst>
      <p:ext uri="{BB962C8B-B14F-4D97-AF65-F5344CB8AC3E}">
        <p14:creationId xmlns:p14="http://schemas.microsoft.com/office/powerpoint/2010/main" val="5831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2">
            <a:extLst>
              <a:ext uri="{FF2B5EF4-FFF2-40B4-BE49-F238E27FC236}">
                <a16:creationId xmlns:a16="http://schemas.microsoft.com/office/drawing/2014/main" id="{581C8CE7-9A06-4D84-B33D-CBD414EF060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22" name="スライド番号プレースホルダー 6">
            <a:extLst>
              <a:ext uri="{FF2B5EF4-FFF2-40B4-BE49-F238E27FC236}">
                <a16:creationId xmlns:a16="http://schemas.microsoft.com/office/drawing/2014/main" id="{0CA99CD4-694E-894E-9F63-DABB0AF02BCD}"/>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3/13</a:t>
            </a:r>
            <a:endParaRPr lang="ja-JP" altLang="en-US" dirty="0"/>
          </a:p>
        </p:txBody>
      </p:sp>
      <p:sp>
        <p:nvSpPr>
          <p:cNvPr id="2" name="正方形/長方形 1">
            <a:extLst>
              <a:ext uri="{FF2B5EF4-FFF2-40B4-BE49-F238E27FC236}">
                <a16:creationId xmlns:a16="http://schemas.microsoft.com/office/drawing/2014/main" id="{746A901F-5E7A-B4E2-302F-A7079776552A}"/>
              </a:ext>
            </a:extLst>
          </p:cNvPr>
          <p:cNvSpPr/>
          <p:nvPr/>
        </p:nvSpPr>
        <p:spPr>
          <a:xfrm>
            <a:off x="540000" y="1260000"/>
            <a:ext cx="11160000" cy="5040000"/>
          </a:xfrm>
          <a:prstGeom prst="rect">
            <a:avLst/>
          </a:prstGeom>
        </p:spPr>
        <p:txBody>
          <a:bodyPr wrap="square" lIns="0" tIns="0" rIns="0" bIns="0">
            <a:noAutofit/>
          </a:bodyPr>
          <a:lstStyle/>
          <a:p>
            <a:pPr marL="468000" indent="-468000"/>
            <a:r>
              <a:rPr lang="ja-JP" altLang="en-US" sz="3600">
                <a:latin typeface="メイリオ" panose="020B0604030504040204" pitchFamily="50" charset="-128"/>
                <a:ea typeface="メイリオ" panose="020B0604030504040204" pitchFamily="50" charset="-128"/>
              </a:rPr>
              <a:t>・体が</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細胞</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からできている。</a:t>
            </a:r>
          </a:p>
          <a:p>
            <a:pPr marL="468000" indent="-468000"/>
            <a:r>
              <a:rPr lang="ja-JP" altLang="en-US" sz="3600">
                <a:latin typeface="メイリオ" panose="020B0604030504040204" pitchFamily="50" charset="-128"/>
                <a:ea typeface="メイリオ" panose="020B0604030504040204" pitchFamily="50" charset="-128"/>
              </a:rPr>
              <a:t>　細胞は</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細胞膜</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によって外界から隔てられている。</a:t>
            </a:r>
          </a:p>
          <a:p>
            <a:pPr marL="468000" indent="-468000"/>
            <a:r>
              <a:rPr lang="ja-JP" altLang="en-US" sz="3600">
                <a:latin typeface="メイリオ" panose="020B0604030504040204" pitchFamily="50" charset="-128"/>
                <a:ea typeface="メイリオ" panose="020B0604030504040204" pitchFamily="50" charset="-128"/>
              </a:rPr>
              <a:t>・生命活動のために</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エネルギー</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を利用する。</a:t>
            </a:r>
          </a:p>
          <a:p>
            <a:pPr marL="468000" indent="-468000"/>
            <a:r>
              <a:rPr lang="ja-JP" altLang="en-US" sz="3600">
                <a:latin typeface="メイリオ" panose="020B0604030504040204" pitchFamily="50" charset="-128"/>
                <a:ea typeface="メイリオ" panose="020B0604030504040204" pitchFamily="50" charset="-128"/>
              </a:rPr>
              <a:t>・遺伝物質として</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4</a:t>
            </a:r>
            <a:r>
              <a:rPr lang="ja-JP" altLang="en-US" sz="3600">
                <a:latin typeface="メイリオ" panose="020B0604030504040204" pitchFamily="50" charset="-128"/>
                <a:ea typeface="メイリオ" panose="020B0604030504040204" pitchFamily="50" charset="-128"/>
              </a:rPr>
              <a:t>　</a:t>
            </a:r>
            <a:r>
              <a:rPr lang="en" altLang="ja-JP" sz="3600" dirty="0">
                <a:solidFill>
                  <a:schemeClr val="bg1"/>
                </a:solidFill>
                <a:latin typeface="メイリオ" panose="020B0604030504040204" pitchFamily="50" charset="-128"/>
                <a:ea typeface="メイリオ" panose="020B0604030504040204" pitchFamily="50" charset="-128"/>
              </a:rPr>
              <a:t>DNA</a:t>
            </a:r>
            <a:r>
              <a:rPr lang="ja-JP" altLang="en" sz="3600">
                <a:latin typeface="メイリオ" panose="020B0604030504040204" pitchFamily="50" charset="-128"/>
                <a:ea typeface="メイリオ" panose="020B0604030504040204" pitchFamily="50" charset="-128"/>
              </a:rPr>
              <a:t>　</a:t>
            </a:r>
            <a:r>
              <a:rPr lang="en"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が親から子へ受け継がれる。</a:t>
            </a:r>
          </a:p>
        </p:txBody>
      </p:sp>
      <p:sp>
        <p:nvSpPr>
          <p:cNvPr id="3" name="テキスト ボックス 2">
            <a:extLst>
              <a:ext uri="{FF2B5EF4-FFF2-40B4-BE49-F238E27FC236}">
                <a16:creationId xmlns:a16="http://schemas.microsoft.com/office/drawing/2014/main" id="{7656B132-FFD0-76A9-EEE4-7FA1A173F05E}"/>
              </a:ext>
            </a:extLst>
          </p:cNvPr>
          <p:cNvSpPr txBox="1"/>
          <p:nvPr/>
        </p:nvSpPr>
        <p:spPr>
          <a:xfrm>
            <a:off x="2299114" y="12600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細胞</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EEFCB61-21FC-2BDC-0553-48933648B1F6}"/>
              </a:ext>
            </a:extLst>
          </p:cNvPr>
          <p:cNvSpPr txBox="1"/>
          <p:nvPr/>
        </p:nvSpPr>
        <p:spPr>
          <a:xfrm>
            <a:off x="448560" y="540000"/>
            <a:ext cx="7200000" cy="540000"/>
          </a:xfrm>
          <a:prstGeom prst="rect">
            <a:avLst/>
          </a:prstGeom>
          <a:noFill/>
        </p:spPr>
        <p:txBody>
          <a:bodyPr wrap="square" lIns="0" tIns="0" rIns="0" bIns="0" rtlCol="0">
            <a:noAutofit/>
          </a:bodyPr>
          <a:lstStyle/>
          <a:p>
            <a:r>
              <a:rPr lang="ja-JP" altLang="en-US" sz="3600" b="1" dirty="0">
                <a:solidFill>
                  <a:srgbClr val="00B050"/>
                </a:solidFill>
                <a:latin typeface="Meiryo" panose="020B0604030504040204" pitchFamily="34" charset="-128"/>
                <a:ea typeface="Meiryo" panose="020B0604030504040204" pitchFamily="34" charset="-128"/>
              </a:rPr>
              <a:t>　　生物の共通性</a:t>
            </a:r>
            <a:endParaRPr lang="en-US" altLang="ja-JP" sz="3600" b="1" dirty="0">
              <a:solidFill>
                <a:srgbClr val="00B050"/>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92B4DE7D-9498-0E8F-8CED-0A5FE16EE8AD}"/>
              </a:ext>
            </a:extLst>
          </p:cNvPr>
          <p:cNvSpPr txBox="1"/>
          <p:nvPr/>
        </p:nvSpPr>
        <p:spPr>
          <a:xfrm>
            <a:off x="2988000" y="1806684"/>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細胞膜</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DBA9604-E833-8BA9-C279-EC64F50266B6}"/>
              </a:ext>
            </a:extLst>
          </p:cNvPr>
          <p:cNvSpPr txBox="1"/>
          <p:nvPr/>
        </p:nvSpPr>
        <p:spPr>
          <a:xfrm>
            <a:off x="5731200" y="2906142"/>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エネルギー</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B6DC8C-CD43-4EB4-7706-E81C7C897027}"/>
              </a:ext>
            </a:extLst>
          </p:cNvPr>
          <p:cNvSpPr txBox="1"/>
          <p:nvPr/>
        </p:nvSpPr>
        <p:spPr>
          <a:xfrm>
            <a:off x="4628228" y="3445199"/>
            <a:ext cx="2340000" cy="432000"/>
          </a:xfrm>
          <a:prstGeom prst="rect">
            <a:avLst/>
          </a:prstGeom>
          <a:noFill/>
        </p:spPr>
        <p:txBody>
          <a:bodyPr wrap="square" lIns="0" tIns="0" rIns="0" bIns="0" rtlCol="0">
            <a:noAutofit/>
          </a:bodyPr>
          <a:lstStyle/>
          <a:p>
            <a:pPr algn="ctr"/>
            <a:r>
              <a:rPr lang="en" altLang="ja-JP" sz="3600" dirty="0">
                <a:solidFill>
                  <a:srgbClr val="FF0000"/>
                </a:solidFill>
                <a:latin typeface="メイリオ" panose="020B0604030504040204" pitchFamily="50" charset="-128"/>
                <a:ea typeface="メイリオ" panose="020B0604030504040204" pitchFamily="50" charset="-128"/>
              </a:rPr>
              <a:t>DNA</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1B57DC6-ED26-651A-C895-07F7A655E6A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pic>
        <p:nvPicPr>
          <p:cNvPr id="12" name="図 11">
            <a:extLst>
              <a:ext uri="{FF2B5EF4-FFF2-40B4-BE49-F238E27FC236}">
                <a16:creationId xmlns:a16="http://schemas.microsoft.com/office/drawing/2014/main" id="{D1BA3DCA-31B6-56E8-8E84-3777D2E807AC}"/>
              </a:ext>
            </a:extLst>
          </p:cNvPr>
          <p:cNvPicPr>
            <a:picLocks noChangeAspect="1"/>
          </p:cNvPicPr>
          <p:nvPr/>
        </p:nvPicPr>
        <p:blipFill>
          <a:blip r:embed="rId3"/>
          <a:stretch>
            <a:fillRect/>
          </a:stretch>
        </p:blipFill>
        <p:spPr>
          <a:xfrm>
            <a:off x="688204" y="477520"/>
            <a:ext cx="567516" cy="540000"/>
          </a:xfrm>
          <a:prstGeom prst="rect">
            <a:avLst/>
          </a:prstGeom>
        </p:spPr>
      </p:pic>
    </p:spTree>
    <p:extLst>
      <p:ext uri="{BB962C8B-B14F-4D97-AF65-F5344CB8AC3E}">
        <p14:creationId xmlns:p14="http://schemas.microsoft.com/office/powerpoint/2010/main" val="42189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ッター プレースホルダー 2">
            <a:extLst>
              <a:ext uri="{FF2B5EF4-FFF2-40B4-BE49-F238E27FC236}">
                <a16:creationId xmlns:a16="http://schemas.microsoft.com/office/drawing/2014/main" id="{D02C745B-2366-4D76-BAEA-D1D559B2F357}"/>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9" name="スライド番号プレースホルダー 6">
            <a:extLst>
              <a:ext uri="{FF2B5EF4-FFF2-40B4-BE49-F238E27FC236}">
                <a16:creationId xmlns:a16="http://schemas.microsoft.com/office/drawing/2014/main" id="{1A16BC7A-3EED-DC4E-BBCD-9990CB46BBEB}"/>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4/13</a:t>
            </a:r>
            <a:endParaRPr lang="ja-JP" altLang="en-US" dirty="0"/>
          </a:p>
        </p:txBody>
      </p:sp>
      <p:sp>
        <p:nvSpPr>
          <p:cNvPr id="4" name="正方形/長方形 3">
            <a:extLst>
              <a:ext uri="{FF2B5EF4-FFF2-40B4-BE49-F238E27FC236}">
                <a16:creationId xmlns:a16="http://schemas.microsoft.com/office/drawing/2014/main" id="{CF059581-604E-FE8E-4E22-589FB3A6D706}"/>
              </a:ext>
            </a:extLst>
          </p:cNvPr>
          <p:cNvSpPr/>
          <p:nvPr/>
        </p:nvSpPr>
        <p:spPr>
          <a:xfrm>
            <a:off x="579697" y="1188068"/>
            <a:ext cx="11160000" cy="3600000"/>
          </a:xfrm>
          <a:prstGeom prst="rect">
            <a:avLst/>
          </a:prstGeom>
          <a:noFill/>
          <a:ln w="38100">
            <a:solidFill>
              <a:srgbClr val="00B050"/>
            </a:solidFill>
          </a:ln>
        </p:spPr>
        <p:txBody>
          <a:bodyPr wrap="square" lIns="180000" tIns="180000" rIns="180000" bIns="180000">
            <a:noAutofit/>
          </a:bodyPr>
          <a:lstStyle/>
          <a:p>
            <a:endParaRPr lang="en-US" altLang="ja-JP" sz="3600" dirty="0">
              <a:latin typeface="メイリオ" panose="020B0604030504040204" pitchFamily="50" charset="-128"/>
              <a:ea typeface="メイリオ" panose="020B0604030504040204" pitchFamily="50" charset="-128"/>
            </a:endParaRPr>
          </a:p>
          <a:p>
            <a:pPr marL="468000" indent="-468000"/>
            <a:r>
              <a:rPr lang="ja-JP" altLang="en-US" sz="3600" dirty="0">
                <a:latin typeface="メイリオ" panose="020B0604030504040204" pitchFamily="50" charset="-128"/>
                <a:ea typeface="メイリオ" panose="020B0604030504040204" pitchFamily="50" charset="-128"/>
              </a:rPr>
              <a:t>・遺伝物質の本体は</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5</a:t>
            </a:r>
            <a:r>
              <a:rPr lang="ja-JP" altLang="en-US" sz="3600" dirty="0">
                <a:latin typeface="メイリオ" panose="020B0604030504040204" pitchFamily="50" charset="-128"/>
                <a:ea typeface="メイリオ" panose="020B0604030504040204" pitchFamily="50" charset="-128"/>
              </a:rPr>
              <a:t>　</a:t>
            </a:r>
            <a:r>
              <a:rPr lang="en" altLang="ja-JP" sz="3600" dirty="0">
                <a:solidFill>
                  <a:schemeClr val="bg1"/>
                </a:solidFill>
                <a:latin typeface="メイリオ" panose="020B0604030504040204" pitchFamily="50" charset="-128"/>
                <a:ea typeface="メイリオ" panose="020B0604030504040204" pitchFamily="50" charset="-128"/>
              </a:rPr>
              <a:t>DNA</a:t>
            </a:r>
            <a:r>
              <a:rPr lang="ja-JP" altLang="en" sz="3600" dirty="0">
                <a:latin typeface="メイリオ" panose="020B0604030504040204" pitchFamily="50" charset="-128"/>
                <a:ea typeface="メイリオ" panose="020B0604030504040204" pitchFamily="50" charset="-128"/>
              </a:rPr>
              <a:t>　</a:t>
            </a:r>
            <a:r>
              <a:rPr lang="en"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か</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6</a:t>
            </a:r>
            <a:r>
              <a:rPr lang="ja-JP" altLang="en-US" sz="3600" dirty="0">
                <a:latin typeface="メイリオ" panose="020B0604030504040204" pitchFamily="50" charset="-128"/>
                <a:ea typeface="メイリオ" panose="020B0604030504040204" pitchFamily="50" charset="-128"/>
              </a:rPr>
              <a:t>　</a:t>
            </a:r>
            <a:r>
              <a:rPr lang="en" altLang="ja-JP" sz="3600" dirty="0">
                <a:solidFill>
                  <a:schemeClr val="bg1"/>
                </a:solidFill>
                <a:latin typeface="メイリオ" panose="020B0604030504040204" pitchFamily="50" charset="-128"/>
                <a:ea typeface="メイリオ" panose="020B0604030504040204" pitchFamily="50" charset="-128"/>
              </a:rPr>
              <a:t>RNA</a:t>
            </a:r>
            <a:r>
              <a:rPr lang="ja-JP" altLang="en" sz="3600" dirty="0">
                <a:latin typeface="メイリオ" panose="020B0604030504040204" pitchFamily="50" charset="-128"/>
                <a:ea typeface="メイリオ" panose="020B0604030504040204" pitchFamily="50" charset="-128"/>
              </a:rPr>
              <a:t>　</a:t>
            </a:r>
            <a:r>
              <a:rPr lang="en"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である。</a:t>
            </a:r>
          </a:p>
          <a:p>
            <a:pPr marL="468000" indent="-468000"/>
            <a:r>
              <a:rPr lang="ja-JP" altLang="en-US" sz="3600" dirty="0">
                <a:latin typeface="メイリオ" panose="020B0604030504040204" pitchFamily="50" charset="-128"/>
                <a:ea typeface="メイリオ" panose="020B0604030504040204" pitchFamily="50" charset="-128"/>
              </a:rPr>
              <a:t>・細胞という構造がなく，ほかの生物の細胞を利用して増殖する。</a:t>
            </a:r>
          </a:p>
        </p:txBody>
      </p:sp>
      <p:sp>
        <p:nvSpPr>
          <p:cNvPr id="5" name="テキスト ボックス 4">
            <a:extLst>
              <a:ext uri="{FF2B5EF4-FFF2-40B4-BE49-F238E27FC236}">
                <a16:creationId xmlns:a16="http://schemas.microsoft.com/office/drawing/2014/main" id="{64A9494A-9BA2-4633-6DDD-E9D7D5BCA020}"/>
              </a:ext>
            </a:extLst>
          </p:cNvPr>
          <p:cNvSpPr txBox="1"/>
          <p:nvPr/>
        </p:nvSpPr>
        <p:spPr>
          <a:xfrm>
            <a:off x="5177680" y="1903733"/>
            <a:ext cx="2340000" cy="432000"/>
          </a:xfrm>
          <a:prstGeom prst="rect">
            <a:avLst/>
          </a:prstGeom>
          <a:noFill/>
        </p:spPr>
        <p:txBody>
          <a:bodyPr wrap="square" lIns="0" tIns="0" rIns="0" bIns="0" rtlCol="0">
            <a:noAutofit/>
          </a:bodyPr>
          <a:lstStyle/>
          <a:p>
            <a:pPr algn="ctr"/>
            <a:r>
              <a:rPr lang="en" altLang="ja-JP" sz="3600" dirty="0">
                <a:solidFill>
                  <a:srgbClr val="FF0000"/>
                </a:solidFill>
                <a:latin typeface="メイリオ" panose="020B0604030504040204" pitchFamily="50" charset="-128"/>
                <a:ea typeface="メイリオ" panose="020B0604030504040204" pitchFamily="50" charset="-128"/>
              </a:rPr>
              <a:t>DNA</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A4B64D4-0EBA-CFE1-61A5-3C38F3287427}"/>
              </a:ext>
            </a:extLst>
          </p:cNvPr>
          <p:cNvSpPr txBox="1"/>
          <p:nvPr/>
        </p:nvSpPr>
        <p:spPr>
          <a:xfrm>
            <a:off x="8576080" y="1902935"/>
            <a:ext cx="2340000" cy="432000"/>
          </a:xfrm>
          <a:prstGeom prst="rect">
            <a:avLst/>
          </a:prstGeom>
          <a:noFill/>
        </p:spPr>
        <p:txBody>
          <a:bodyPr wrap="square" lIns="0" tIns="0" rIns="0" bIns="0" rtlCol="0">
            <a:noAutofit/>
          </a:bodyPr>
          <a:lstStyle/>
          <a:p>
            <a:pPr algn="ctr"/>
            <a:r>
              <a:rPr lang="en" altLang="ja-JP" sz="3600" dirty="0">
                <a:solidFill>
                  <a:srgbClr val="FF0000"/>
                </a:solidFill>
                <a:latin typeface="メイリオ" panose="020B0604030504040204" pitchFamily="50" charset="-128"/>
                <a:ea typeface="メイリオ" panose="020B0604030504040204" pitchFamily="50" charset="-128"/>
              </a:rPr>
              <a:t>RNA</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AAFFBA69-1814-1C7A-073E-5201DB8641AA}"/>
              </a:ext>
            </a:extLst>
          </p:cNvPr>
          <p:cNvPicPr>
            <a:picLocks noChangeAspect="1"/>
          </p:cNvPicPr>
          <p:nvPr/>
        </p:nvPicPr>
        <p:blipFill>
          <a:blip r:embed="rId3"/>
          <a:srcRect t="1" r="805" b="10592"/>
          <a:stretch/>
        </p:blipFill>
        <p:spPr>
          <a:xfrm>
            <a:off x="551794" y="545910"/>
            <a:ext cx="4583445" cy="647137"/>
          </a:xfrm>
          <a:prstGeom prst="rect">
            <a:avLst/>
          </a:prstGeom>
        </p:spPr>
      </p:pic>
      <p:sp>
        <p:nvSpPr>
          <p:cNvPr id="15" name="正方形/長方形 14">
            <a:extLst>
              <a:ext uri="{FF2B5EF4-FFF2-40B4-BE49-F238E27FC236}">
                <a16:creationId xmlns:a16="http://schemas.microsoft.com/office/drawing/2014/main" id="{CDC1B781-B99C-4226-E2DB-5020B9D7AA5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4957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ッター プレースホルダー 2">
            <a:extLst>
              <a:ext uri="{FF2B5EF4-FFF2-40B4-BE49-F238E27FC236}">
                <a16:creationId xmlns:a16="http://schemas.microsoft.com/office/drawing/2014/main" id="{B01124AC-23D3-4F3B-A98B-E74E221E1D16}"/>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21" name="スライド番号プレースホルダー 6">
            <a:extLst>
              <a:ext uri="{FF2B5EF4-FFF2-40B4-BE49-F238E27FC236}">
                <a16:creationId xmlns:a16="http://schemas.microsoft.com/office/drawing/2014/main" id="{F57994DB-0C4D-5241-BE70-2C622EA8FEFE}"/>
              </a:ext>
            </a:extLst>
          </p:cNvPr>
          <p:cNvSpPr txBox="1">
            <a:spLocks/>
          </p:cNvSpPr>
          <p:nvPr/>
        </p:nvSpPr>
        <p:spPr>
          <a:xfrm>
            <a:off x="11080298"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5/13</a:t>
            </a:r>
            <a:endParaRPr lang="ja-JP" altLang="en-US" dirty="0"/>
          </a:p>
        </p:txBody>
      </p:sp>
      <p:sp>
        <p:nvSpPr>
          <p:cNvPr id="3" name="正方形/長方形 2">
            <a:extLst>
              <a:ext uri="{FF2B5EF4-FFF2-40B4-BE49-F238E27FC236}">
                <a16:creationId xmlns:a16="http://schemas.microsoft.com/office/drawing/2014/main" id="{18661C63-7794-691F-7033-4335F21380CF}"/>
              </a:ext>
            </a:extLst>
          </p:cNvPr>
          <p:cNvSpPr/>
          <p:nvPr/>
        </p:nvSpPr>
        <p:spPr>
          <a:xfrm>
            <a:off x="540000" y="1980000"/>
            <a:ext cx="11160000" cy="3600000"/>
          </a:xfrm>
          <a:prstGeom prst="rect">
            <a:avLst/>
          </a:prstGeom>
        </p:spPr>
        <p:txBody>
          <a:bodyPr wrap="square" lIns="0" tIns="0" rIns="0" bIns="0">
            <a:noAutofit/>
          </a:bodyPr>
          <a:lstStyle/>
          <a:p>
            <a:pPr indent="-468000"/>
            <a:r>
              <a:rPr lang="ja-JP" altLang="en-US" sz="3600">
                <a:latin typeface="メイリオ" panose="020B0604030504040204" pitchFamily="50" charset="-128"/>
                <a:ea typeface="メイリオ" panose="020B0604030504040204" pitchFamily="50" charset="-128"/>
              </a:rPr>
              <a:t>　生物が共通の特徴をもつのは，すべての生物が</a:t>
            </a:r>
            <a:br>
              <a:rPr lang="en-US" altLang="ja-JP" sz="3600" dirty="0">
                <a:latin typeface="メイリオ" panose="020B0604030504040204" pitchFamily="50" charset="-128"/>
                <a:ea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共通の祖先</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に由来しているからである。最初の生物は核をもたない</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原核</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生物の仲間とされ，そこから核をもつ</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真核</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a:latin typeface="メイリオ" panose="020B0604030504040204" pitchFamily="50" charset="-128"/>
                <a:ea typeface="メイリオ" panose="020B0604030504040204" pitchFamily="50" charset="-128"/>
              </a:rPr>
              <a:t>生物が進化した。</a:t>
            </a:r>
          </a:p>
        </p:txBody>
      </p:sp>
      <p:sp>
        <p:nvSpPr>
          <p:cNvPr id="4" name="テキスト ボックス 3">
            <a:extLst>
              <a:ext uri="{FF2B5EF4-FFF2-40B4-BE49-F238E27FC236}">
                <a16:creationId xmlns:a16="http://schemas.microsoft.com/office/drawing/2014/main" id="{CFF6FC18-9E5E-3E8F-75AE-B844F8D7A604}"/>
              </a:ext>
            </a:extLst>
          </p:cNvPr>
          <p:cNvSpPr txBox="1"/>
          <p:nvPr/>
        </p:nvSpPr>
        <p:spPr>
          <a:xfrm>
            <a:off x="1199756" y="528427"/>
            <a:ext cx="7200000" cy="540000"/>
          </a:xfrm>
          <a:prstGeom prst="rect">
            <a:avLst/>
          </a:prstGeom>
          <a:noFill/>
        </p:spPr>
        <p:txBody>
          <a:bodyPr wrap="square" lIns="0" tIns="0" rIns="0" bIns="0" rtlCol="0">
            <a:noAutofit/>
          </a:bodyPr>
          <a:lstStyle/>
          <a:p>
            <a:r>
              <a:rPr lang="ja-JP" altLang="en-US" sz="3600" b="1" dirty="0">
                <a:latin typeface="Meiryo" panose="020B0604030504040204" pitchFamily="34" charset="-128"/>
                <a:ea typeface="Meiryo" panose="020B0604030504040204" pitchFamily="34" charset="-128"/>
              </a:rPr>
              <a:t> 生物の進化と系統</a:t>
            </a:r>
            <a:endParaRPr lang="en-US" altLang="ja-JP" sz="3600" b="1"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7A48EF97-1B06-0E5E-B3CF-CCAC70E1B694}"/>
              </a:ext>
            </a:extLst>
          </p:cNvPr>
          <p:cNvSpPr txBox="1"/>
          <p:nvPr/>
        </p:nvSpPr>
        <p:spPr>
          <a:xfrm>
            <a:off x="540000" y="1260000"/>
            <a:ext cx="7200000" cy="540000"/>
          </a:xfrm>
          <a:prstGeom prst="rect">
            <a:avLst/>
          </a:prstGeom>
          <a:noFill/>
        </p:spPr>
        <p:txBody>
          <a:bodyPr wrap="square" lIns="0" tIns="0" rIns="0" bIns="0" rtlCol="0">
            <a:noAutofit/>
          </a:bodyPr>
          <a:lstStyle/>
          <a:p>
            <a:r>
              <a:rPr lang="ja-JP" altLang="en-US" sz="3600" b="1">
                <a:latin typeface="Meiryo" panose="020B0604030504040204" pitchFamily="34" charset="-128"/>
                <a:ea typeface="Meiryo" panose="020B0604030504040204" pitchFamily="34" charset="-128"/>
              </a:rPr>
              <a:t>Ａ</a:t>
            </a:r>
            <a:r>
              <a:rPr lang="en"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共通性の由来</a:t>
            </a:r>
            <a:endParaRPr lang="en-US" altLang="ja-JP" sz="3600" b="1"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A5D46EE4-F485-73BA-B8E7-12D17BE2942A}"/>
              </a:ext>
            </a:extLst>
          </p:cNvPr>
          <p:cNvSpPr txBox="1"/>
          <p:nvPr/>
        </p:nvSpPr>
        <p:spPr>
          <a:xfrm>
            <a:off x="1612800" y="2527544"/>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共通の祖先</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EDB88D2-FFD7-6269-3C20-0CD94F5ABCB4}"/>
              </a:ext>
            </a:extLst>
          </p:cNvPr>
          <p:cNvSpPr txBox="1"/>
          <p:nvPr/>
        </p:nvSpPr>
        <p:spPr>
          <a:xfrm>
            <a:off x="5956200" y="3071829"/>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原核</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F8A07B4-273D-BE55-6EE0-82AC3A584E2F}"/>
              </a:ext>
            </a:extLst>
          </p:cNvPr>
          <p:cNvSpPr txBox="1"/>
          <p:nvPr/>
        </p:nvSpPr>
        <p:spPr>
          <a:xfrm>
            <a:off x="5956200" y="36252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真核</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53CFFF01-9E1D-B280-66FA-BC5F7516FCB7}"/>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pic>
        <p:nvPicPr>
          <p:cNvPr id="14" name="図 13">
            <a:extLst>
              <a:ext uri="{FF2B5EF4-FFF2-40B4-BE49-F238E27FC236}">
                <a16:creationId xmlns:a16="http://schemas.microsoft.com/office/drawing/2014/main" id="{348BFEA1-7D30-DC17-FC02-21DE3FB85E6F}"/>
              </a:ext>
            </a:extLst>
          </p:cNvPr>
          <p:cNvPicPr>
            <a:picLocks noChangeAspect="1"/>
          </p:cNvPicPr>
          <p:nvPr/>
        </p:nvPicPr>
        <p:blipFill>
          <a:blip r:embed="rId3"/>
          <a:stretch>
            <a:fillRect/>
          </a:stretch>
        </p:blipFill>
        <p:spPr>
          <a:xfrm>
            <a:off x="563150" y="513052"/>
            <a:ext cx="567517" cy="540001"/>
          </a:xfrm>
          <a:prstGeom prst="rect">
            <a:avLst/>
          </a:prstGeom>
        </p:spPr>
      </p:pic>
    </p:spTree>
    <p:extLst>
      <p:ext uri="{BB962C8B-B14F-4D97-AF65-F5344CB8AC3E}">
        <p14:creationId xmlns:p14="http://schemas.microsoft.com/office/powerpoint/2010/main" val="35743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ッター プレースホルダー 2">
            <a:extLst>
              <a:ext uri="{FF2B5EF4-FFF2-40B4-BE49-F238E27FC236}">
                <a16:creationId xmlns:a16="http://schemas.microsoft.com/office/drawing/2014/main" id="{9F88EE22-8B5D-44FD-A428-D1880161BAB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0" name="スライド番号プレースホルダー 6">
            <a:extLst>
              <a:ext uri="{FF2B5EF4-FFF2-40B4-BE49-F238E27FC236}">
                <a16:creationId xmlns:a16="http://schemas.microsoft.com/office/drawing/2014/main" id="{A30583F7-9F5C-7047-93DB-5DA0E595C2D4}"/>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6/13</a:t>
            </a:r>
            <a:endParaRPr lang="ja-JP" altLang="en-US" dirty="0"/>
          </a:p>
        </p:txBody>
      </p:sp>
      <p:sp>
        <p:nvSpPr>
          <p:cNvPr id="3" name="正方形/長方形 2">
            <a:extLst>
              <a:ext uri="{FF2B5EF4-FFF2-40B4-BE49-F238E27FC236}">
                <a16:creationId xmlns:a16="http://schemas.microsoft.com/office/drawing/2014/main" id="{B7222E6D-A89B-65A1-21A6-977BD1E2DA37}"/>
              </a:ext>
            </a:extLst>
          </p:cNvPr>
          <p:cNvSpPr/>
          <p:nvPr/>
        </p:nvSpPr>
        <p:spPr>
          <a:xfrm>
            <a:off x="540000" y="1260000"/>
            <a:ext cx="11160000" cy="5040000"/>
          </a:xfrm>
          <a:prstGeom prst="rect">
            <a:avLst/>
          </a:prstGeom>
        </p:spPr>
        <p:txBody>
          <a:bodyPr wrap="square" lIns="0" tIns="0" rIns="0" bIns="0">
            <a:noAutofit/>
          </a:bodyPr>
          <a:lstStyle/>
          <a:p>
            <a:pPr marL="468000" indent="-468000"/>
            <a:r>
              <a:rPr lang="ja-JP" altLang="en-US" sz="360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4</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進化</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a:latin typeface="メイリオ" panose="020B0604030504040204" pitchFamily="50" charset="-128"/>
                <a:ea typeface="メイリオ" panose="020B0604030504040204" pitchFamily="50" charset="-128"/>
              </a:rPr>
              <a:t>生物が長い時間の中で世代を重ねる間に遺伝的な性質が変化していくこと</a:t>
            </a:r>
          </a:p>
          <a:p>
            <a:pPr marL="468000" indent="-468000"/>
            <a:r>
              <a:rPr lang="ja-JP" altLang="en-US" sz="360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5</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系統樹</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a:latin typeface="メイリオ" panose="020B0604030504040204" pitchFamily="50" charset="-128"/>
                <a:ea typeface="メイリオ" panose="020B0604030504040204" pitchFamily="50" charset="-128"/>
              </a:rPr>
              <a:t>進化のようすを，枝分かれした樹木のように示したもの</a:t>
            </a:r>
          </a:p>
          <a:p>
            <a:pPr marL="468000" indent="-468000"/>
            <a:r>
              <a:rPr lang="ja-JP" altLang="en-US" sz="360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6</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系統</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a:latin typeface="メイリオ" panose="020B0604030504040204" pitchFamily="50" charset="-128"/>
                <a:ea typeface="メイリオ" panose="020B0604030504040204" pitchFamily="50" charset="-128"/>
              </a:rPr>
              <a:t>進化にもとづいた生物の類縁関係</a:t>
            </a:r>
          </a:p>
        </p:txBody>
      </p:sp>
      <p:sp>
        <p:nvSpPr>
          <p:cNvPr id="4" name="テキスト ボックス 3">
            <a:extLst>
              <a:ext uri="{FF2B5EF4-FFF2-40B4-BE49-F238E27FC236}">
                <a16:creationId xmlns:a16="http://schemas.microsoft.com/office/drawing/2014/main" id="{09D9989B-3382-4130-3BA8-4FFC578E026A}"/>
              </a:ext>
            </a:extLst>
          </p:cNvPr>
          <p:cNvSpPr txBox="1"/>
          <p:nvPr/>
        </p:nvSpPr>
        <p:spPr>
          <a:xfrm>
            <a:off x="1386000" y="12600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進化</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3FF42B6-5B6D-A291-24E7-6F4057B02595}"/>
              </a:ext>
            </a:extLst>
          </p:cNvPr>
          <p:cNvSpPr txBox="1"/>
          <p:nvPr/>
        </p:nvSpPr>
        <p:spPr>
          <a:xfrm>
            <a:off x="1612800" y="23472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系統樹</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C9B314A-1800-0DA7-6CE4-BC12AF80D38D}"/>
              </a:ext>
            </a:extLst>
          </p:cNvPr>
          <p:cNvSpPr txBox="1"/>
          <p:nvPr/>
        </p:nvSpPr>
        <p:spPr>
          <a:xfrm>
            <a:off x="540000" y="540000"/>
            <a:ext cx="7200000" cy="540000"/>
          </a:xfrm>
          <a:prstGeom prst="rect">
            <a:avLst/>
          </a:prstGeom>
          <a:noFill/>
        </p:spPr>
        <p:txBody>
          <a:bodyPr wrap="square" lIns="0" tIns="0" rIns="0" bIns="0" rtlCol="0">
            <a:noAutofit/>
          </a:bodyPr>
          <a:lstStyle/>
          <a:p>
            <a:r>
              <a:rPr lang="ja-JP" altLang="en-US" sz="3600" b="1">
                <a:latin typeface="Meiryo" panose="020B0604030504040204" pitchFamily="34" charset="-128"/>
                <a:ea typeface="Meiryo" panose="020B0604030504040204" pitchFamily="34" charset="-128"/>
              </a:rPr>
              <a:t>Ｂ</a:t>
            </a:r>
            <a:r>
              <a:rPr lang="en"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系統樹</a:t>
            </a:r>
            <a:endParaRPr lang="en-US" altLang="ja-JP" sz="3600" b="1"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137E16B4-7D7A-5736-857D-B90FB1786C19}"/>
              </a:ext>
            </a:extLst>
          </p:cNvPr>
          <p:cNvSpPr txBox="1"/>
          <p:nvPr/>
        </p:nvSpPr>
        <p:spPr>
          <a:xfrm>
            <a:off x="1386000" y="3445286"/>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系統</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55A48F8-2731-AEAE-5DC8-CE04A894806B}"/>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10504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FB40ECD8-39DB-4DE2-B698-FBACEA3883B5}"/>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1" name="スライド番号プレースホルダー 6">
            <a:extLst>
              <a:ext uri="{FF2B5EF4-FFF2-40B4-BE49-F238E27FC236}">
                <a16:creationId xmlns:a16="http://schemas.microsoft.com/office/drawing/2014/main" id="{391DCC66-29C0-2649-8C5F-72D9FFC25416}"/>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7/13</a:t>
            </a:r>
            <a:endParaRPr lang="ja-JP" altLang="en-US" dirty="0"/>
          </a:p>
        </p:txBody>
      </p:sp>
      <p:pic>
        <p:nvPicPr>
          <p:cNvPr id="3" name="図 2">
            <a:extLst>
              <a:ext uri="{FF2B5EF4-FFF2-40B4-BE49-F238E27FC236}">
                <a16:creationId xmlns:a16="http://schemas.microsoft.com/office/drawing/2014/main" id="{AEA12F5B-8959-FCDC-CDCE-8F5D92478537}"/>
              </a:ext>
            </a:extLst>
          </p:cNvPr>
          <p:cNvPicPr>
            <a:picLocks noChangeAspect="1"/>
          </p:cNvPicPr>
          <p:nvPr/>
        </p:nvPicPr>
        <p:blipFill rotWithShape="1">
          <a:blip r:embed="rId3"/>
          <a:srcRect t="9668" b="-701"/>
          <a:stretch/>
        </p:blipFill>
        <p:spPr>
          <a:xfrm>
            <a:off x="720000" y="1440000"/>
            <a:ext cx="10892790" cy="5119295"/>
          </a:xfrm>
          <a:prstGeom prst="rect">
            <a:avLst/>
          </a:prstGeom>
        </p:spPr>
      </p:pic>
      <p:grpSp>
        <p:nvGrpSpPr>
          <p:cNvPr id="5" name="グループ化 4">
            <a:extLst>
              <a:ext uri="{FF2B5EF4-FFF2-40B4-BE49-F238E27FC236}">
                <a16:creationId xmlns:a16="http://schemas.microsoft.com/office/drawing/2014/main" id="{B933D6CD-1831-A6C0-3139-503A3A9C98F1}"/>
              </a:ext>
            </a:extLst>
          </p:cNvPr>
          <p:cNvGrpSpPr/>
          <p:nvPr/>
        </p:nvGrpSpPr>
        <p:grpSpPr>
          <a:xfrm>
            <a:off x="539998" y="540000"/>
            <a:ext cx="6763627" cy="651686"/>
            <a:chOff x="359998" y="360000"/>
            <a:chExt cx="6763627" cy="651686"/>
          </a:xfrm>
          <a:solidFill>
            <a:schemeClr val="tx1">
              <a:lumMod val="50000"/>
              <a:lumOff val="50000"/>
            </a:schemeClr>
          </a:solidFill>
        </p:grpSpPr>
        <p:sp>
          <p:nvSpPr>
            <p:cNvPr id="6" name="角丸四角形 12">
              <a:extLst>
                <a:ext uri="{FF2B5EF4-FFF2-40B4-BE49-F238E27FC236}">
                  <a16:creationId xmlns:a16="http://schemas.microsoft.com/office/drawing/2014/main" id="{88636E34-0E24-75D1-E935-A86C94D59491}"/>
                </a:ext>
              </a:extLst>
            </p:cNvPr>
            <p:cNvSpPr/>
            <p:nvPr/>
          </p:nvSpPr>
          <p:spPr>
            <a:xfrm>
              <a:off x="359998" y="360000"/>
              <a:ext cx="6763627" cy="651686"/>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a:extLst>
                <a:ext uri="{FF2B5EF4-FFF2-40B4-BE49-F238E27FC236}">
                  <a16:creationId xmlns:a16="http://schemas.microsoft.com/office/drawing/2014/main" id="{BFD8782A-C78B-E403-278A-AAF0891F4CCB}"/>
                </a:ext>
              </a:extLst>
            </p:cNvPr>
            <p:cNvSpPr txBox="1"/>
            <p:nvPr/>
          </p:nvSpPr>
          <p:spPr>
            <a:xfrm>
              <a:off x="539995" y="504000"/>
              <a:ext cx="6421585" cy="346353"/>
            </a:xfrm>
            <a:prstGeom prst="rect">
              <a:avLst/>
            </a:prstGeom>
            <a:grpFill/>
          </p:spPr>
          <p:txBody>
            <a:bodyPr wrap="square" lIns="0" tIns="0" rIns="0" bIns="0" rtlCol="0" anchor="t" anchorCtr="0">
              <a:noAutofit/>
            </a:bodyPr>
            <a:lstStyle/>
            <a:p>
              <a:r>
                <a:rPr kumimoji="1" lang="ja-JP" altLang="en-US" sz="2800" dirty="0">
                  <a:solidFill>
                    <a:schemeClr val="bg1"/>
                  </a:solidFill>
                  <a:latin typeface="Meiryo" panose="020B0604030504040204" pitchFamily="34" charset="-128"/>
                  <a:ea typeface="Meiryo" panose="020B0604030504040204" pitchFamily="34" charset="-128"/>
                </a:rPr>
                <a:t>様々な細胞やウイルスなどの大きさと形</a:t>
              </a:r>
            </a:p>
          </p:txBody>
        </p:sp>
      </p:grpSp>
      <p:sp>
        <p:nvSpPr>
          <p:cNvPr id="8" name="正方形/長方形 7">
            <a:extLst>
              <a:ext uri="{FF2B5EF4-FFF2-40B4-BE49-F238E27FC236}">
                <a16:creationId xmlns:a16="http://schemas.microsoft.com/office/drawing/2014/main" id="{F60E9B12-0F3C-B213-537D-CCE409433C71}"/>
              </a:ext>
            </a:extLst>
          </p:cNvPr>
          <p:cNvSpPr/>
          <p:nvPr/>
        </p:nvSpPr>
        <p:spPr>
          <a:xfrm>
            <a:off x="1533525"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7</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68AEAE1A-9F80-63AA-18ED-4E3A201AF05F}"/>
              </a:ext>
            </a:extLst>
          </p:cNvPr>
          <p:cNvSpPr/>
          <p:nvPr/>
        </p:nvSpPr>
        <p:spPr>
          <a:xfrm>
            <a:off x="4679496"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8</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65245534-F59C-86CD-9943-5611A8F3236E}"/>
              </a:ext>
            </a:extLst>
          </p:cNvPr>
          <p:cNvSpPr/>
          <p:nvPr/>
        </p:nvSpPr>
        <p:spPr>
          <a:xfrm>
            <a:off x="7836354"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9</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63999D7C-96EB-1892-AE26-547F4C05A15F}"/>
              </a:ext>
            </a:extLst>
          </p:cNvPr>
          <p:cNvSpPr/>
          <p:nvPr/>
        </p:nvSpPr>
        <p:spPr>
          <a:xfrm>
            <a:off x="1535944" y="5215028"/>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10</a:t>
            </a:r>
            <a:endParaRPr kumimoji="1" lang="ja-JP" altLang="en-US">
              <a:solidFill>
                <a:sysClr val="windowText" lastClr="000000"/>
              </a:solidFill>
            </a:endParaRPr>
          </a:p>
        </p:txBody>
      </p:sp>
      <p:sp>
        <p:nvSpPr>
          <p:cNvPr id="15" name="正方形/長方形 14">
            <a:extLst>
              <a:ext uri="{FF2B5EF4-FFF2-40B4-BE49-F238E27FC236}">
                <a16:creationId xmlns:a16="http://schemas.microsoft.com/office/drawing/2014/main" id="{69694DF9-81C7-BA81-D66F-2AF84F58C04D}"/>
              </a:ext>
            </a:extLst>
          </p:cNvPr>
          <p:cNvSpPr/>
          <p:nvPr/>
        </p:nvSpPr>
        <p:spPr>
          <a:xfrm>
            <a:off x="5482622" y="3288257"/>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11</a:t>
            </a:r>
            <a:endParaRPr kumimoji="1" lang="ja-JP" altLang="en-US">
              <a:solidFill>
                <a:sysClr val="windowText" lastClr="000000"/>
              </a:solidFill>
            </a:endParaRPr>
          </a:p>
        </p:txBody>
      </p:sp>
      <p:sp>
        <p:nvSpPr>
          <p:cNvPr id="16" name="正方形/長方形 15">
            <a:extLst>
              <a:ext uri="{FF2B5EF4-FFF2-40B4-BE49-F238E27FC236}">
                <a16:creationId xmlns:a16="http://schemas.microsoft.com/office/drawing/2014/main" id="{7BE07AFF-08A2-2CC4-F503-315B54C907E0}"/>
              </a:ext>
            </a:extLst>
          </p:cNvPr>
          <p:cNvSpPr/>
          <p:nvPr/>
        </p:nvSpPr>
        <p:spPr>
          <a:xfrm>
            <a:off x="4600879" y="3854314"/>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12</a:t>
            </a:r>
            <a:endParaRPr kumimoji="1" lang="ja-JP" altLang="en-US">
              <a:solidFill>
                <a:sysClr val="windowText" lastClr="000000"/>
              </a:solidFill>
            </a:endParaRPr>
          </a:p>
        </p:txBody>
      </p:sp>
      <p:sp>
        <p:nvSpPr>
          <p:cNvPr id="19" name="正方形/長方形 18">
            <a:extLst>
              <a:ext uri="{FF2B5EF4-FFF2-40B4-BE49-F238E27FC236}">
                <a16:creationId xmlns:a16="http://schemas.microsoft.com/office/drawing/2014/main" id="{AE23E175-E1A6-8603-DFFE-2AC71E5191AF}"/>
              </a:ext>
            </a:extLst>
          </p:cNvPr>
          <p:cNvSpPr/>
          <p:nvPr/>
        </p:nvSpPr>
        <p:spPr>
          <a:xfrm>
            <a:off x="4677079" y="5029971"/>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13</a:t>
            </a:r>
            <a:endParaRPr kumimoji="1" lang="ja-JP" altLang="en-US">
              <a:solidFill>
                <a:sysClr val="windowText" lastClr="000000"/>
              </a:solidFill>
            </a:endParaRPr>
          </a:p>
        </p:txBody>
      </p:sp>
      <p:sp>
        <p:nvSpPr>
          <p:cNvPr id="20" name="正方形/長方形 19">
            <a:extLst>
              <a:ext uri="{FF2B5EF4-FFF2-40B4-BE49-F238E27FC236}">
                <a16:creationId xmlns:a16="http://schemas.microsoft.com/office/drawing/2014/main" id="{3FD70959-9720-D5CE-DDEB-30A56CEEBE56}"/>
              </a:ext>
            </a:extLst>
          </p:cNvPr>
          <p:cNvSpPr/>
          <p:nvPr/>
        </p:nvSpPr>
        <p:spPr>
          <a:xfrm>
            <a:off x="6943726" y="5378314"/>
            <a:ext cx="792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14</a:t>
            </a:r>
            <a:endParaRPr kumimoji="1" lang="ja-JP" altLang="en-US">
              <a:solidFill>
                <a:sysClr val="windowText" lastClr="000000"/>
              </a:solidFill>
            </a:endParaRPr>
          </a:p>
        </p:txBody>
      </p:sp>
      <p:sp>
        <p:nvSpPr>
          <p:cNvPr id="21" name="正方形/長方形 20">
            <a:extLst>
              <a:ext uri="{FF2B5EF4-FFF2-40B4-BE49-F238E27FC236}">
                <a16:creationId xmlns:a16="http://schemas.microsoft.com/office/drawing/2014/main" id="{9E833AC6-6423-E56B-A76A-58421A2C85A0}"/>
              </a:ext>
            </a:extLst>
          </p:cNvPr>
          <p:cNvSpPr/>
          <p:nvPr/>
        </p:nvSpPr>
        <p:spPr>
          <a:xfrm>
            <a:off x="8043182" y="6194742"/>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15</a:t>
            </a:r>
            <a:endParaRPr kumimoji="1" lang="ja-JP" altLang="en-US">
              <a:solidFill>
                <a:sysClr val="windowText" lastClr="000000"/>
              </a:solidFill>
            </a:endParaRPr>
          </a:p>
        </p:txBody>
      </p:sp>
      <p:sp>
        <p:nvSpPr>
          <p:cNvPr id="22" name="正方形/長方形 21">
            <a:extLst>
              <a:ext uri="{FF2B5EF4-FFF2-40B4-BE49-F238E27FC236}">
                <a16:creationId xmlns:a16="http://schemas.microsoft.com/office/drawing/2014/main" id="{E311A3ED-1B3D-BBFA-167B-9D67E3EAB2A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4250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5" grpId="0" animBg="1"/>
      <p:bldP spid="16"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B844DAFF-454C-4428-A041-EEAEFF16841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1" name="スライド番号プレースホルダー 6">
            <a:extLst>
              <a:ext uri="{FF2B5EF4-FFF2-40B4-BE49-F238E27FC236}">
                <a16:creationId xmlns:a16="http://schemas.microsoft.com/office/drawing/2014/main" id="{DFC1C2F8-84A7-BD4A-BAF7-2C3917B2A660}"/>
              </a:ext>
            </a:extLst>
          </p:cNvPr>
          <p:cNvSpPr txBox="1">
            <a:spLocks/>
          </p:cNvSpPr>
          <p:nvPr/>
        </p:nvSpPr>
        <p:spPr>
          <a:xfrm>
            <a:off x="1114409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8/13</a:t>
            </a:r>
            <a:endParaRPr lang="ja-JP" altLang="en-US" dirty="0"/>
          </a:p>
        </p:txBody>
      </p:sp>
      <p:sp>
        <p:nvSpPr>
          <p:cNvPr id="2" name="正方形/長方形 1">
            <a:extLst>
              <a:ext uri="{FF2B5EF4-FFF2-40B4-BE49-F238E27FC236}">
                <a16:creationId xmlns:a16="http://schemas.microsoft.com/office/drawing/2014/main" id="{699A040B-D95E-A593-082A-D41C0B06EE2F}"/>
              </a:ext>
            </a:extLst>
          </p:cNvPr>
          <p:cNvSpPr/>
          <p:nvPr/>
        </p:nvSpPr>
        <p:spPr>
          <a:xfrm>
            <a:off x="540000" y="1260000"/>
            <a:ext cx="11160000" cy="5400000"/>
          </a:xfrm>
          <a:prstGeom prst="rect">
            <a:avLst/>
          </a:prstGeom>
        </p:spPr>
        <p:txBody>
          <a:bodyPr wrap="square" lIns="0" tIns="0" rIns="0" bIns="0">
            <a:noAutofit/>
          </a:bodyPr>
          <a:lstStyle/>
          <a:p>
            <a:pPr marL="468000" indent="-468000"/>
            <a:r>
              <a:rPr lang="ja-JP" altLang="en-US" sz="360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16</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単細胞生物</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a:latin typeface="メイリオ" panose="020B0604030504040204" pitchFamily="50" charset="-128"/>
                <a:ea typeface="メイリオ" panose="020B0604030504040204" pitchFamily="50" charset="-128"/>
              </a:rPr>
              <a:t>体が１個の細胞からできている生物</a:t>
            </a:r>
          </a:p>
          <a:p>
            <a:pPr marL="468000" indent="-468000"/>
            <a:r>
              <a:rPr lang="ja-JP" altLang="en-US" sz="360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17</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多細胞生物</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a:latin typeface="メイリオ" panose="020B0604030504040204" pitchFamily="50" charset="-128"/>
                <a:ea typeface="メイリオ" panose="020B0604030504040204" pitchFamily="50" charset="-128"/>
              </a:rPr>
              <a:t>多数の細胞が集まって体ができている生物</a:t>
            </a:r>
          </a:p>
          <a:p>
            <a:pPr marL="468000" indent="-468000"/>
            <a:r>
              <a:rPr lang="ja-JP" altLang="en-US" sz="360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18</a:t>
            </a:r>
            <a:r>
              <a:rPr lang="ja-JP" altLang="en-US" sz="3600">
                <a:latin typeface="メイリオ" panose="020B0604030504040204" pitchFamily="50" charset="-128"/>
                <a:ea typeface="メイリオ" panose="020B0604030504040204" pitchFamily="50" charset="-128"/>
              </a:rPr>
              <a:t>　</a:t>
            </a:r>
            <a:r>
              <a:rPr lang="ja-JP" altLang="en-US" sz="3600">
                <a:solidFill>
                  <a:schemeClr val="bg1"/>
                </a:solidFill>
                <a:latin typeface="メイリオ" panose="020B0604030504040204" pitchFamily="50" charset="-128"/>
                <a:ea typeface="メイリオ" panose="020B0604030504040204" pitchFamily="50" charset="-128"/>
              </a:rPr>
              <a:t>細胞群体</a:t>
            </a:r>
            <a:r>
              <a:rPr lang="ja-JP" altLang="en-US" sz="360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a:latin typeface="メイリオ" panose="020B0604030504040204" pitchFamily="50" charset="-128"/>
                <a:ea typeface="メイリオ" panose="020B0604030504040204" pitchFamily="50" charset="-128"/>
              </a:rPr>
              <a:t>単細胞生物の集合体で，</a:t>
            </a:r>
            <a:r>
              <a:rPr lang="en-US" altLang="ja-JP" sz="3600" dirty="0">
                <a:latin typeface="メイリオ" panose="020B0604030504040204" pitchFamily="50" charset="-128"/>
                <a:ea typeface="メイリオ" panose="020B0604030504040204" pitchFamily="50" charset="-128"/>
              </a:rPr>
              <a:t>1 </a:t>
            </a:r>
            <a:r>
              <a:rPr lang="ja-JP" altLang="en-US" sz="3600">
                <a:latin typeface="メイリオ" panose="020B0604030504040204" pitchFamily="50" charset="-128"/>
                <a:ea typeface="メイリオ" panose="020B0604030504040204" pitchFamily="50" charset="-128"/>
              </a:rPr>
              <a:t>つの個体のように生活するもの</a:t>
            </a:r>
          </a:p>
        </p:txBody>
      </p:sp>
      <p:sp>
        <p:nvSpPr>
          <p:cNvPr id="3" name="テキスト ボックス 2">
            <a:extLst>
              <a:ext uri="{FF2B5EF4-FFF2-40B4-BE49-F238E27FC236}">
                <a16:creationId xmlns:a16="http://schemas.microsoft.com/office/drawing/2014/main" id="{8BB9EA11-96A6-38E1-2EF6-5E783EBE400A}"/>
              </a:ext>
            </a:extLst>
          </p:cNvPr>
          <p:cNvSpPr txBox="1"/>
          <p:nvPr/>
        </p:nvSpPr>
        <p:spPr>
          <a:xfrm>
            <a:off x="2260116" y="12600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単細胞生物</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2A513C9-66FE-1588-63F3-9CB2AA7FF194}"/>
              </a:ext>
            </a:extLst>
          </p:cNvPr>
          <p:cNvSpPr txBox="1"/>
          <p:nvPr/>
        </p:nvSpPr>
        <p:spPr>
          <a:xfrm>
            <a:off x="2260116" y="2347125"/>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多細胞生物</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136169F-9B7A-1A9F-CEE1-A09F2CBB28C8}"/>
              </a:ext>
            </a:extLst>
          </p:cNvPr>
          <p:cNvSpPr txBox="1"/>
          <p:nvPr/>
        </p:nvSpPr>
        <p:spPr>
          <a:xfrm>
            <a:off x="1674000" y="3445200"/>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細胞群体</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9D299E1-1BDA-9864-64B1-EE01A9A75226}"/>
              </a:ext>
            </a:extLst>
          </p:cNvPr>
          <p:cNvSpPr txBox="1"/>
          <p:nvPr/>
        </p:nvSpPr>
        <p:spPr>
          <a:xfrm>
            <a:off x="540000" y="540000"/>
            <a:ext cx="7200000" cy="540000"/>
          </a:xfrm>
          <a:prstGeom prst="rect">
            <a:avLst/>
          </a:prstGeom>
          <a:noFill/>
        </p:spPr>
        <p:txBody>
          <a:bodyPr wrap="square" lIns="0" tIns="0" rIns="0" bIns="0" rtlCol="0">
            <a:noAutofit/>
          </a:bodyPr>
          <a:lstStyle/>
          <a:p>
            <a:r>
              <a:rPr lang="ja-JP" altLang="en-US" sz="3600" b="1">
                <a:latin typeface="Meiryo" panose="020B0604030504040204" pitchFamily="34" charset="-128"/>
                <a:ea typeface="Meiryo" panose="020B0604030504040204" pitchFamily="34" charset="-128"/>
              </a:rPr>
              <a:t>Ｂ</a:t>
            </a:r>
            <a:r>
              <a:rPr lang="en"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個体の成り立ちと多様性</a:t>
            </a:r>
            <a:endParaRPr lang="en-US" altLang="ja-JP" sz="36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DF0A5F9B-FB1F-0D7D-3A28-12E447A2B7F8}"/>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5342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3D0BBF35-7435-4DC6-B552-4846A529CB52}"/>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8" name="スライド番号プレースホルダー 6">
            <a:extLst>
              <a:ext uri="{FF2B5EF4-FFF2-40B4-BE49-F238E27FC236}">
                <a16:creationId xmlns:a16="http://schemas.microsoft.com/office/drawing/2014/main" id="{56650CEC-A17E-384E-B5AA-73F59D8CD505}"/>
              </a:ext>
            </a:extLst>
          </p:cNvPr>
          <p:cNvSpPr txBox="1">
            <a:spLocks/>
          </p:cNvSpPr>
          <p:nvPr/>
        </p:nvSpPr>
        <p:spPr>
          <a:xfrm>
            <a:off x="1114409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9/13</a:t>
            </a:r>
            <a:endParaRPr lang="ja-JP" altLang="en-US" dirty="0"/>
          </a:p>
        </p:txBody>
      </p:sp>
      <p:sp>
        <p:nvSpPr>
          <p:cNvPr id="2" name="正方形/長方形 1">
            <a:extLst>
              <a:ext uri="{FF2B5EF4-FFF2-40B4-BE49-F238E27FC236}">
                <a16:creationId xmlns:a16="http://schemas.microsoft.com/office/drawing/2014/main" id="{407641ED-2958-8104-F33A-73F74E0449DA}"/>
              </a:ext>
            </a:extLst>
          </p:cNvPr>
          <p:cNvSpPr/>
          <p:nvPr/>
        </p:nvSpPr>
        <p:spPr>
          <a:xfrm>
            <a:off x="566126" y="1060857"/>
            <a:ext cx="11160000" cy="4140000"/>
          </a:xfrm>
          <a:prstGeom prst="rect">
            <a:avLst/>
          </a:prstGeom>
          <a:noFill/>
          <a:ln w="38100">
            <a:solidFill>
              <a:srgbClr val="00B050"/>
            </a:solidFill>
          </a:ln>
        </p:spPr>
        <p:txBody>
          <a:bodyPr wrap="square" lIns="180000" tIns="180000" rIns="180000" bIns="180000">
            <a:noAutofit/>
          </a:bodyPr>
          <a:lstStyle/>
          <a:p>
            <a:pPr indent="-468000"/>
            <a:endParaRPr lang="en-US" altLang="ja-JP" sz="3600" dirty="0">
              <a:latin typeface="メイリオ" panose="020B0604030504040204" pitchFamily="50" charset="-128"/>
              <a:ea typeface="メイリオ" panose="020B0604030504040204" pitchFamily="50" charset="-128"/>
            </a:endParaRPr>
          </a:p>
          <a:p>
            <a:pPr indent="-468000"/>
            <a:r>
              <a:rPr lang="ja-JP" altLang="en-US" sz="3600" dirty="0">
                <a:latin typeface="メイリオ" panose="020B0604030504040204" pitchFamily="50" charset="-128"/>
                <a:ea typeface="メイリオ" panose="020B0604030504040204" pitchFamily="50" charset="-128"/>
              </a:rPr>
              <a:t>　生物の個体は，分子が集まってできた</a:t>
            </a:r>
            <a:endParaRPr lang="en-US" altLang="ja-JP" sz="3600" dirty="0">
              <a:latin typeface="メイリオ" panose="020B0604030504040204" pitchFamily="50" charset="-128"/>
              <a:ea typeface="メイリオ" panose="020B0604030504040204" pitchFamily="50" charset="-128"/>
            </a:endParaRPr>
          </a:p>
          <a:p>
            <a:pPr indent="-468000"/>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19</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細胞</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で構成されている。多細胞生物においては，形やはたらきが似た細胞が集まって</a:t>
            </a:r>
            <a:endParaRPr lang="en-US" altLang="ja-JP" sz="3600" dirty="0">
              <a:latin typeface="メイリオ" panose="020B0604030504040204" pitchFamily="50" charset="-128"/>
              <a:ea typeface="メイリオ" panose="020B0604030504040204" pitchFamily="50" charset="-128"/>
            </a:endParaRPr>
          </a:p>
          <a:p>
            <a:pPr indent="-468000"/>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20</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組織</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を構成し，さらにそれらの組織は組み合わさって</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21</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器官</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を構成する。</a:t>
            </a:r>
          </a:p>
        </p:txBody>
      </p:sp>
      <p:sp>
        <p:nvSpPr>
          <p:cNvPr id="4" name="テキスト ボックス 3">
            <a:extLst>
              <a:ext uri="{FF2B5EF4-FFF2-40B4-BE49-F238E27FC236}">
                <a16:creationId xmlns:a16="http://schemas.microsoft.com/office/drawing/2014/main" id="{A03F3116-ADB1-6835-A971-EF790831077D}"/>
              </a:ext>
            </a:extLst>
          </p:cNvPr>
          <p:cNvSpPr txBox="1"/>
          <p:nvPr/>
        </p:nvSpPr>
        <p:spPr>
          <a:xfrm>
            <a:off x="1295544" y="2321622"/>
            <a:ext cx="2340000" cy="432000"/>
          </a:xfrm>
          <a:prstGeom prst="rect">
            <a:avLst/>
          </a:prstGeom>
          <a:noFill/>
        </p:spPr>
        <p:txBody>
          <a:bodyPr wrap="square" lIns="0" tIns="0" rIns="0" bIns="0" rtlCol="0">
            <a:noAutofit/>
          </a:bodyPr>
          <a:lstStyle/>
          <a:p>
            <a:pPr algn="ctr"/>
            <a:r>
              <a:rPr lang="ja-JP" altLang="en-US" sz="3600" dirty="0">
                <a:solidFill>
                  <a:srgbClr val="FF0000"/>
                </a:solidFill>
                <a:latin typeface="メイリオ" panose="020B0604030504040204" pitchFamily="50" charset="-128"/>
                <a:ea typeface="メイリオ" panose="020B0604030504040204" pitchFamily="50" charset="-128"/>
              </a:rPr>
              <a:t>細胞</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5864D29-396B-601D-98E5-AEB42E0C625B}"/>
              </a:ext>
            </a:extLst>
          </p:cNvPr>
          <p:cNvSpPr txBox="1"/>
          <p:nvPr/>
        </p:nvSpPr>
        <p:spPr>
          <a:xfrm>
            <a:off x="1295544" y="3430195"/>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組織</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0DE01BC-2CD5-2A02-91A9-609B19D1180B}"/>
              </a:ext>
            </a:extLst>
          </p:cNvPr>
          <p:cNvSpPr txBox="1"/>
          <p:nvPr/>
        </p:nvSpPr>
        <p:spPr>
          <a:xfrm>
            <a:off x="4038600" y="3976732"/>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器官</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3E68C790-0975-29B8-E2B4-E4A0F5540797}"/>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pic>
        <p:nvPicPr>
          <p:cNvPr id="21" name="図 20">
            <a:extLst>
              <a:ext uri="{FF2B5EF4-FFF2-40B4-BE49-F238E27FC236}">
                <a16:creationId xmlns:a16="http://schemas.microsoft.com/office/drawing/2014/main" id="{E62FAC77-2E3B-F30A-4E8F-BD2152D3BF96}"/>
              </a:ext>
            </a:extLst>
          </p:cNvPr>
          <p:cNvPicPr>
            <a:picLocks noChangeAspect="1"/>
          </p:cNvPicPr>
          <p:nvPr/>
        </p:nvPicPr>
        <p:blipFill>
          <a:blip r:embed="rId3"/>
          <a:stretch>
            <a:fillRect/>
          </a:stretch>
        </p:blipFill>
        <p:spPr>
          <a:xfrm>
            <a:off x="542160" y="409433"/>
            <a:ext cx="9260520" cy="676165"/>
          </a:xfrm>
          <a:prstGeom prst="rect">
            <a:avLst/>
          </a:prstGeom>
        </p:spPr>
      </p:pic>
    </p:spTree>
    <p:extLst>
      <p:ext uri="{BB962C8B-B14F-4D97-AF65-F5344CB8AC3E}">
        <p14:creationId xmlns:p14="http://schemas.microsoft.com/office/powerpoint/2010/main" val="11752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708</Words>
  <Application>Microsoft Office PowerPoint</Application>
  <PresentationFormat>ワイド画面</PresentationFormat>
  <Paragraphs>108</Paragraphs>
  <Slides>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メイリオ</vt:lpstr>
      <vt:lpstr>メイリオ</vt:lpstr>
      <vt:lpstr>游ゴシック</vt:lpstr>
      <vt:lpstr>游ゴシック Light</vt:lpstr>
      <vt:lpstr>Arial</vt:lpstr>
      <vt:lpstr>Office テーマ</vt:lpstr>
      <vt:lpstr>1部 1章  物質の構成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1部 1章 物質の構成</dc:title>
  <cp:lastModifiedBy>下田 美月</cp:lastModifiedBy>
  <cp:revision>93</cp:revision>
  <cp:lastPrinted>2025-04-08T09:00:12Z</cp:lastPrinted>
  <dcterms:created xsi:type="dcterms:W3CDTF">2021-02-12T11:07:27Z</dcterms:created>
  <dcterms:modified xsi:type="dcterms:W3CDTF">2025-04-08T09:34:55Z</dcterms:modified>
</cp:coreProperties>
</file>