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19" r:id="rId2"/>
    <p:sldId id="301" r:id="rId3"/>
    <p:sldId id="315" r:id="rId4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紙本 拓也" initials="紙本" lastIdx="1" clrIdx="0">
    <p:extLst>
      <p:ext uri="{19B8F6BF-5375-455C-9EA6-DF929625EA0E}">
        <p15:presenceInfo xmlns:p15="http://schemas.microsoft.com/office/powerpoint/2012/main" userId="S-1-5-21-3178451276-2870524919-828692511-42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1F2"/>
    <a:srgbClr val="39578D"/>
    <a:srgbClr val="F39F48"/>
    <a:srgbClr val="F37054"/>
    <a:srgbClr val="FF9233"/>
    <a:srgbClr val="FFEEEB"/>
    <a:srgbClr val="FFFF66"/>
    <a:srgbClr val="107AAF"/>
    <a:srgbClr val="007DC6"/>
    <a:srgbClr val="446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33" autoAdjust="0"/>
    <p:restoredTop sz="93883" autoAdjust="0"/>
  </p:normalViewPr>
  <p:slideViewPr>
    <p:cSldViewPr snapToGrid="0">
      <p:cViewPr>
        <p:scale>
          <a:sx n="100" d="100"/>
          <a:sy n="100" d="100"/>
        </p:scale>
        <p:origin x="116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301A4783-7530-4355-9F25-081B61AD97B1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1EFA4128-D88A-454C-B59A-7ED8C38511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27321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ADF55A73-E438-4208-BF63-4A50B1151D98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BF550374-6F3F-4C40-927F-627EF3EA8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29528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52827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★関連する指導書コンテンツ（動画）</a:t>
            </a:r>
            <a:endParaRPr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13_</a:t>
            </a:r>
            <a:r>
              <a:rPr lang="ja-JP" altLang="en-US" dirty="0"/>
              <a:t>電解装置 （ホフマン型）</a:t>
            </a:r>
            <a:endParaRPr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14_</a:t>
            </a:r>
            <a:r>
              <a:rPr lang="ja-JP" altLang="en-US" dirty="0"/>
              <a:t>電気分解装置の使い方</a:t>
            </a:r>
            <a:r>
              <a:rPr lang="en-US" altLang="ja-JP" dirty="0"/>
              <a:t>(H</a:t>
            </a:r>
            <a:r>
              <a:rPr lang="ja-JP" altLang="en-US" dirty="0"/>
              <a:t>字管</a:t>
            </a:r>
            <a:r>
              <a:rPr lang="en-US" altLang="ja-JP" dirty="0"/>
              <a:t>)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15_</a:t>
            </a:r>
            <a:r>
              <a:rPr lang="ja-JP" altLang="en-US" dirty="0"/>
              <a:t>水素と酸素の反応</a:t>
            </a:r>
            <a:r>
              <a:rPr lang="en-US" altLang="ja-JP" dirty="0"/>
              <a:t>_</a:t>
            </a:r>
            <a:r>
              <a:rPr lang="ja-JP" altLang="en-US" dirty="0"/>
              <a:t>実験編</a:t>
            </a:r>
            <a:endParaRPr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16_</a:t>
            </a:r>
            <a:r>
              <a:rPr lang="ja-JP" altLang="en-US" dirty="0"/>
              <a:t>水素と酸素の反応</a:t>
            </a:r>
            <a:r>
              <a:rPr lang="en-US" altLang="ja-JP" dirty="0"/>
              <a:t>_</a:t>
            </a:r>
            <a:r>
              <a:rPr lang="ja-JP" altLang="en-US" dirty="0"/>
              <a:t>結果編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104541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15648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148554" y="6395599"/>
            <a:ext cx="2743200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BBA149B-C12F-C04D-9799-0D2437D39F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" y="0"/>
            <a:ext cx="12183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3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4764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83684" y="647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414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>
            <a:extLst>
              <a:ext uri="{FF2B5EF4-FFF2-40B4-BE49-F238E27FC236}">
                <a16:creationId xmlns:a16="http://schemas.microsoft.com/office/drawing/2014/main" id="{DA2A0673-83AF-411C-B6C4-E2B610F1DA6F}"/>
              </a:ext>
            </a:extLst>
          </p:cNvPr>
          <p:cNvSpPr txBox="1">
            <a:spLocks/>
          </p:cNvSpPr>
          <p:nvPr/>
        </p:nvSpPr>
        <p:spPr>
          <a:xfrm>
            <a:off x="565687" y="1"/>
            <a:ext cx="8077200" cy="3531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ja-JP" altLang="en-US" sz="3200" dirty="0">
              <a:latin typeface="+mn-ea"/>
              <a:ea typeface="+mn-ea"/>
            </a:endParaRPr>
          </a:p>
        </p:txBody>
      </p:sp>
      <p:sp>
        <p:nvSpPr>
          <p:cNvPr id="13" name="フッター プレースホルダー 2">
            <a:extLst>
              <a:ext uri="{FF2B5EF4-FFF2-40B4-BE49-F238E27FC236}">
                <a16:creationId xmlns:a16="http://schemas.microsoft.com/office/drawing/2014/main" id="{B01124AC-23D3-4F3B-A98B-E74E221E1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27310C30-3EAC-4540-8C60-557A8C27B8E7}"/>
              </a:ext>
            </a:extLst>
          </p:cNvPr>
          <p:cNvSpPr txBox="1">
            <a:spLocks/>
          </p:cNvSpPr>
          <p:nvPr/>
        </p:nvSpPr>
        <p:spPr>
          <a:xfrm>
            <a:off x="168812" y="1"/>
            <a:ext cx="6089650" cy="716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炎色反応による検出</a:t>
            </a:r>
            <a:r>
              <a:rPr lang="en-US" altLang="ja-JP" sz="3200" u="sng" dirty="0">
                <a:latin typeface="+mn-ea"/>
                <a:ea typeface="+mn-ea"/>
              </a:rPr>
              <a:t>(</a:t>
            </a:r>
            <a:r>
              <a:rPr lang="en-US" altLang="ja-JP" sz="3200" u="sng" dirty="0">
                <a:latin typeface="Arial Narrow" panose="020B0606020202030204" pitchFamily="34" charset="0"/>
                <a:ea typeface="+mn-ea"/>
              </a:rPr>
              <a:t>p.26</a:t>
            </a:r>
            <a:r>
              <a:rPr lang="en-US" altLang="ja-JP" sz="3200" u="sng" dirty="0">
                <a:latin typeface="+mn-ea"/>
                <a:ea typeface="+mn-ea"/>
              </a:rPr>
              <a:t>)</a:t>
            </a:r>
            <a:endParaRPr lang="ja-JP" altLang="en-US" sz="3200" u="sng" dirty="0">
              <a:latin typeface="+mn-ea"/>
              <a:ea typeface="+mn-ea"/>
            </a:endParaRPr>
          </a:p>
        </p:txBody>
      </p:sp>
      <p:sp>
        <p:nvSpPr>
          <p:cNvPr id="21" name="スライド番号プレースホルダー 6">
            <a:extLst>
              <a:ext uri="{FF2B5EF4-FFF2-40B4-BE49-F238E27FC236}">
                <a16:creationId xmlns:a16="http://schemas.microsoft.com/office/drawing/2014/main" id="{F57994DB-0C4D-5241-BE70-2C622EA8FEFE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7/13</a:t>
            </a:r>
            <a:endParaRPr lang="ja-JP" altLang="en-US" dirty="0"/>
          </a:p>
        </p:txBody>
      </p:sp>
      <p:sp>
        <p:nvSpPr>
          <p:cNvPr id="24" name="字幕 2">
            <a:extLst>
              <a:ext uri="{FF2B5EF4-FFF2-40B4-BE49-F238E27FC236}">
                <a16:creationId xmlns:a16="http://schemas.microsoft.com/office/drawing/2014/main" id="{B4482BF8-13D1-4983-9E76-E5A078CFB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102" y="3651954"/>
            <a:ext cx="9144000" cy="1655762"/>
          </a:xfrm>
        </p:spPr>
        <p:txBody>
          <a:bodyPr/>
          <a:lstStyle/>
          <a:p>
            <a:endParaRPr kumimoji="1" lang="ja-JP" alt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148B6BF-BE30-4911-BC65-688B34F6192F}"/>
              </a:ext>
            </a:extLst>
          </p:cNvPr>
          <p:cNvGrpSpPr/>
          <p:nvPr/>
        </p:nvGrpSpPr>
        <p:grpSpPr>
          <a:xfrm>
            <a:off x="524067" y="3531502"/>
            <a:ext cx="10695340" cy="2784851"/>
            <a:chOff x="1049547" y="3324166"/>
            <a:chExt cx="11179382" cy="2910886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7AB3334-954B-4BED-BABE-A40AD889FF41}"/>
                </a:ext>
              </a:extLst>
            </p:cNvPr>
            <p:cNvSpPr/>
            <p:nvPr/>
          </p:nvSpPr>
          <p:spPr>
            <a:xfrm>
              <a:off x="1049547" y="3324166"/>
              <a:ext cx="11179382" cy="2722664"/>
            </a:xfrm>
            <a:prstGeom prst="rect">
              <a:avLst/>
            </a:prstGeom>
            <a:solidFill>
              <a:srgbClr val="0811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図 27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C555543F-5F38-453E-B1BD-1456F00E7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3" t="42847" r="68976" b="31376"/>
            <a:stretch/>
          </p:blipFill>
          <p:spPr>
            <a:xfrm>
              <a:off x="1049548" y="3429000"/>
              <a:ext cx="1309519" cy="2651681"/>
            </a:xfrm>
            <a:custGeom>
              <a:avLst/>
              <a:gdLst>
                <a:gd name="connsiteX0" fmla="*/ 0 w 1309519"/>
                <a:gd name="connsiteY0" fmla="*/ 0 h 2651681"/>
                <a:gd name="connsiteX1" fmla="*/ 1309519 w 1309519"/>
                <a:gd name="connsiteY1" fmla="*/ 0 h 2651681"/>
                <a:gd name="connsiteX2" fmla="*/ 1309519 w 1309519"/>
                <a:gd name="connsiteY2" fmla="*/ 2651681 h 2651681"/>
                <a:gd name="connsiteX3" fmla="*/ 0 w 1309519"/>
                <a:gd name="connsiteY3" fmla="*/ 2651681 h 2651681"/>
                <a:gd name="connsiteX4" fmla="*/ 0 w 1309519"/>
                <a:gd name="connsiteY4" fmla="*/ 0 h 265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519" h="2651681">
                  <a:moveTo>
                    <a:pt x="0" y="0"/>
                  </a:moveTo>
                  <a:lnTo>
                    <a:pt x="1309519" y="0"/>
                  </a:lnTo>
                  <a:lnTo>
                    <a:pt x="1309519" y="2651681"/>
                  </a:lnTo>
                  <a:lnTo>
                    <a:pt x="0" y="26516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9" name="図 28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CF8E45CB-753E-4899-8573-F719390DD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0" t="42847" r="61150" b="31376"/>
            <a:stretch/>
          </p:blipFill>
          <p:spPr>
            <a:xfrm>
              <a:off x="2531250" y="3429196"/>
              <a:ext cx="1395366" cy="2651681"/>
            </a:xfrm>
            <a:custGeom>
              <a:avLst/>
              <a:gdLst>
                <a:gd name="connsiteX0" fmla="*/ 0 w 1395366"/>
                <a:gd name="connsiteY0" fmla="*/ 0 h 2651681"/>
                <a:gd name="connsiteX1" fmla="*/ 1395366 w 1395366"/>
                <a:gd name="connsiteY1" fmla="*/ 0 h 2651681"/>
                <a:gd name="connsiteX2" fmla="*/ 1395366 w 1395366"/>
                <a:gd name="connsiteY2" fmla="*/ 2651681 h 2651681"/>
                <a:gd name="connsiteX3" fmla="*/ 0 w 1395366"/>
                <a:gd name="connsiteY3" fmla="*/ 2651681 h 2651681"/>
                <a:gd name="connsiteX4" fmla="*/ 0 w 1395366"/>
                <a:gd name="connsiteY4" fmla="*/ 0 h 265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366" h="2651681">
                  <a:moveTo>
                    <a:pt x="0" y="0"/>
                  </a:moveTo>
                  <a:lnTo>
                    <a:pt x="1395366" y="0"/>
                  </a:lnTo>
                  <a:lnTo>
                    <a:pt x="1395366" y="2651681"/>
                  </a:lnTo>
                  <a:lnTo>
                    <a:pt x="0" y="26516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0" name="図 29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6DD2686A-3591-487A-B2E8-BB1D0C1C8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7" t="42847" r="53872" b="31376"/>
            <a:stretch/>
          </p:blipFill>
          <p:spPr>
            <a:xfrm>
              <a:off x="4141028" y="3439629"/>
              <a:ext cx="1294884" cy="2651681"/>
            </a:xfrm>
            <a:custGeom>
              <a:avLst/>
              <a:gdLst>
                <a:gd name="connsiteX0" fmla="*/ 0 w 1294884"/>
                <a:gd name="connsiteY0" fmla="*/ 0 h 2651681"/>
                <a:gd name="connsiteX1" fmla="*/ 1294884 w 1294884"/>
                <a:gd name="connsiteY1" fmla="*/ 0 h 2651681"/>
                <a:gd name="connsiteX2" fmla="*/ 1294884 w 1294884"/>
                <a:gd name="connsiteY2" fmla="*/ 2651681 h 2651681"/>
                <a:gd name="connsiteX3" fmla="*/ 0 w 1294884"/>
                <a:gd name="connsiteY3" fmla="*/ 2651681 h 2651681"/>
                <a:gd name="connsiteX4" fmla="*/ 0 w 1294884"/>
                <a:gd name="connsiteY4" fmla="*/ 0 h 265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884" h="2651681">
                  <a:moveTo>
                    <a:pt x="0" y="0"/>
                  </a:moveTo>
                  <a:lnTo>
                    <a:pt x="1294884" y="0"/>
                  </a:lnTo>
                  <a:lnTo>
                    <a:pt x="1294884" y="2651681"/>
                  </a:lnTo>
                  <a:lnTo>
                    <a:pt x="0" y="26516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1" name="図 30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FE665F79-C22F-48DD-9CBF-E8200AE4C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5" t="42847" r="46357" b="31376"/>
            <a:stretch/>
          </p:blipFill>
          <p:spPr>
            <a:xfrm>
              <a:off x="5647471" y="3428997"/>
              <a:ext cx="1338422" cy="2651681"/>
            </a:xfrm>
            <a:custGeom>
              <a:avLst/>
              <a:gdLst>
                <a:gd name="connsiteX0" fmla="*/ 0 w 1338422"/>
                <a:gd name="connsiteY0" fmla="*/ 0 h 2651681"/>
                <a:gd name="connsiteX1" fmla="*/ 1338422 w 1338422"/>
                <a:gd name="connsiteY1" fmla="*/ 0 h 2651681"/>
                <a:gd name="connsiteX2" fmla="*/ 1338422 w 1338422"/>
                <a:gd name="connsiteY2" fmla="*/ 2651681 h 2651681"/>
                <a:gd name="connsiteX3" fmla="*/ 0 w 1338422"/>
                <a:gd name="connsiteY3" fmla="*/ 2651681 h 2651681"/>
                <a:gd name="connsiteX4" fmla="*/ 0 w 1338422"/>
                <a:gd name="connsiteY4" fmla="*/ 0 h 265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8422" h="2651681">
                  <a:moveTo>
                    <a:pt x="0" y="0"/>
                  </a:moveTo>
                  <a:lnTo>
                    <a:pt x="1338422" y="0"/>
                  </a:lnTo>
                  <a:lnTo>
                    <a:pt x="1338422" y="2651681"/>
                  </a:lnTo>
                  <a:lnTo>
                    <a:pt x="0" y="26516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2" name="図 31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763F4614-DA32-47A3-8203-B10CD5198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0" t="42847" r="38867" b="31376"/>
            <a:stretch/>
          </p:blipFill>
          <p:spPr>
            <a:xfrm>
              <a:off x="7679025" y="3428997"/>
              <a:ext cx="1333828" cy="2651681"/>
            </a:xfrm>
            <a:custGeom>
              <a:avLst/>
              <a:gdLst>
                <a:gd name="connsiteX0" fmla="*/ 0 w 1333828"/>
                <a:gd name="connsiteY0" fmla="*/ 0 h 2651681"/>
                <a:gd name="connsiteX1" fmla="*/ 1333828 w 1333828"/>
                <a:gd name="connsiteY1" fmla="*/ 0 h 2651681"/>
                <a:gd name="connsiteX2" fmla="*/ 1333828 w 1333828"/>
                <a:gd name="connsiteY2" fmla="*/ 2651681 h 2651681"/>
                <a:gd name="connsiteX3" fmla="*/ 0 w 1333828"/>
                <a:gd name="connsiteY3" fmla="*/ 2651681 h 2651681"/>
                <a:gd name="connsiteX4" fmla="*/ 0 w 1333828"/>
                <a:gd name="connsiteY4" fmla="*/ 0 h 265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828" h="2651681">
                  <a:moveTo>
                    <a:pt x="0" y="0"/>
                  </a:moveTo>
                  <a:lnTo>
                    <a:pt x="1333828" y="0"/>
                  </a:lnTo>
                  <a:lnTo>
                    <a:pt x="1333828" y="2651681"/>
                  </a:lnTo>
                  <a:lnTo>
                    <a:pt x="0" y="26516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3" name="図 32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B3FF684F-39E0-4F10-8B66-363F3D432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0" t="42847" r="31138" b="31376"/>
            <a:stretch/>
          </p:blipFill>
          <p:spPr>
            <a:xfrm>
              <a:off x="9458934" y="3428998"/>
              <a:ext cx="1377366" cy="2651681"/>
            </a:xfrm>
            <a:custGeom>
              <a:avLst/>
              <a:gdLst>
                <a:gd name="connsiteX0" fmla="*/ 0 w 1377366"/>
                <a:gd name="connsiteY0" fmla="*/ 0 h 2651681"/>
                <a:gd name="connsiteX1" fmla="*/ 1377366 w 1377366"/>
                <a:gd name="connsiteY1" fmla="*/ 0 h 2651681"/>
                <a:gd name="connsiteX2" fmla="*/ 1377366 w 1377366"/>
                <a:gd name="connsiteY2" fmla="*/ 2651681 h 2651681"/>
                <a:gd name="connsiteX3" fmla="*/ 0 w 1377366"/>
                <a:gd name="connsiteY3" fmla="*/ 2651681 h 2651681"/>
                <a:gd name="connsiteX4" fmla="*/ 0 w 1377366"/>
                <a:gd name="connsiteY4" fmla="*/ 0 h 265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366" h="2651681">
                  <a:moveTo>
                    <a:pt x="0" y="0"/>
                  </a:moveTo>
                  <a:lnTo>
                    <a:pt x="1377366" y="0"/>
                  </a:lnTo>
                  <a:lnTo>
                    <a:pt x="1377366" y="2651681"/>
                  </a:lnTo>
                  <a:lnTo>
                    <a:pt x="0" y="26516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図 33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B7085B43-2210-402E-A12E-9BA6CBA5C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59" t="42847" r="24142" b="31376"/>
            <a:stretch/>
          </p:blipFill>
          <p:spPr>
            <a:xfrm>
              <a:off x="10885118" y="3428999"/>
              <a:ext cx="1243617" cy="2651681"/>
            </a:xfrm>
            <a:custGeom>
              <a:avLst/>
              <a:gdLst>
                <a:gd name="connsiteX0" fmla="*/ 0 w 1288997"/>
                <a:gd name="connsiteY0" fmla="*/ 0 h 2651681"/>
                <a:gd name="connsiteX1" fmla="*/ 1288997 w 1288997"/>
                <a:gd name="connsiteY1" fmla="*/ 0 h 2651681"/>
                <a:gd name="connsiteX2" fmla="*/ 1288997 w 1288997"/>
                <a:gd name="connsiteY2" fmla="*/ 2651681 h 2651681"/>
                <a:gd name="connsiteX3" fmla="*/ 0 w 1288997"/>
                <a:gd name="connsiteY3" fmla="*/ 2651681 h 2651681"/>
                <a:gd name="connsiteX4" fmla="*/ 0 w 1288997"/>
                <a:gd name="connsiteY4" fmla="*/ 0 h 265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997" h="2651681">
                  <a:moveTo>
                    <a:pt x="0" y="0"/>
                  </a:moveTo>
                  <a:lnTo>
                    <a:pt x="1288997" y="0"/>
                  </a:lnTo>
                  <a:lnTo>
                    <a:pt x="1288997" y="2651681"/>
                  </a:lnTo>
                  <a:lnTo>
                    <a:pt x="0" y="26516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図 34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334B4152-77A0-4988-B364-345AD6A8E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4" t="68624" r="68780" b="31370"/>
            <a:stretch/>
          </p:blipFill>
          <p:spPr>
            <a:xfrm>
              <a:off x="2559055" y="6207173"/>
              <a:ext cx="36000" cy="608"/>
            </a:xfrm>
            <a:custGeom>
              <a:avLst/>
              <a:gdLst>
                <a:gd name="connsiteX0" fmla="*/ 0 w 36000"/>
                <a:gd name="connsiteY0" fmla="*/ 0 h 608"/>
                <a:gd name="connsiteX1" fmla="*/ 36000 w 36000"/>
                <a:gd name="connsiteY1" fmla="*/ 0 h 608"/>
                <a:gd name="connsiteX2" fmla="*/ 36000 w 36000"/>
                <a:gd name="connsiteY2" fmla="*/ 608 h 608"/>
                <a:gd name="connsiteX3" fmla="*/ 0 w 36000"/>
                <a:gd name="connsiteY3" fmla="*/ 608 h 608"/>
                <a:gd name="connsiteX4" fmla="*/ 0 w 36000"/>
                <a:gd name="connsiteY4" fmla="*/ 0 h 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608">
                  <a:moveTo>
                    <a:pt x="0" y="0"/>
                  </a:moveTo>
                  <a:lnTo>
                    <a:pt x="36000" y="0"/>
                  </a:lnTo>
                  <a:lnTo>
                    <a:pt x="36000" y="608"/>
                  </a:lnTo>
                  <a:lnTo>
                    <a:pt x="0" y="60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図 35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3DB7A8A9-43F3-4FA9-86FD-BD017891B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0" t="68624" r="60953" b="31105"/>
            <a:stretch/>
          </p:blipFill>
          <p:spPr>
            <a:xfrm>
              <a:off x="3990421" y="6207173"/>
              <a:ext cx="36000" cy="27879"/>
            </a:xfrm>
            <a:custGeom>
              <a:avLst/>
              <a:gdLst>
                <a:gd name="connsiteX0" fmla="*/ 0 w 36000"/>
                <a:gd name="connsiteY0" fmla="*/ 0 h 27879"/>
                <a:gd name="connsiteX1" fmla="*/ 36000 w 36000"/>
                <a:gd name="connsiteY1" fmla="*/ 0 h 27879"/>
                <a:gd name="connsiteX2" fmla="*/ 36000 w 36000"/>
                <a:gd name="connsiteY2" fmla="*/ 27879 h 27879"/>
                <a:gd name="connsiteX3" fmla="*/ 0 w 36000"/>
                <a:gd name="connsiteY3" fmla="*/ 27879 h 27879"/>
                <a:gd name="connsiteX4" fmla="*/ 0 w 36000"/>
                <a:gd name="connsiteY4" fmla="*/ 0 h 2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7879">
                  <a:moveTo>
                    <a:pt x="0" y="0"/>
                  </a:moveTo>
                  <a:lnTo>
                    <a:pt x="36000" y="0"/>
                  </a:lnTo>
                  <a:lnTo>
                    <a:pt x="36000" y="27879"/>
                  </a:lnTo>
                  <a:lnTo>
                    <a:pt x="0" y="2787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図 36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E6CE3C01-F4D9-4145-B16F-8529BA1C2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62" t="68624" r="30941" b="31141"/>
            <a:stretch/>
          </p:blipFill>
          <p:spPr>
            <a:xfrm>
              <a:off x="9478921" y="6207173"/>
              <a:ext cx="36000" cy="24159"/>
            </a:xfrm>
            <a:custGeom>
              <a:avLst/>
              <a:gdLst>
                <a:gd name="connsiteX0" fmla="*/ 0 w 36000"/>
                <a:gd name="connsiteY0" fmla="*/ 0 h 24159"/>
                <a:gd name="connsiteX1" fmla="*/ 36000 w 36000"/>
                <a:gd name="connsiteY1" fmla="*/ 0 h 24159"/>
                <a:gd name="connsiteX2" fmla="*/ 36000 w 36000"/>
                <a:gd name="connsiteY2" fmla="*/ 24159 h 24159"/>
                <a:gd name="connsiteX3" fmla="*/ 0 w 36000"/>
                <a:gd name="connsiteY3" fmla="*/ 24159 h 24159"/>
                <a:gd name="connsiteX4" fmla="*/ 0 w 36000"/>
                <a:gd name="connsiteY4" fmla="*/ 0 h 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4159">
                  <a:moveTo>
                    <a:pt x="0" y="0"/>
                  </a:moveTo>
                  <a:lnTo>
                    <a:pt x="36000" y="0"/>
                  </a:lnTo>
                  <a:lnTo>
                    <a:pt x="36000" y="24159"/>
                  </a:lnTo>
                  <a:lnTo>
                    <a:pt x="0" y="241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0C62C66-2B66-4284-8EC2-22DB552B6B65}"/>
              </a:ext>
            </a:extLst>
          </p:cNvPr>
          <p:cNvSpPr txBox="1"/>
          <p:nvPr/>
        </p:nvSpPr>
        <p:spPr>
          <a:xfrm>
            <a:off x="379051" y="1098193"/>
            <a:ext cx="11433897" cy="881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algn="just">
              <a:lnSpc>
                <a:spcPts val="3000"/>
              </a:lnSpc>
            </a:pPr>
            <a:r>
              <a:rPr lang="ja-JP" altLang="en-US" sz="3600" kern="100" dirty="0">
                <a:effectLst/>
                <a:latin typeface="+mn-ea"/>
                <a:cs typeface="Times New Roman" panose="02020603050405020304" pitchFamily="18" charset="0"/>
              </a:rPr>
              <a:t>・</a:t>
            </a:r>
            <a:r>
              <a:rPr lang="ja-JP" altLang="en-US" sz="3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炎色反応</a:t>
            </a: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：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ある種</a:t>
            </a: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の元素を含む物質を炎の中に入れた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とき，</a:t>
            </a:r>
            <a:r>
              <a:rPr lang="en-US" altLang="ja-JP" sz="3200" kern="100" dirty="0">
                <a:latin typeface="+mn-ea"/>
                <a:cs typeface="Times New Roman" panose="02020603050405020304" pitchFamily="18" charset="0"/>
              </a:rPr>
              <a:t>          </a:t>
            </a:r>
          </a:p>
          <a:p>
            <a:pPr marL="357188" indent="-357188" algn="just">
              <a:lnSpc>
                <a:spcPts val="3000"/>
              </a:lnSpc>
            </a:pPr>
            <a:r>
              <a:rPr lang="en-US" altLang="ja-JP" sz="3200" kern="100" dirty="0">
                <a:latin typeface="+mn-ea"/>
                <a:cs typeface="Times New Roman" panose="02020603050405020304" pitchFamily="18" charset="0"/>
              </a:rPr>
              <a:t>                       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炎がその元素特有の色を示すこと</a:t>
            </a:r>
            <a:r>
              <a:rPr lang="ja-JP" altLang="en-US" sz="2800" kern="100" dirty="0">
                <a:latin typeface="+mn-ea"/>
                <a:cs typeface="Times New Roman" panose="02020603050405020304" pitchFamily="18" charset="0"/>
              </a:rPr>
              <a:t>。</a:t>
            </a:r>
            <a:endParaRPr lang="ja-JP" altLang="en-US" sz="2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9" name="表 38">
            <a:extLst>
              <a:ext uri="{FF2B5EF4-FFF2-40B4-BE49-F238E27FC236}">
                <a16:creationId xmlns:a16="http://schemas.microsoft.com/office/drawing/2014/main" id="{B4A18694-100C-4F98-BD20-C7D1C29C1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368416"/>
              </p:ext>
            </p:extLst>
          </p:nvPr>
        </p:nvGraphicFramePr>
        <p:xfrm>
          <a:off x="379249" y="2278011"/>
          <a:ext cx="1074811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319965775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08915326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42673283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08406672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3589498416"/>
                    </a:ext>
                  </a:extLst>
                </a:gridCol>
                <a:gridCol w="1388110">
                  <a:extLst>
                    <a:ext uri="{9D8B030D-6E8A-4147-A177-3AD203B41FA5}">
                      <a16:colId xmlns:a16="http://schemas.microsoft.com/office/drawing/2014/main" val="194703931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674517368"/>
                    </a:ext>
                  </a:extLst>
                </a:gridCol>
              </a:tblGrid>
              <a:tr h="661982">
                <a:tc>
                  <a:txBody>
                    <a:bodyPr/>
                    <a:lstStyle/>
                    <a:p>
                      <a:pPr algn="ctr"/>
                      <a:r>
                        <a:rPr lang="ja-JP" sz="2300" b="0" kern="100" dirty="0">
                          <a:solidFill>
                            <a:schemeClr val="tx1"/>
                          </a:solidFill>
                          <a:effectLst/>
                        </a:rPr>
                        <a:t>リチウム</a:t>
                      </a:r>
                    </a:p>
                    <a:p>
                      <a:pPr algn="ctr"/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Li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300" b="0" kern="100" dirty="0">
                          <a:solidFill>
                            <a:schemeClr val="tx1"/>
                          </a:solidFill>
                          <a:effectLst/>
                        </a:rPr>
                        <a:t>ナトリウム</a:t>
                      </a:r>
                    </a:p>
                    <a:p>
                      <a:pPr algn="ctr"/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300" b="0" kern="100" dirty="0">
                          <a:solidFill>
                            <a:schemeClr val="tx1"/>
                          </a:solidFill>
                          <a:effectLst/>
                        </a:rPr>
                        <a:t>カリウム</a:t>
                      </a:r>
                    </a:p>
                    <a:p>
                      <a:pPr algn="ctr"/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300" b="0" kern="100" dirty="0">
                          <a:solidFill>
                            <a:schemeClr val="tx1"/>
                          </a:solidFill>
                          <a:effectLst/>
                        </a:rPr>
                        <a:t>カルシウム</a:t>
                      </a:r>
                    </a:p>
                    <a:p>
                      <a:pPr algn="ctr"/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Ca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300" b="0" kern="100" dirty="0">
                          <a:solidFill>
                            <a:schemeClr val="tx1"/>
                          </a:solidFill>
                          <a:effectLst/>
                        </a:rPr>
                        <a:t>ストロンチウム</a:t>
                      </a:r>
                    </a:p>
                    <a:p>
                      <a:pPr algn="ctr"/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300" b="0" kern="100" dirty="0">
                          <a:solidFill>
                            <a:schemeClr val="tx1"/>
                          </a:solidFill>
                          <a:effectLst/>
                        </a:rPr>
                        <a:t>バリウム</a:t>
                      </a:r>
                    </a:p>
                    <a:p>
                      <a:pPr algn="ctr"/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Ba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400" b="0" kern="100" dirty="0">
                          <a:solidFill>
                            <a:schemeClr val="tx1"/>
                          </a:solidFill>
                          <a:effectLst/>
                        </a:rPr>
                        <a:t>銅</a:t>
                      </a:r>
                    </a:p>
                    <a:p>
                      <a:pPr algn="ctr"/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endParaRPr lang="ja-JP" sz="2800" b="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001064"/>
                  </a:ext>
                </a:extLst>
              </a:tr>
              <a:tr h="286377">
                <a:tc>
                  <a:txBody>
                    <a:bodyPr/>
                    <a:lstStyle/>
                    <a:p>
                      <a:pPr algn="ctr"/>
                      <a:r>
                        <a:rPr lang="ja-JP" sz="2800" b="1" kern="100" dirty="0">
                          <a:solidFill>
                            <a:srgbClr val="FF0000"/>
                          </a:solidFill>
                          <a:effectLst/>
                        </a:rPr>
                        <a:t>赤色</a:t>
                      </a:r>
                      <a:endParaRPr lang="ja-JP" sz="2800" b="1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800" b="1" kern="100" dirty="0">
                          <a:solidFill>
                            <a:srgbClr val="FF0000"/>
                          </a:solidFill>
                          <a:effectLst/>
                        </a:rPr>
                        <a:t>黄色</a:t>
                      </a:r>
                      <a:endParaRPr lang="ja-JP" sz="2800" b="1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800" b="1" kern="100" dirty="0">
                          <a:solidFill>
                            <a:srgbClr val="FF0000"/>
                          </a:solidFill>
                          <a:effectLst/>
                        </a:rPr>
                        <a:t>赤紫色</a:t>
                      </a:r>
                      <a:endParaRPr lang="ja-JP" sz="2800" b="1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800" b="1" kern="100" dirty="0">
                          <a:solidFill>
                            <a:srgbClr val="FF0000"/>
                          </a:solidFill>
                          <a:effectLst/>
                        </a:rPr>
                        <a:t>橙赤色</a:t>
                      </a:r>
                      <a:endParaRPr lang="ja-JP" sz="2800" b="1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800" b="1" kern="100" dirty="0">
                          <a:solidFill>
                            <a:srgbClr val="FF0000"/>
                          </a:solidFill>
                          <a:effectLst/>
                        </a:rPr>
                        <a:t>深赤色</a:t>
                      </a:r>
                      <a:endParaRPr lang="ja-JP" sz="2800" b="1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800" b="1" kern="100" dirty="0">
                          <a:solidFill>
                            <a:srgbClr val="FF0000"/>
                          </a:solidFill>
                          <a:effectLst/>
                        </a:rPr>
                        <a:t>黄緑色</a:t>
                      </a:r>
                      <a:endParaRPr lang="ja-JP" sz="2800" b="1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800" b="1" kern="100" dirty="0">
                          <a:solidFill>
                            <a:srgbClr val="FF0000"/>
                          </a:solidFill>
                          <a:effectLst/>
                        </a:rPr>
                        <a:t>青緑色</a:t>
                      </a:r>
                      <a:endParaRPr lang="ja-JP" sz="2800" b="1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125595"/>
                  </a:ext>
                </a:extLst>
              </a:tr>
            </a:tbl>
          </a:graphicData>
        </a:graphic>
      </p:graphicFrame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5EBB138-0F74-44E4-8283-33965A8C1688}"/>
              </a:ext>
            </a:extLst>
          </p:cNvPr>
          <p:cNvSpPr/>
          <p:nvPr/>
        </p:nvSpPr>
        <p:spPr>
          <a:xfrm>
            <a:off x="10176594" y="125758"/>
            <a:ext cx="156966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80341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49C0480-A874-4214-B4BC-4ED56E438D36}"/>
              </a:ext>
            </a:extLst>
          </p:cNvPr>
          <p:cNvSpPr txBox="1"/>
          <p:nvPr/>
        </p:nvSpPr>
        <p:spPr>
          <a:xfrm>
            <a:off x="219220" y="1480786"/>
            <a:ext cx="11817853" cy="3362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5713" indent="-1255713">
              <a:lnSpc>
                <a:spcPts val="4000"/>
              </a:lnSpc>
            </a:pP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・</a:t>
            </a:r>
            <a:r>
              <a:rPr lang="en-US" altLang="ja-JP" sz="36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sz="3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単体</a:t>
            </a:r>
            <a:r>
              <a:rPr lang="en-US" altLang="ja-JP" sz="3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  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：</a:t>
            </a:r>
            <a:r>
              <a:rPr lang="en-US" altLang="ja-JP" sz="32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種類の元素から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なる純物質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en-US" altLang="ja-JP" sz="32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1617663" indent="-1617663"/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　　　　　（例）水素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sz="3200" kern="100" baseline="-25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や酸素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O</a:t>
            </a:r>
            <a:r>
              <a:rPr lang="en-US" altLang="ja-JP" sz="3200" kern="100" baseline="-25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</a:p>
          <a:p>
            <a:pPr marL="1255713" indent="-1255713">
              <a:lnSpc>
                <a:spcPts val="4000"/>
              </a:lnSpc>
            </a:pP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・</a:t>
            </a:r>
            <a:r>
              <a:rPr lang="ja-JP" altLang="ja-JP" sz="3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化合物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：</a:t>
            </a:r>
            <a:r>
              <a:rPr lang="en-US" altLang="ja-JP" sz="32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種類以上の元素から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なる純物質</a:t>
            </a:r>
            <a:r>
              <a:rPr lang="ja-JP" altLang="ja-JP" sz="3200" kern="100" dirty="0">
                <a:latin typeface="+mn-ea"/>
                <a:cs typeface="Times New Roman" panose="02020603050405020304" pitchFamily="18" charset="0"/>
              </a:rPr>
              <a:t>。</a:t>
            </a:r>
            <a:endParaRPr lang="en-US" altLang="ja-JP" sz="3200" kern="100" dirty="0">
              <a:latin typeface="+mn-ea"/>
              <a:cs typeface="Times New Roman" panose="02020603050405020304" pitchFamily="18" charset="0"/>
            </a:endParaRPr>
          </a:p>
          <a:p>
            <a:pPr indent="622300">
              <a:lnSpc>
                <a:spcPts val="4000"/>
              </a:lnSpc>
            </a:pP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　　　  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（例）水</a:t>
            </a:r>
            <a:r>
              <a:rPr lang="en-US" altLang="ja-JP" sz="3200" kern="100" dirty="0"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sz="3200" kern="100" baseline="-25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sz="3200" kern="100" dirty="0">
                <a:latin typeface="+mn-ea"/>
                <a:cs typeface="Times New Roman" panose="02020603050405020304" pitchFamily="18" charset="0"/>
              </a:rPr>
              <a:t>O</a:t>
            </a:r>
          </a:p>
          <a:p>
            <a:pPr indent="622300">
              <a:lnSpc>
                <a:spcPct val="150000"/>
              </a:lnSpc>
            </a:pP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→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水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の電気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分解</a:t>
            </a: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によって</a:t>
            </a:r>
            <a:r>
              <a:rPr lang="ja-JP" altLang="ja-JP" sz="32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水素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と</a:t>
            </a:r>
            <a:r>
              <a:rPr lang="ja-JP" altLang="ja-JP" sz="32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酸素</a:t>
            </a:r>
            <a:r>
              <a:rPr lang="ja-JP" altLang="en-US" sz="32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に</a:t>
            </a:r>
            <a:r>
              <a:rPr lang="ja-JP" altLang="en-US" sz="32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分解すること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ができる。</a:t>
            </a:r>
          </a:p>
          <a:p>
            <a:pPr indent="1617663">
              <a:lnSpc>
                <a:spcPts val="4000"/>
              </a:lnSpc>
            </a:pP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　　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H</a:t>
            </a:r>
            <a:r>
              <a:rPr lang="en-US" altLang="ja-JP" sz="3200" kern="100" baseline="-25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O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 ⇒ （電気</a:t>
            </a: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分解）⇒</a:t>
            </a:r>
            <a:r>
              <a:rPr lang="ja-JP" altLang="ja-JP" sz="3200" kern="100" dirty="0"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  H</a:t>
            </a:r>
            <a:r>
              <a:rPr lang="en-US" altLang="ja-JP" sz="3200" kern="100" baseline="-25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en-US" sz="3200" kern="100" dirty="0">
                <a:effectLst/>
                <a:latin typeface="+mn-ea"/>
                <a:cs typeface="Times New Roman" panose="02020603050405020304" pitchFamily="18" charset="0"/>
              </a:rPr>
              <a:t>と 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O</a:t>
            </a:r>
            <a:r>
              <a:rPr lang="en-US" altLang="ja-JP" sz="3200" kern="100" baseline="-25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ja-JP" sz="32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lang="ja-JP" altLang="ja-JP" sz="32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495DF8A1-F445-6841-A5B4-4E0218CE0839}"/>
              </a:ext>
            </a:extLst>
          </p:cNvPr>
          <p:cNvSpPr/>
          <p:nvPr/>
        </p:nvSpPr>
        <p:spPr>
          <a:xfrm>
            <a:off x="3779462" y="4867844"/>
            <a:ext cx="3657600" cy="1580667"/>
          </a:xfrm>
          <a:prstGeom prst="roundRect">
            <a:avLst>
              <a:gd name="adj" fmla="val 1284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20C33BA-825A-484A-80B5-3EC7414E4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47416" y="5135443"/>
            <a:ext cx="381000" cy="3302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E7F7077-D107-4B38-ABF2-E544EF06806B}"/>
              </a:ext>
            </a:extLst>
          </p:cNvPr>
          <p:cNvSpPr/>
          <p:nvPr/>
        </p:nvSpPr>
        <p:spPr>
          <a:xfrm>
            <a:off x="3143859" y="4951563"/>
            <a:ext cx="5009541" cy="1496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800" dirty="0"/>
              <a:t>水を電気分解すると，</a:t>
            </a:r>
            <a:br>
              <a:rPr lang="en-US" altLang="ja-JP" sz="2800" dirty="0"/>
            </a:br>
            <a:r>
              <a:rPr lang="ja-JP" altLang="en-US" sz="2800" b="1" dirty="0"/>
              <a:t>水素：酸素＝</a:t>
            </a:r>
            <a:r>
              <a:rPr lang="en-US" altLang="ja-JP" sz="2800" b="1" dirty="0"/>
              <a:t>2</a:t>
            </a:r>
            <a:r>
              <a:rPr lang="ja-JP" altLang="en-US" sz="2800" b="1" dirty="0"/>
              <a:t>：</a:t>
            </a:r>
            <a:r>
              <a:rPr lang="en-US" altLang="ja-JP" sz="2800" b="1" dirty="0"/>
              <a:t>1</a:t>
            </a:r>
          </a:p>
          <a:p>
            <a:pPr algn="ctr">
              <a:lnSpc>
                <a:spcPct val="110000"/>
              </a:lnSpc>
            </a:pPr>
            <a:r>
              <a:rPr lang="ja-JP" altLang="en-US" sz="2800" dirty="0"/>
              <a:t>（体積の比）</a:t>
            </a:r>
            <a:endParaRPr lang="en-US" altLang="ja-JP" sz="2800" dirty="0"/>
          </a:p>
        </p:txBody>
      </p:sp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581C8CE7-9A06-4D84-B33D-CBD414EF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733801A5-28E9-034F-B602-5538D5A70D76}"/>
              </a:ext>
            </a:extLst>
          </p:cNvPr>
          <p:cNvSpPr txBox="1">
            <a:spLocks/>
          </p:cNvSpPr>
          <p:nvPr/>
        </p:nvSpPr>
        <p:spPr>
          <a:xfrm>
            <a:off x="168812" y="1"/>
            <a:ext cx="6089650" cy="716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単体，化合物と元素 </a:t>
            </a:r>
            <a:r>
              <a:rPr lang="en-US" altLang="ja-JP" sz="3200" u="sng" dirty="0">
                <a:latin typeface="+mn-ea"/>
                <a:ea typeface="+mn-ea"/>
              </a:rPr>
              <a:t>(</a:t>
            </a:r>
            <a:r>
              <a:rPr lang="en-US" altLang="ja-JP" sz="3200" u="sng" dirty="0">
                <a:latin typeface="Arial Narrow" panose="020B0606020202030204" pitchFamily="34" charset="0"/>
                <a:ea typeface="+mn-ea"/>
              </a:rPr>
              <a:t>p.24</a:t>
            </a:r>
            <a:r>
              <a:rPr lang="en-US" altLang="ja-JP" sz="3200" u="sng" dirty="0">
                <a:latin typeface="+mn-ea"/>
                <a:ea typeface="+mn-ea"/>
              </a:rPr>
              <a:t>)</a:t>
            </a:r>
            <a:endParaRPr lang="ja-JP" altLang="en-US" sz="3200" u="sng" dirty="0">
              <a:latin typeface="+mn-ea"/>
              <a:ea typeface="+mn-ea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8134DFF-44B7-0F4E-B660-16AD0D06BB16}"/>
              </a:ext>
            </a:extLst>
          </p:cNvPr>
          <p:cNvGrpSpPr/>
          <p:nvPr/>
        </p:nvGrpSpPr>
        <p:grpSpPr>
          <a:xfrm>
            <a:off x="588179" y="690070"/>
            <a:ext cx="4173925" cy="667592"/>
            <a:chOff x="588179" y="690070"/>
            <a:chExt cx="4173925" cy="667592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94233F4-75A0-C442-B801-DCA981930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682" y="690070"/>
              <a:ext cx="671264" cy="659027"/>
            </a:xfrm>
            <a:prstGeom prst="rect">
              <a:avLst/>
            </a:prstGeom>
          </p:spPr>
        </p:pic>
        <p:sp>
          <p:nvSpPr>
            <p:cNvPr id="16" name="タイトル 1">
              <a:extLst>
                <a:ext uri="{FF2B5EF4-FFF2-40B4-BE49-F238E27FC236}">
                  <a16:creationId xmlns:a16="http://schemas.microsoft.com/office/drawing/2014/main" id="{FC06FED7-2F3D-D849-A6A7-CC9223A9C3D6}"/>
                </a:ext>
              </a:extLst>
            </p:cNvPr>
            <p:cNvSpPr txBox="1">
              <a:spLocks/>
            </p:cNvSpPr>
            <p:nvPr/>
          </p:nvSpPr>
          <p:spPr>
            <a:xfrm>
              <a:off x="1323083" y="774078"/>
              <a:ext cx="3439021" cy="583584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3600" b="1">
                  <a:solidFill>
                    <a:schemeClr val="accent5">
                      <a:lumMod val="75000"/>
                    </a:schemeClr>
                  </a:solidFill>
                  <a:latin typeface="+mn-ea"/>
                  <a:ea typeface="+mn-ea"/>
                </a:rPr>
                <a:t>化合物と単体</a:t>
              </a:r>
              <a:endParaRPr lang="ja-JP" altLang="en-US" sz="3600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8" name="タイトル 1">
              <a:extLst>
                <a:ext uri="{FF2B5EF4-FFF2-40B4-BE49-F238E27FC236}">
                  <a16:creationId xmlns:a16="http://schemas.microsoft.com/office/drawing/2014/main" id="{059DFC6E-CAFC-5845-BE7B-489256F11D5C}"/>
                </a:ext>
              </a:extLst>
            </p:cNvPr>
            <p:cNvSpPr txBox="1">
              <a:spLocks/>
            </p:cNvSpPr>
            <p:nvPr/>
          </p:nvSpPr>
          <p:spPr>
            <a:xfrm>
              <a:off x="588179" y="762030"/>
              <a:ext cx="682274" cy="58339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3600" b="1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r>
                <a:rPr lang="en-US" altLang="ja-JP" sz="3600" b="1" dirty="0">
                  <a:solidFill>
                    <a:schemeClr val="bg1"/>
                  </a:solidFill>
                  <a:latin typeface="+mn-ea"/>
                  <a:ea typeface="+mn-ea"/>
                </a:rPr>
                <a:t>2</a:t>
              </a:r>
              <a:endParaRPr lang="ja-JP" altLang="en-US" sz="36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0CA99CD4-694E-894E-9F63-DABB0AF02BCD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5/13</a:t>
            </a:r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BD8637-969C-4946-8282-57F6E84B2336}"/>
              </a:ext>
            </a:extLst>
          </p:cNvPr>
          <p:cNvSpPr txBox="1"/>
          <p:nvPr/>
        </p:nvSpPr>
        <p:spPr>
          <a:xfrm>
            <a:off x="2488371" y="4719944"/>
            <a:ext cx="779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accent1"/>
                </a:solidFill>
              </a:rPr>
              <a:t>　水　　   　 　 　　　　　　　　　　水素      酸素</a:t>
            </a:r>
            <a:endParaRPr lang="en-US" altLang="ja-JP" sz="2400" dirty="0">
              <a:solidFill>
                <a:schemeClr val="accent1"/>
              </a:solidFill>
            </a:endParaRPr>
          </a:p>
          <a:p>
            <a:r>
              <a:rPr kumimoji="1" lang="ja-JP" altLang="en-US" sz="2400" dirty="0">
                <a:solidFill>
                  <a:schemeClr val="accent1"/>
                </a:solidFill>
              </a:rPr>
              <a:t> 化合物　 　   　　　　　　　　　　　単体  　単体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13F784A-E1E4-44DE-A60E-52C6118AF169}"/>
              </a:ext>
            </a:extLst>
          </p:cNvPr>
          <p:cNvSpPr/>
          <p:nvPr/>
        </p:nvSpPr>
        <p:spPr>
          <a:xfrm>
            <a:off x="10176594" y="125758"/>
            <a:ext cx="156966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421891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32A1478C-9608-034D-B2BC-66B5B4D354A2}"/>
              </a:ext>
            </a:extLst>
          </p:cNvPr>
          <p:cNvSpPr/>
          <p:nvPr/>
        </p:nvSpPr>
        <p:spPr>
          <a:xfrm>
            <a:off x="266700" y="1334800"/>
            <a:ext cx="11645900" cy="5052620"/>
          </a:xfrm>
          <a:prstGeom prst="roundRect">
            <a:avLst>
              <a:gd name="adj" fmla="val 4286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ッター プレースホルダー 2">
            <a:extLst>
              <a:ext uri="{FF2B5EF4-FFF2-40B4-BE49-F238E27FC236}">
                <a16:creationId xmlns:a16="http://schemas.microsoft.com/office/drawing/2014/main" id="{3D0BBF35-7435-4DC6-B552-4846A529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42949E47-D339-704F-9D81-B70068A2D92D}"/>
              </a:ext>
            </a:extLst>
          </p:cNvPr>
          <p:cNvSpPr txBox="1">
            <a:spLocks/>
          </p:cNvSpPr>
          <p:nvPr/>
        </p:nvSpPr>
        <p:spPr>
          <a:xfrm>
            <a:off x="168812" y="1"/>
            <a:ext cx="6089650" cy="716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C </a:t>
            </a:r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濃度の換算</a:t>
            </a:r>
            <a:r>
              <a:rPr lang="en-US" altLang="ja-JP" sz="3200" u="sng" dirty="0">
                <a:latin typeface="+mn-ea"/>
                <a:ea typeface="+mn-ea"/>
              </a:rPr>
              <a:t>(</a:t>
            </a:r>
            <a:r>
              <a:rPr lang="en-US" altLang="ja-JP" sz="3200" u="sng" dirty="0">
                <a:latin typeface="Arial Narrow" panose="020B0606020202030204" pitchFamily="34" charset="0"/>
                <a:ea typeface="+mn-ea"/>
              </a:rPr>
              <a:t>p.107</a:t>
            </a:r>
            <a:r>
              <a:rPr lang="en-US" altLang="ja-JP" sz="3200" u="sng" dirty="0">
                <a:latin typeface="+mn-ea"/>
                <a:ea typeface="+mn-ea"/>
              </a:rPr>
              <a:t>)</a:t>
            </a:r>
            <a:endParaRPr lang="ja-JP" altLang="en-US" sz="3200" u="sng" dirty="0">
              <a:latin typeface="+mn-ea"/>
              <a:ea typeface="+mn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4B9BC81-FA5B-5145-8582-2176A8FE6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21" y="797177"/>
            <a:ext cx="1848642" cy="52492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DED935-841A-7745-90C3-43AEECF85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122" y="805451"/>
            <a:ext cx="2777719" cy="53762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0A3583-A5BC-214D-946C-946FF38361BD}"/>
              </a:ext>
            </a:extLst>
          </p:cNvPr>
          <p:cNvGrpSpPr/>
          <p:nvPr/>
        </p:nvGrpSpPr>
        <p:grpSpPr>
          <a:xfrm>
            <a:off x="550754" y="1468848"/>
            <a:ext cx="4211350" cy="666696"/>
            <a:chOff x="550754" y="1468848"/>
            <a:chExt cx="4211350" cy="666696"/>
          </a:xfrm>
        </p:grpSpPr>
        <p:sp>
          <p:nvSpPr>
            <p:cNvPr id="22" name="タイトル 1">
              <a:extLst>
                <a:ext uri="{FF2B5EF4-FFF2-40B4-BE49-F238E27FC236}">
                  <a16:creationId xmlns:a16="http://schemas.microsoft.com/office/drawing/2014/main" id="{F5CE9C77-6E79-0245-9F05-1412A82731D2}"/>
                </a:ext>
              </a:extLst>
            </p:cNvPr>
            <p:cNvSpPr txBox="1">
              <a:spLocks/>
            </p:cNvSpPr>
            <p:nvPr/>
          </p:nvSpPr>
          <p:spPr>
            <a:xfrm>
              <a:off x="1323083" y="1551960"/>
              <a:ext cx="3439021" cy="583584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3600" b="1" dirty="0">
                  <a:solidFill>
                    <a:schemeClr val="accent5">
                      <a:lumMod val="75000"/>
                    </a:schemeClr>
                  </a:solidFill>
                  <a:latin typeface="+mn-ea"/>
                  <a:ea typeface="+mn-ea"/>
                </a:rPr>
                <a:t>再結晶</a:t>
              </a: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C2642C65-CEBA-034E-9AEE-C7AC401F4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257" y="1468848"/>
              <a:ext cx="671264" cy="659027"/>
            </a:xfrm>
            <a:prstGeom prst="rect">
              <a:avLst/>
            </a:prstGeom>
          </p:spPr>
        </p:pic>
        <p:sp>
          <p:nvSpPr>
            <p:cNvPr id="25" name="タイトル 1">
              <a:extLst>
                <a:ext uri="{FF2B5EF4-FFF2-40B4-BE49-F238E27FC236}">
                  <a16:creationId xmlns:a16="http://schemas.microsoft.com/office/drawing/2014/main" id="{86EB1EDF-987F-CD4D-9ECD-63DCC666D4C4}"/>
                </a:ext>
              </a:extLst>
            </p:cNvPr>
            <p:cNvSpPr txBox="1">
              <a:spLocks/>
            </p:cNvSpPr>
            <p:nvPr/>
          </p:nvSpPr>
          <p:spPr>
            <a:xfrm>
              <a:off x="550754" y="1540808"/>
              <a:ext cx="682274" cy="58339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3600" b="1">
                  <a:solidFill>
                    <a:schemeClr val="bg1"/>
                  </a:solidFill>
                  <a:latin typeface="+mn-ea"/>
                  <a:ea typeface="+mn-ea"/>
                </a:rPr>
                <a:t> </a:t>
              </a:r>
              <a:r>
                <a:rPr lang="en-US" altLang="ja-JP" sz="3600" b="1" dirty="0">
                  <a:solidFill>
                    <a:schemeClr val="bg1"/>
                  </a:solidFill>
                  <a:latin typeface="+mn-ea"/>
                  <a:ea typeface="+mn-ea"/>
                </a:rPr>
                <a:t>2</a:t>
              </a:r>
              <a:endParaRPr lang="ja-JP" altLang="en-US" sz="36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8" name="スライド番号プレースホルダー 6">
            <a:extLst>
              <a:ext uri="{FF2B5EF4-FFF2-40B4-BE49-F238E27FC236}">
                <a16:creationId xmlns:a16="http://schemas.microsoft.com/office/drawing/2014/main" id="{56650CEC-A17E-384E-B5AA-73F59D8CD505}"/>
              </a:ext>
            </a:extLst>
          </p:cNvPr>
          <p:cNvSpPr txBox="1">
            <a:spLocks/>
          </p:cNvSpPr>
          <p:nvPr/>
        </p:nvSpPr>
        <p:spPr>
          <a:xfrm>
            <a:off x="1114409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11/13</a:t>
            </a:r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3A0B1E-9C58-4955-BBF2-3763A3A5CBF4}"/>
              </a:ext>
            </a:extLst>
          </p:cNvPr>
          <p:cNvSpPr/>
          <p:nvPr/>
        </p:nvSpPr>
        <p:spPr>
          <a:xfrm>
            <a:off x="2244825" y="900849"/>
            <a:ext cx="489995" cy="320970"/>
          </a:xfrm>
          <a:prstGeom prst="rect">
            <a:avLst/>
          </a:prstGeom>
          <a:solidFill>
            <a:srgbClr val="D2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68D2D4C-D7BC-46A6-86A1-27EEABADAD99}"/>
              </a:ext>
            </a:extLst>
          </p:cNvPr>
          <p:cNvSpPr/>
          <p:nvPr/>
        </p:nvSpPr>
        <p:spPr>
          <a:xfrm>
            <a:off x="3029095" y="906118"/>
            <a:ext cx="1347643" cy="320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A75D1E-7FF7-4F31-B5A4-594CFCD09F95}"/>
              </a:ext>
            </a:extLst>
          </p:cNvPr>
          <p:cNvSpPr txBox="1"/>
          <p:nvPr/>
        </p:nvSpPr>
        <p:spPr>
          <a:xfrm>
            <a:off x="2929748" y="900792"/>
            <a:ext cx="229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39578D"/>
                </a:solidFill>
              </a:rPr>
              <a:t>固体の溶解度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CA4C52E-1F1E-435F-B6E6-323A82B9F372}"/>
              </a:ext>
            </a:extLst>
          </p:cNvPr>
          <p:cNvSpPr txBox="1"/>
          <p:nvPr/>
        </p:nvSpPr>
        <p:spPr>
          <a:xfrm>
            <a:off x="2210886" y="897326"/>
            <a:ext cx="818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39578D"/>
                </a:solidFill>
              </a:rPr>
              <a:t>＋</a:t>
            </a:r>
            <a:r>
              <a:rPr kumimoji="1" lang="en-US" altLang="ja-JP" sz="1600" dirty="0">
                <a:solidFill>
                  <a:srgbClr val="39578D"/>
                </a:solidFill>
              </a:rPr>
              <a:t>α</a:t>
            </a:r>
            <a:endParaRPr kumimoji="1" lang="ja-JP" altLang="en-US" sz="1600" dirty="0">
              <a:solidFill>
                <a:srgbClr val="39578D"/>
              </a:solidFill>
            </a:endParaRPr>
          </a:p>
        </p:txBody>
      </p:sp>
      <p:pic>
        <p:nvPicPr>
          <p:cNvPr id="21" name="01_水溶液の温度を下げて得られる物質">
            <a:hlinkClick r:id="" action="ppaction://media"/>
            <a:extLst>
              <a:ext uri="{FF2B5EF4-FFF2-40B4-BE49-F238E27FC236}">
                <a16:creationId xmlns:a16="http://schemas.microsoft.com/office/drawing/2014/main" id="{887EEDA1-40E0-48D4-A013-1528DBEFA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1235" y="2135544"/>
            <a:ext cx="6425019" cy="3614073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012BA3-A307-4B40-8505-078918BE7E08}"/>
              </a:ext>
            </a:extLst>
          </p:cNvPr>
          <p:cNvSpPr txBox="1"/>
          <p:nvPr/>
        </p:nvSpPr>
        <p:spPr>
          <a:xfrm>
            <a:off x="266134" y="2561662"/>
            <a:ext cx="5349661" cy="36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ts val="4000"/>
              </a:lnSpc>
              <a:tabLst>
                <a:tab pos="271463" algn="l"/>
              </a:tabLst>
            </a:pP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・固体物質を適当な溶媒に</a:t>
            </a:r>
            <a:endParaRPr lang="en-US" altLang="ja-JP" sz="3200" kern="100" dirty="0">
              <a:latin typeface="+mn-ea"/>
              <a:cs typeface="Times New Roman" panose="02020603050405020304" pitchFamily="18" charset="0"/>
            </a:endParaRPr>
          </a:p>
          <a:p>
            <a:pPr marL="271463" indent="-271463">
              <a:lnSpc>
                <a:spcPts val="4000"/>
              </a:lnSpc>
              <a:tabLst>
                <a:tab pos="271463" algn="l"/>
              </a:tabLst>
            </a:pP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　溶かし，溶解度の差を利</a:t>
            </a:r>
            <a:endParaRPr lang="en-US" altLang="ja-JP" sz="3200" kern="100" dirty="0">
              <a:latin typeface="+mn-ea"/>
              <a:cs typeface="Times New Roman" panose="02020603050405020304" pitchFamily="18" charset="0"/>
            </a:endParaRPr>
          </a:p>
          <a:p>
            <a:pPr marL="271463" indent="-271463">
              <a:lnSpc>
                <a:spcPts val="4000"/>
              </a:lnSpc>
              <a:tabLst>
                <a:tab pos="271463" algn="l"/>
              </a:tabLst>
            </a:pP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en-US" sz="3200" kern="100" dirty="0" err="1">
                <a:latin typeface="+mn-ea"/>
                <a:cs typeface="Times New Roman" panose="02020603050405020304" pitchFamily="18" charset="0"/>
              </a:rPr>
              <a:t>用して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物質を分離・精製</a:t>
            </a:r>
            <a:endParaRPr lang="en-US" altLang="ja-JP" sz="3200" kern="100" dirty="0">
              <a:latin typeface="+mn-ea"/>
              <a:cs typeface="Times New Roman" panose="02020603050405020304" pitchFamily="18" charset="0"/>
            </a:endParaRPr>
          </a:p>
          <a:p>
            <a:pPr marL="271463" indent="-271463">
              <a:lnSpc>
                <a:spcPts val="4000"/>
              </a:lnSpc>
              <a:tabLst>
                <a:tab pos="271463" algn="l"/>
              </a:tabLst>
            </a:pP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　する方法を</a:t>
            </a:r>
            <a:r>
              <a:rPr lang="ja-JP" altLang="en-US" sz="3200" b="1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再結晶</a:t>
            </a: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という。</a:t>
            </a:r>
            <a:endParaRPr lang="en-US" altLang="ja-JP" sz="3200" kern="100" dirty="0">
              <a:latin typeface="+mn-ea"/>
              <a:cs typeface="Times New Roman" panose="02020603050405020304" pitchFamily="18" charset="0"/>
            </a:endParaRPr>
          </a:p>
          <a:p>
            <a:pPr marL="271463" indent="-271463">
              <a:lnSpc>
                <a:spcPts val="4000"/>
              </a:lnSpc>
              <a:tabLst>
                <a:tab pos="271463" algn="l"/>
              </a:tabLst>
            </a:pP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・例えば，硝酸カリウムと</a:t>
            </a:r>
            <a:endParaRPr lang="en-US" altLang="ja-JP" sz="3200" kern="100" dirty="0">
              <a:latin typeface="+mn-ea"/>
              <a:cs typeface="Times New Roman" panose="02020603050405020304" pitchFamily="18" charset="0"/>
            </a:endParaRPr>
          </a:p>
          <a:p>
            <a:pPr marL="271463" indent="-271463">
              <a:lnSpc>
                <a:spcPts val="4000"/>
              </a:lnSpc>
              <a:tabLst>
                <a:tab pos="271463" algn="l"/>
              </a:tabLst>
            </a:pPr>
            <a:r>
              <a:rPr lang="ja-JP" altLang="en-US" sz="3200" kern="100" dirty="0">
                <a:latin typeface="+mn-ea"/>
                <a:cs typeface="Times New Roman" panose="02020603050405020304" pitchFamily="18" charset="0"/>
              </a:rPr>
              <a:t>　塩化ナトリウムの析出量の差は，右のようになる。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025AE531-939C-4F36-8874-B30D478383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2040" y="1580241"/>
            <a:ext cx="1079500" cy="444500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A227532-558B-4CFC-B892-F9B73AE6DB87}"/>
              </a:ext>
            </a:extLst>
          </p:cNvPr>
          <p:cNvSpPr/>
          <p:nvPr/>
        </p:nvSpPr>
        <p:spPr>
          <a:xfrm>
            <a:off x="10176594" y="125758"/>
            <a:ext cx="156966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17526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413</Words>
  <Application>Microsoft Office PowerPoint</Application>
  <PresentationFormat>ワイド画面</PresentationFormat>
  <Paragraphs>69</Paragraphs>
  <Slides>3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2" baseType="lpstr">
      <vt:lpstr>ＭＳ 明朝</vt:lpstr>
      <vt:lpstr>メイリオ</vt:lpstr>
      <vt:lpstr>游ゴシック</vt:lpstr>
      <vt:lpstr>游ゴシック Light</vt:lpstr>
      <vt:lpstr>Arial</vt:lpstr>
      <vt:lpstr>Arial Narrow</vt:lpstr>
      <vt:lpstr>Century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1部 1章 物質の構成</dc:title>
  <cp:lastModifiedBy>富永 華子</cp:lastModifiedBy>
  <cp:revision>93</cp:revision>
  <cp:lastPrinted>2025-03-18T05:09:15Z</cp:lastPrinted>
  <dcterms:created xsi:type="dcterms:W3CDTF">2021-02-12T11:07:27Z</dcterms:created>
  <dcterms:modified xsi:type="dcterms:W3CDTF">2025-04-08T02:01:21Z</dcterms:modified>
</cp:coreProperties>
</file>