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0.wav" ContentType="audio/x-wav"/>
  <Override PartName="/ppt/media/media11.wav" ContentType="audio/x-wav"/>
  <Override PartName="/ppt/media/media12.wav" ContentType="audio/x-wav"/>
  <Override PartName="/ppt/media/media13.mp3" ContentType="audio/mpeg"/>
  <Override PartName="/ppt/media/media14.mp3" ContentType="audio/mpeg"/>
  <Override PartName="/ppt/media/media15.mp3" ContentType="audio/mpeg"/>
  <Override PartName="/ppt/media/media16.mp3" ContentType="audio/mpeg"/>
  <Override PartName="/ppt/media/media17.mp3" ContentType="audio/mpeg"/>
  <Override PartName="/ppt/media/media18.wav" ContentType="audio/x-wav"/>
  <Override PartName="/ppt/media/media19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662" r:id="rId2"/>
    <p:sldMasterId id="2147483697" r:id="rId3"/>
  </p:sldMasterIdLst>
  <p:sldIdLst>
    <p:sldId id="256" r:id="rId4"/>
    <p:sldId id="257" r:id="rId5"/>
    <p:sldId id="258" r:id="rId6"/>
    <p:sldId id="259" r:id="rId7"/>
    <p:sldId id="260" r:id="rId8"/>
    <p:sldId id="283" r:id="rId9"/>
    <p:sldId id="285" r:id="rId10"/>
    <p:sldId id="286" r:id="rId11"/>
    <p:sldId id="287" r:id="rId12"/>
    <p:sldId id="261" r:id="rId13"/>
    <p:sldId id="262" r:id="rId14"/>
    <p:sldId id="266" r:id="rId15"/>
    <p:sldId id="263" r:id="rId16"/>
    <p:sldId id="267" r:id="rId17"/>
    <p:sldId id="281" r:id="rId18"/>
    <p:sldId id="279" r:id="rId19"/>
    <p:sldId id="280" r:id="rId20"/>
    <p:sldId id="264" r:id="rId21"/>
    <p:sldId id="268" r:id="rId22"/>
    <p:sldId id="265" r:id="rId23"/>
    <p:sldId id="269" r:id="rId24"/>
    <p:sldId id="300" r:id="rId25"/>
    <p:sldId id="270" r:id="rId26"/>
    <p:sldId id="271" r:id="rId27"/>
    <p:sldId id="272" r:id="rId28"/>
    <p:sldId id="274" r:id="rId29"/>
    <p:sldId id="282" r:id="rId30"/>
    <p:sldId id="276" r:id="rId31"/>
    <p:sldId id="301" r:id="rId32"/>
    <p:sldId id="278" r:id="rId3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132"/>
    <a:srgbClr val="ED6D01"/>
    <a:srgbClr val="FF6699"/>
    <a:srgbClr val="D93716"/>
    <a:srgbClr val="CC0000"/>
    <a:srgbClr val="0096E0"/>
    <a:srgbClr val="6EB92C"/>
    <a:srgbClr val="FBD6B4"/>
    <a:srgbClr val="E3F6FD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37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32A706-4CCD-4072-33AE-5E7322C00E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968359"/>
            <a:ext cx="9144000" cy="715966"/>
          </a:xfrm>
          <a:prstGeom prst="rect">
            <a:avLst/>
          </a:prstGeom>
        </p:spPr>
        <p:txBody>
          <a:bodyPr anchor="b"/>
          <a:lstStyle>
            <a:lvl1pPr algn="ctr">
              <a:defRPr sz="4000" b="1" baseline="0">
                <a:solidFill>
                  <a:srgbClr val="ED6E4E"/>
                </a:solidFill>
                <a:latin typeface="Century Gothic" panose="020B0502020202020204" pitchFamily="34" charset="0"/>
              </a:defRPr>
            </a:lvl1pPr>
          </a:lstStyle>
          <a:p>
            <a:r>
              <a:rPr kumimoji="1" lang="en-US" altLang="ja-JP" dirty="0"/>
              <a:t>Let’s have fun together!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06CC7F2-2064-A80C-D038-42679F96BD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21023" y="5772498"/>
            <a:ext cx="6141720" cy="7159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70000"/>
              </a:lnSpc>
              <a:buClr>
                <a:srgbClr val="ED6E4E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学校生活について紹介することができる。</a:t>
            </a:r>
            <a:r>
              <a:rPr kumimoji="1" lang="en-US" altLang="ja-JP" dirty="0"/>
              <a:t> </a:t>
            </a:r>
          </a:p>
          <a:p>
            <a:r>
              <a:rPr kumimoji="1" lang="ja-JP" altLang="en-US" dirty="0"/>
              <a:t>好きな娯楽について紹介することができる。</a:t>
            </a:r>
          </a:p>
        </p:txBody>
      </p:sp>
    </p:spTree>
    <p:extLst>
      <p:ext uri="{BB962C8B-B14F-4D97-AF65-F5344CB8AC3E}">
        <p14:creationId xmlns:p14="http://schemas.microsoft.com/office/powerpoint/2010/main" val="128526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C42D511-D773-F1F5-15FA-55B86D6E6741}"/>
              </a:ext>
            </a:extLst>
          </p:cNvPr>
          <p:cNvSpPr/>
          <p:nvPr userDrawn="1"/>
        </p:nvSpPr>
        <p:spPr>
          <a:xfrm>
            <a:off x="10981944" y="137160"/>
            <a:ext cx="832104" cy="59436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8F8F450-592F-7699-2DF2-0F9AFE2DCB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604" y="1655740"/>
            <a:ext cx="1393812" cy="432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8F90B1-AA83-4546-2A69-EE5967AEB1A2}"/>
              </a:ext>
            </a:extLst>
          </p:cNvPr>
          <p:cNvSpPr txBox="1"/>
          <p:nvPr userDrawn="1"/>
        </p:nvSpPr>
        <p:spPr>
          <a:xfrm>
            <a:off x="732604" y="963541"/>
            <a:ext cx="1743318" cy="523220"/>
          </a:xfrm>
          <a:prstGeom prst="rect">
            <a:avLst/>
          </a:prstGeom>
          <a:solidFill>
            <a:srgbClr val="6EB92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Use it</a:t>
            </a:r>
            <a:endParaRPr kumimoji="1" lang="ja-JP" alt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71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27E1602-2C29-0D89-9683-5EA66AD3E7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604" y="1674594"/>
            <a:ext cx="1393812" cy="432000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A451EB39-AFC8-DD5D-2E9B-D679C12820DF}"/>
              </a:ext>
            </a:extLst>
          </p:cNvPr>
          <p:cNvSpPr/>
          <p:nvPr userDrawn="1"/>
        </p:nvSpPr>
        <p:spPr>
          <a:xfrm>
            <a:off x="10981944" y="137160"/>
            <a:ext cx="832104" cy="59436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AD75E2-36B0-8D12-3115-DE3E3234432F}"/>
              </a:ext>
            </a:extLst>
          </p:cNvPr>
          <p:cNvSpPr txBox="1"/>
          <p:nvPr userDrawn="1"/>
        </p:nvSpPr>
        <p:spPr>
          <a:xfrm>
            <a:off x="732604" y="963541"/>
            <a:ext cx="1743318" cy="523220"/>
          </a:xfrm>
          <a:prstGeom prst="rect">
            <a:avLst/>
          </a:prstGeom>
          <a:solidFill>
            <a:srgbClr val="6EB92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Use it</a:t>
            </a:r>
            <a:endParaRPr kumimoji="1" lang="ja-JP" alt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80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779FD71-F365-633B-55E8-40476F501A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604" y="1600339"/>
            <a:ext cx="1095528" cy="52394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7B6011A-0EC7-450E-7CD3-74EDF97C9DB9}"/>
              </a:ext>
            </a:extLst>
          </p:cNvPr>
          <p:cNvSpPr txBox="1"/>
          <p:nvPr userDrawn="1"/>
        </p:nvSpPr>
        <p:spPr>
          <a:xfrm>
            <a:off x="732604" y="963541"/>
            <a:ext cx="1743318" cy="523220"/>
          </a:xfrm>
          <a:prstGeom prst="rect">
            <a:avLst/>
          </a:prstGeom>
          <a:solidFill>
            <a:srgbClr val="6EB92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Use it</a:t>
            </a:r>
            <a:endParaRPr kumimoji="1" lang="ja-JP" alt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855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32A706-4CCD-4072-33AE-5E7322C00E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968359"/>
            <a:ext cx="9144000" cy="715966"/>
          </a:xfrm>
          <a:prstGeom prst="rect">
            <a:avLst/>
          </a:prstGeom>
        </p:spPr>
        <p:txBody>
          <a:bodyPr anchor="b"/>
          <a:lstStyle>
            <a:lvl1pPr algn="ctr">
              <a:defRPr sz="4000" b="1" baseline="0">
                <a:solidFill>
                  <a:srgbClr val="ED6E4E"/>
                </a:solidFill>
                <a:latin typeface="Century Gothic" panose="020B0502020202020204" pitchFamily="34" charset="0"/>
              </a:defRPr>
            </a:lvl1pPr>
          </a:lstStyle>
          <a:p>
            <a:r>
              <a:rPr kumimoji="1" lang="en-US" altLang="ja-JP" dirty="0"/>
              <a:t>Let’s have fun together!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06CC7F2-2064-A80C-D038-42679F96BD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21023" y="5772498"/>
            <a:ext cx="6141720" cy="7159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70000"/>
              </a:lnSpc>
              <a:buClr>
                <a:srgbClr val="ED6E4E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学校生活について紹介することができる。</a:t>
            </a:r>
            <a:r>
              <a:rPr kumimoji="1" lang="en-US" altLang="ja-JP" dirty="0"/>
              <a:t> </a:t>
            </a:r>
          </a:p>
          <a:p>
            <a:r>
              <a:rPr kumimoji="1" lang="ja-JP" altLang="en-US" dirty="0"/>
              <a:t>好きな娯楽について紹介することができる。</a:t>
            </a:r>
          </a:p>
        </p:txBody>
      </p:sp>
    </p:spTree>
    <p:extLst>
      <p:ext uri="{BB962C8B-B14F-4D97-AF65-F5344CB8AC3E}">
        <p14:creationId xmlns:p14="http://schemas.microsoft.com/office/powerpoint/2010/main" val="195614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00E5A7F-B0BF-6E96-2454-EDBA90F3D12E}"/>
              </a:ext>
            </a:extLst>
          </p:cNvPr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F2E178-121E-0B9E-00C4-454D6AFBC068}"/>
              </a:ext>
            </a:extLst>
          </p:cNvPr>
          <p:cNvSpPr txBox="1"/>
          <p:nvPr userDrawn="1"/>
        </p:nvSpPr>
        <p:spPr>
          <a:xfrm>
            <a:off x="1146047" y="768605"/>
            <a:ext cx="1026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ED6E4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動画を見て，次の質問についてペアで話し合いましょう。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5F2CF3A-68D2-007E-2C2F-961D987B1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42"/>
            <a:ext cx="1828800" cy="6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47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ユーザー設定レイアウト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00E5A7F-B0BF-6E96-2454-EDBA90F3D12E}"/>
              </a:ext>
            </a:extLst>
          </p:cNvPr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900C0AA-5F61-7A70-EE81-F2BCD7E46A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25" y="793750"/>
            <a:ext cx="11487149" cy="2940050"/>
          </a:xfrm>
          <a:prstGeom prst="rect">
            <a:avLst/>
          </a:prstGeom>
        </p:spPr>
        <p:txBody>
          <a:bodyPr/>
          <a:lstStyle>
            <a:lvl1pPr algn="l">
              <a:defRPr sz="3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kumimoji="1" lang="en-US" altLang="ja-JP" dirty="0"/>
              <a:t>1. 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/>
              <a:t>2. </a:t>
            </a:r>
            <a:endParaRPr kumimoji="1" lang="ja-JP" altLang="en-US" dirty="0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696E108-C89D-83C4-99F5-D51F5D8559D2}"/>
              </a:ext>
            </a:extLst>
          </p:cNvPr>
          <p:cNvSpPr/>
          <p:nvPr userDrawn="1"/>
        </p:nvSpPr>
        <p:spPr>
          <a:xfrm>
            <a:off x="10981944" y="137160"/>
            <a:ext cx="832104" cy="594360"/>
          </a:xfrm>
          <a:prstGeom prst="roundRect">
            <a:avLst/>
          </a:prstGeom>
          <a:ln>
            <a:solidFill>
              <a:srgbClr val="ED6E4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5250668-797D-EE43-7AD9-D606743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42"/>
            <a:ext cx="1828800" cy="6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64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68801A91-DD8B-7963-A31A-BF22D86DF0B3}"/>
              </a:ext>
            </a:extLst>
          </p:cNvPr>
          <p:cNvSpPr/>
          <p:nvPr userDrawn="1"/>
        </p:nvSpPr>
        <p:spPr>
          <a:xfrm>
            <a:off x="10981944" y="137160"/>
            <a:ext cx="832104" cy="594360"/>
          </a:xfrm>
          <a:prstGeom prst="roundRect">
            <a:avLst/>
          </a:prstGeom>
          <a:ln>
            <a:solidFill>
              <a:srgbClr val="0096E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DC6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02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979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250B82E-9CD9-E605-2756-6A7C3B802980}"/>
              </a:ext>
            </a:extLst>
          </p:cNvPr>
          <p:cNvSpPr/>
          <p:nvPr userDrawn="1"/>
        </p:nvSpPr>
        <p:spPr>
          <a:xfrm>
            <a:off x="10981944" y="137160"/>
            <a:ext cx="832104" cy="594360"/>
          </a:xfrm>
          <a:prstGeom prst="roundRect">
            <a:avLst/>
          </a:prstGeom>
          <a:ln>
            <a:solidFill>
              <a:srgbClr val="0096E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DC605C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185C005-4ACF-0FFE-EBFF-47641DCEF5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874" y="837256"/>
            <a:ext cx="11098174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25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00E5A7F-B0BF-6E96-2454-EDBA90F3D12E}"/>
              </a:ext>
            </a:extLst>
          </p:cNvPr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F2E178-121E-0B9E-00C4-454D6AFBC068}"/>
              </a:ext>
            </a:extLst>
          </p:cNvPr>
          <p:cNvSpPr txBox="1"/>
          <p:nvPr userDrawn="1"/>
        </p:nvSpPr>
        <p:spPr>
          <a:xfrm>
            <a:off x="1146047" y="768605"/>
            <a:ext cx="1026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ED6E4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動画を見て，次の質問についてペアで話し合いましょう。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5F2CF3A-68D2-007E-2C2F-961D987B1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42"/>
            <a:ext cx="1828800" cy="6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47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00E5A7F-B0BF-6E96-2454-EDBA90F3D12E}"/>
              </a:ext>
            </a:extLst>
          </p:cNvPr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900C0AA-5F61-7A70-EE81-F2BCD7E46A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25" y="793750"/>
            <a:ext cx="11487149" cy="2940050"/>
          </a:xfrm>
          <a:prstGeom prst="rect">
            <a:avLst/>
          </a:prstGeom>
        </p:spPr>
        <p:txBody>
          <a:bodyPr/>
          <a:lstStyle>
            <a:lvl1pPr algn="l">
              <a:defRPr sz="3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kumimoji="1" lang="en-US" altLang="ja-JP" dirty="0"/>
              <a:t>1. 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/>
              <a:t>2. </a:t>
            </a:r>
            <a:endParaRPr kumimoji="1" lang="ja-JP" altLang="en-US" dirty="0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696E108-C89D-83C4-99F5-D51F5D8559D2}"/>
              </a:ext>
            </a:extLst>
          </p:cNvPr>
          <p:cNvSpPr/>
          <p:nvPr userDrawn="1"/>
        </p:nvSpPr>
        <p:spPr>
          <a:xfrm>
            <a:off x="10981944" y="137160"/>
            <a:ext cx="832104" cy="594360"/>
          </a:xfrm>
          <a:prstGeom prst="roundRect">
            <a:avLst/>
          </a:prstGeom>
          <a:ln>
            <a:solidFill>
              <a:srgbClr val="ED6E4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5250668-797D-EE43-7AD9-D606743C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42"/>
            <a:ext cx="1828800" cy="6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36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68801A91-DD8B-7963-A31A-BF22D86DF0B3}"/>
              </a:ext>
            </a:extLst>
          </p:cNvPr>
          <p:cNvSpPr/>
          <p:nvPr userDrawn="1"/>
        </p:nvSpPr>
        <p:spPr>
          <a:xfrm>
            <a:off x="10981944" y="137160"/>
            <a:ext cx="832104" cy="59436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66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723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5399A20-16E5-BD9B-220B-C7E3766B2DFE}"/>
              </a:ext>
            </a:extLst>
          </p:cNvPr>
          <p:cNvSpPr/>
          <p:nvPr userDrawn="1"/>
        </p:nvSpPr>
        <p:spPr>
          <a:xfrm>
            <a:off x="667512" y="2057400"/>
            <a:ext cx="11021963" cy="45902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C42D511-D773-F1F5-15FA-55B86D6E6741}"/>
              </a:ext>
            </a:extLst>
          </p:cNvPr>
          <p:cNvSpPr/>
          <p:nvPr userDrawn="1"/>
        </p:nvSpPr>
        <p:spPr>
          <a:xfrm>
            <a:off x="10981944" y="137160"/>
            <a:ext cx="832104" cy="59436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A61231-D795-E826-035F-337478400355}"/>
              </a:ext>
            </a:extLst>
          </p:cNvPr>
          <p:cNvSpPr txBox="1"/>
          <p:nvPr userDrawn="1"/>
        </p:nvSpPr>
        <p:spPr>
          <a:xfrm>
            <a:off x="816913" y="868605"/>
            <a:ext cx="10759553" cy="523220"/>
          </a:xfrm>
          <a:prstGeom prst="rect">
            <a:avLst/>
          </a:prstGeom>
          <a:solidFill>
            <a:srgbClr val="FBD6B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D93716"/>
                </a:solidFill>
                <a:latin typeface="+mj-lt"/>
                <a:ea typeface="Verdana" panose="020B0604030504040204" pitchFamily="34" charset="0"/>
              </a:rPr>
              <a:t>Example Bank</a:t>
            </a:r>
            <a:endParaRPr kumimoji="1" lang="ja-JP" altLang="en-US" sz="2800" b="1" dirty="0">
              <a:solidFill>
                <a:srgbClr val="D93716"/>
              </a:solidFill>
              <a:latin typeface="+mj-lt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6CA7154-0AB3-B654-85FB-DFB01BB86F26}"/>
              </a:ext>
            </a:extLst>
          </p:cNvPr>
          <p:cNvSpPr/>
          <p:nvPr userDrawn="1"/>
        </p:nvSpPr>
        <p:spPr>
          <a:xfrm>
            <a:off x="638937" y="863335"/>
            <a:ext cx="184959" cy="519523"/>
          </a:xfrm>
          <a:prstGeom prst="rect">
            <a:avLst/>
          </a:prstGeom>
          <a:solidFill>
            <a:srgbClr val="D93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82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5399A20-16E5-BD9B-220B-C7E3766B2DFE}"/>
              </a:ext>
            </a:extLst>
          </p:cNvPr>
          <p:cNvSpPr/>
          <p:nvPr userDrawn="1"/>
        </p:nvSpPr>
        <p:spPr>
          <a:xfrm>
            <a:off x="667512" y="2057400"/>
            <a:ext cx="11021963" cy="45902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86020EA-0AFD-93B0-77B6-C3D90A83DC74}"/>
              </a:ext>
            </a:extLst>
          </p:cNvPr>
          <p:cNvSpPr txBox="1"/>
          <p:nvPr userDrawn="1"/>
        </p:nvSpPr>
        <p:spPr>
          <a:xfrm>
            <a:off x="816913" y="868605"/>
            <a:ext cx="10759553" cy="523220"/>
          </a:xfrm>
          <a:prstGeom prst="rect">
            <a:avLst/>
          </a:prstGeom>
          <a:solidFill>
            <a:srgbClr val="FBD6B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D93716"/>
                </a:solidFill>
                <a:latin typeface="+mj-lt"/>
                <a:ea typeface="Verdana" panose="020B0604030504040204" pitchFamily="34" charset="0"/>
              </a:rPr>
              <a:t>Example Bank</a:t>
            </a:r>
            <a:endParaRPr kumimoji="1" lang="ja-JP" altLang="en-US" sz="2800" b="1" dirty="0">
              <a:solidFill>
                <a:srgbClr val="D93716"/>
              </a:solidFill>
              <a:latin typeface="+mj-lt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BC29733-D138-E17C-09EA-F17482893765}"/>
              </a:ext>
            </a:extLst>
          </p:cNvPr>
          <p:cNvSpPr/>
          <p:nvPr userDrawn="1"/>
        </p:nvSpPr>
        <p:spPr>
          <a:xfrm>
            <a:off x="638937" y="863335"/>
            <a:ext cx="184959" cy="519523"/>
          </a:xfrm>
          <a:prstGeom prst="rect">
            <a:avLst/>
          </a:prstGeom>
          <a:solidFill>
            <a:srgbClr val="D93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17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C42D511-D773-F1F5-15FA-55B86D6E6741}"/>
              </a:ext>
            </a:extLst>
          </p:cNvPr>
          <p:cNvSpPr/>
          <p:nvPr userDrawn="1"/>
        </p:nvSpPr>
        <p:spPr>
          <a:xfrm>
            <a:off x="10981944" y="137160"/>
            <a:ext cx="832104" cy="59436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0D01FF5-1EB5-B3B8-DE05-E79E523FD0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399" y="820152"/>
            <a:ext cx="10609749" cy="8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30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C42D511-D773-F1F5-15FA-55B86D6E6741}"/>
              </a:ext>
            </a:extLst>
          </p:cNvPr>
          <p:cNvSpPr/>
          <p:nvPr userDrawn="1"/>
        </p:nvSpPr>
        <p:spPr>
          <a:xfrm>
            <a:off x="10981944" y="137160"/>
            <a:ext cx="832104" cy="59436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885478F-E6A5-290D-4490-3C8563B915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399" y="820152"/>
            <a:ext cx="10609749" cy="8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78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5.xml"/><Relationship Id="rId13" Type="http://schemas.openxmlformats.org/officeDocument/2006/relationships/theme" Target="../theme/theme2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4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BIZ UDPゴシック" panose="020B0400000000000000" pitchFamily="50" charset="-128"/>
          <a:ea typeface="BIZ UDPゴシック" panose="020B0400000000000000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BIZ UDPゴシック" panose="020B0400000000000000" pitchFamily="50" charset="-128"/>
          <a:ea typeface="BIZ UDPゴシック" panose="020B0400000000000000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BIZ UDPゴシック" panose="020B0400000000000000" pitchFamily="50" charset="-128"/>
          <a:ea typeface="BIZ UDPゴシック" panose="020B0400000000000000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BIZ UDPゴシック" panose="020B0400000000000000" pitchFamily="50" charset="-128"/>
          <a:ea typeface="BIZ UDPゴシック" panose="020B0400000000000000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BIZ UDPゴシック" panose="020B0400000000000000" pitchFamily="50" charset="-128"/>
          <a:ea typeface="BIZ UDPゴシック" panose="020B0400000000000000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BIZ UDPゴシック" panose="020B0400000000000000" pitchFamily="50" charset="-128"/>
          <a:ea typeface="BIZ UDPゴシック" panose="020B0400000000000000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7A5E20-C02A-DA05-FEB7-5CA115C3B9F4}"/>
              </a:ext>
            </a:extLst>
          </p:cNvPr>
          <p:cNvSpPr txBox="1"/>
          <p:nvPr userDrawn="1"/>
        </p:nvSpPr>
        <p:spPr>
          <a:xfrm>
            <a:off x="847428" y="3602"/>
            <a:ext cx="5145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rgbClr val="ED6D01"/>
                </a:solidFill>
                <a:latin typeface="Century Gothic" panose="020B0502020202020204" pitchFamily="34" charset="0"/>
              </a:rPr>
              <a:t>Logic &amp; Expression 1</a:t>
            </a:r>
            <a:endParaRPr kumimoji="1" lang="ja-JP" altLang="en-US" sz="4000" dirty="0">
              <a:solidFill>
                <a:srgbClr val="ED6D0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9773FE3-AE74-4E61-B2E8-AB8B5D91B60B}"/>
              </a:ext>
            </a:extLst>
          </p:cNvPr>
          <p:cNvSpPr txBox="1"/>
          <p:nvPr userDrawn="1"/>
        </p:nvSpPr>
        <p:spPr>
          <a:xfrm>
            <a:off x="0" y="0"/>
            <a:ext cx="708660" cy="715089"/>
          </a:xfrm>
          <a:prstGeom prst="roundRect">
            <a:avLst/>
          </a:prstGeom>
          <a:solidFill>
            <a:srgbClr val="ED6D0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kumimoji="1" lang="ja-JP" alt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3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9" r:id="rId2"/>
    <p:sldLayoutId id="2147483663" r:id="rId3"/>
    <p:sldLayoutId id="2147483687" r:id="rId4"/>
    <p:sldLayoutId id="2147483679" r:id="rId5"/>
    <p:sldLayoutId id="2147483681" r:id="rId6"/>
    <p:sldLayoutId id="2147483682" r:id="rId7"/>
    <p:sldLayoutId id="2147483683" r:id="rId8"/>
    <p:sldLayoutId id="2147483688" r:id="rId9"/>
    <p:sldLayoutId id="2147483690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>
          <a:solidFill>
            <a:srgbClr val="006699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7E506C-30BD-1157-0E40-270CE7F5DD5D}"/>
              </a:ext>
            </a:extLst>
          </p:cNvPr>
          <p:cNvSpPr txBox="1"/>
          <p:nvPr userDrawn="1"/>
        </p:nvSpPr>
        <p:spPr>
          <a:xfrm>
            <a:off x="952500" y="3602"/>
            <a:ext cx="2430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rgbClr val="0096E0"/>
                </a:solidFill>
                <a:latin typeface="Century Gothic" panose="020B0502020202020204" pitchFamily="34" charset="0"/>
              </a:rPr>
              <a:t>Function</a:t>
            </a:r>
            <a:endParaRPr kumimoji="1" lang="ja-JP" altLang="en-US" sz="4000" dirty="0">
              <a:solidFill>
                <a:srgbClr val="0096E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67821A-755D-0563-83C9-E55353A01657}"/>
              </a:ext>
            </a:extLst>
          </p:cNvPr>
          <p:cNvSpPr txBox="1"/>
          <p:nvPr userDrawn="1"/>
        </p:nvSpPr>
        <p:spPr>
          <a:xfrm>
            <a:off x="3516121" y="200989"/>
            <a:ext cx="1717558" cy="340519"/>
          </a:xfrm>
          <a:prstGeom prst="roundRect">
            <a:avLst/>
          </a:prstGeom>
          <a:noFill/>
          <a:ln>
            <a:solidFill>
              <a:srgbClr val="0096E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solidFill>
                  <a:srgbClr val="0096E0"/>
                </a:solidFill>
              </a:rPr>
              <a:t>原因・理由を述べる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C9D32E-CAB4-9955-CF7B-2947987297AF}"/>
              </a:ext>
            </a:extLst>
          </p:cNvPr>
          <p:cNvSpPr txBox="1"/>
          <p:nvPr userDrawn="1"/>
        </p:nvSpPr>
        <p:spPr>
          <a:xfrm>
            <a:off x="0" y="0"/>
            <a:ext cx="708660" cy="715089"/>
          </a:xfrm>
          <a:prstGeom prst="roundRect">
            <a:avLst/>
          </a:prstGeom>
          <a:solidFill>
            <a:srgbClr val="0096E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kumimoji="1" lang="ja-JP" alt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3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>
          <a:solidFill>
            <a:srgbClr val="006699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0.xml.rels><?xml version='1.0' encoding='UTF-8' standalone='yes'?>
<Relationships xmlns="http://schemas.openxmlformats.org/package/2006/relationships"><Relationship Id="rId1" Type="http://schemas.microsoft.com/office/2007/relationships/media" Target="../media/media6.mp3"/><Relationship Id="rId2" Type="http://schemas.openxmlformats.org/officeDocument/2006/relationships/audio" Target="../media/media6.mp3"/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microsoft.com/office/2007/relationships/media" Target="../media/media7.wav"/><Relationship Id="rId2" Type="http://schemas.openxmlformats.org/officeDocument/2006/relationships/audio" Target="../media/media7.wav"/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'1.0' encoding='UTF-8' standalone='yes'?>
<Relationships xmlns="http://schemas.openxmlformats.org/package/2006/relationships"><Relationship Id="rId1" Type="http://schemas.microsoft.com/office/2007/relationships/media" Target="../media/media8.wav"/><Relationship Id="rId2" Type="http://schemas.openxmlformats.org/officeDocument/2006/relationships/audio" Target="../media/media8.wav"/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'1.0' encoding='UTF-8' standalone='yes'?>
<Relationships xmlns="http://schemas.openxmlformats.org/package/2006/relationships"><Relationship Id="rId1" Type="http://schemas.microsoft.com/office/2007/relationships/media" Target="../media/media9.wav"/><Relationship Id="rId2" Type="http://schemas.openxmlformats.org/officeDocument/2006/relationships/audio" Target="../media/media9.wav"/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16.xml.rels><?xml version='1.0' encoding='UTF-8' standalone='yes'?>
<Relationships xmlns="http://schemas.openxmlformats.org/package/2006/relationships"><Relationship Id="rId1" Type="http://schemas.microsoft.com/office/2007/relationships/media" Target="../media/media10.wav"/><Relationship Id="rId2" Type="http://schemas.openxmlformats.org/officeDocument/2006/relationships/audio" Target="../media/media10.wav"/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'1.0' encoding='UTF-8' standalone='yes'?>
<Relationships xmlns="http://schemas.openxmlformats.org/package/2006/relationships"><Relationship Id="rId1" Type="http://schemas.microsoft.com/office/2007/relationships/media" Target="../media/media11.wav"/><Relationship Id="rId2" Type="http://schemas.openxmlformats.org/officeDocument/2006/relationships/audio" Target="../media/media11.wav"/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'1.0' encoding='UTF-8' standalone='yes'?>
<Relationships xmlns="http://schemas.openxmlformats.org/package/2006/relationships"><Relationship Id="rId1" Type="http://schemas.microsoft.com/office/2007/relationships/media" Target="../media/media12.wav"/><Relationship Id="rId2" Type="http://schemas.openxmlformats.org/officeDocument/2006/relationships/audio" Target="../media/media12.wav"/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'1.0' encoding='UTF-8' standalone='yes'?>
<Relationships xmlns="http://schemas.openxmlformats.org/package/2006/relationships"><Relationship Id="rId1" Type="http://schemas.microsoft.com/office/2007/relationships/media" Target="../media/media13.mp3"/><Relationship Id="rId2" Type="http://schemas.openxmlformats.org/officeDocument/2006/relationships/audio" Target="../media/media13.mp3"/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3.xml.rels><?xml version='1.0' encoding='UTF-8' standalone='yes'?>
<Relationships xmlns="http://schemas.openxmlformats.org/package/2006/relationships"><Relationship Id="rId1" Type="http://schemas.microsoft.com/office/2007/relationships/media" Target="../media/media14.mp3"/><Relationship Id="rId2" Type="http://schemas.openxmlformats.org/officeDocument/2006/relationships/audio" Target="../media/media14.mp3"/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4.xml.rels><?xml version='1.0' encoding='UTF-8' standalone='yes'?>
<Relationships xmlns="http://schemas.openxmlformats.org/package/2006/relationships"><Relationship Id="rId1" Type="http://schemas.microsoft.com/office/2007/relationships/media" Target="../media/media15.mp3"/><Relationship Id="rId2" Type="http://schemas.openxmlformats.org/officeDocument/2006/relationships/audio" Target="../media/media15.mp3"/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25.xml.rels><?xml version='1.0' encoding='UTF-8' standalone='yes'?>
<Relationships xmlns="http://schemas.openxmlformats.org/package/2006/relationships"><Relationship Id="rId1" Type="http://schemas.microsoft.com/office/2007/relationships/media" Target="../media/media16.mp3"/><Relationship Id="rId2" Type="http://schemas.openxmlformats.org/officeDocument/2006/relationships/audio" Target="../media/media16.mp3"/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26.xml.rels><?xml version='1.0' encoding='UTF-8' standalone='yes'?>
<Relationships xmlns="http://schemas.openxmlformats.org/package/2006/relationships"><Relationship Id="rId1" Type="http://schemas.microsoft.com/office/2007/relationships/media" Target="../media/media17.mp3"/><Relationship Id="rId2" Type="http://schemas.openxmlformats.org/officeDocument/2006/relationships/audio" Target="../media/media17.mp3"/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'1.0' encoding='UTF-8' standalone='yes'?>
<Relationships xmlns="http://schemas.openxmlformats.org/package/2006/relationships"><Relationship Id="rId1" Type="http://schemas.microsoft.com/office/2007/relationships/media" Target="../media/media18.wav"/><Relationship Id="rId2" Type="http://schemas.openxmlformats.org/officeDocument/2006/relationships/audio" Target="../media/media18.wav"/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'1.0' encoding='UTF-8' standalone='yes'?>
<Relationships xmlns="http://schemas.openxmlformats.org/package/2006/relationships"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'1.0' encoding='UTF-8' standalone='yes'?>
<Relationships xmlns="http://schemas.openxmlformats.org/package/2006/relationships"><Relationship Id="rId1" Type="http://schemas.microsoft.com/office/2007/relationships/media" Target="../media/media19.mp3"/><Relationship Id="rId2" Type="http://schemas.openxmlformats.org/officeDocument/2006/relationships/audio" Target="../media/media19.mp3"/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microsoft.com/office/2007/relationships/media" Target="../media/media3.mp3"/><Relationship Id="rId2" Type="http://schemas.openxmlformats.org/officeDocument/2006/relationships/audio" Target="../media/media3.mp3"/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'1.0' encoding='UTF-8' standalone='yes'?>
<Relationships xmlns="http://schemas.openxmlformats.org/package/2006/relationships"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'1.0' encoding='UTF-8' standalone='yes'?>
<Relationships xmlns="http://schemas.openxmlformats.org/package/2006/relationships"><Relationship Id="rId1" Type="http://schemas.microsoft.com/office/2007/relationships/media" Target="../media/media5.mp3"/><Relationship Id="rId2" Type="http://schemas.openxmlformats.org/officeDocument/2006/relationships/audio" Target="../media/media5.mp3"/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1A198C7C-7FA4-549A-611F-4E425B808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ja-JP" dirty="0"/>
              <a:t>Welcome to our class!</a:t>
            </a:r>
            <a:endParaRPr lang="ja-JP" altLang="en-US" dirty="0"/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B58490AE-5E1B-703B-188E-157D8FE41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ED6E4E"/>
              </a:buClr>
            </a:pPr>
            <a:r>
              <a:rPr lang="ja-JP" altLang="en-US" sz="1600" dirty="0">
                <a:latin typeface="Arial" panose="020B0604020202020204" pitchFamily="34" charset="0"/>
              </a:rPr>
              <a:t>学校生活について紹介することができる。</a:t>
            </a:r>
          </a:p>
          <a:p>
            <a:pPr>
              <a:buClr>
                <a:srgbClr val="ED6E4E"/>
              </a:buClr>
            </a:pPr>
            <a:r>
              <a:rPr lang="ja-JP" altLang="en-US" sz="1600" b="0" i="0" u="none" strike="noStrike" baseline="0" dirty="0">
                <a:latin typeface="HiraMaruStd-W3"/>
              </a:rPr>
              <a:t>好きな娯楽について紹介することができる。</a:t>
            </a:r>
            <a:endParaRPr lang="ja-JP" altLang="en-US" sz="1600" dirty="0">
              <a:latin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0E09E4C-06DD-A21F-9187-71C27FEAD2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82"/>
          <a:stretch/>
        </p:blipFill>
        <p:spPr>
          <a:xfrm>
            <a:off x="2576501" y="34290"/>
            <a:ext cx="7058047" cy="484589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827BE8C-BDA9-416F-7779-82AF04ABD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257" y="5684325"/>
            <a:ext cx="1110114" cy="788492"/>
          </a:xfrm>
          <a:prstGeom prst="rect">
            <a:avLst/>
          </a:prstGeom>
        </p:spPr>
      </p:pic>
      <p:sp>
        <p:nvSpPr>
          <p:cNvPr id="18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3378959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楕円 1">
            <a:extLst>
              <a:ext uri="{FF2B5EF4-FFF2-40B4-BE49-F238E27FC236}">
                <a16:creationId xmlns:a16="http://schemas.microsoft.com/office/drawing/2014/main" id="{02975481-1D20-9586-AD05-FC850D9B42B6}"/>
              </a:ext>
            </a:extLst>
          </p:cNvPr>
          <p:cNvSpPr/>
          <p:nvPr/>
        </p:nvSpPr>
        <p:spPr>
          <a:xfrm>
            <a:off x="1857982" y="2091446"/>
            <a:ext cx="1196502" cy="117704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85693887-FD1E-7CBD-51FF-925E407775CC}"/>
              </a:ext>
            </a:extLst>
          </p:cNvPr>
          <p:cNvSpPr/>
          <p:nvPr/>
        </p:nvSpPr>
        <p:spPr>
          <a:xfrm>
            <a:off x="7739976" y="2097930"/>
            <a:ext cx="1196502" cy="117704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7848F0-7107-1116-6542-E06DED2B80C8}"/>
              </a:ext>
            </a:extLst>
          </p:cNvPr>
          <p:cNvSpPr txBox="1"/>
          <p:nvPr/>
        </p:nvSpPr>
        <p:spPr>
          <a:xfrm>
            <a:off x="635034" y="4633708"/>
            <a:ext cx="10921932" cy="152888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-Script-</a:t>
            </a: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Noah wants to join the brass band.</a:t>
            </a: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brass band is looking for a trumpet player.</a:t>
            </a:r>
          </a:p>
        </p:txBody>
      </p:sp>
      <p:pic>
        <p:nvPicPr>
          <p:cNvPr id="6" name="26vqst1a_00802_v_01">
            <a:hlinkClick r:id="" action="ppaction://media"/>
            <a:extLst>
              <a:ext uri="{FF2B5EF4-FFF2-40B4-BE49-F238E27FC236}">
                <a16:creationId xmlns:a16="http://schemas.microsoft.com/office/drawing/2014/main" id="{60BEFE5A-D1D0-6832-5223-53CD68391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560" y="186533"/>
            <a:ext cx="487363" cy="48736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C3D57A-C3D0-FC81-F71A-8F12ECB43719}"/>
              </a:ext>
            </a:extLst>
          </p:cNvPr>
          <p:cNvSpPr txBox="1"/>
          <p:nvPr/>
        </p:nvSpPr>
        <p:spPr>
          <a:xfrm>
            <a:off x="4005072" y="966138"/>
            <a:ext cx="688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</a:t>
            </a:r>
            <a:r>
              <a:rPr kumimoji="1" lang="en-US" altLang="ja-JP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1" lang="en-US" altLang="ja-JP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True or </a:t>
            </a:r>
            <a:r>
              <a:rPr kumimoji="1" lang="en-US" altLang="ja-JP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1" lang="en-US" altLang="ja-JP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False.</a:t>
            </a:r>
            <a:endParaRPr kumimoji="1" lang="ja-JP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B44006-A486-31AF-0C16-BA1132F71DF5}"/>
              </a:ext>
            </a:extLst>
          </p:cNvPr>
          <p:cNvSpPr txBox="1"/>
          <p:nvPr/>
        </p:nvSpPr>
        <p:spPr>
          <a:xfrm>
            <a:off x="723692" y="2139696"/>
            <a:ext cx="10206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dirty="0">
                <a:latin typeface="Arial" panose="020B0604020202020204" pitchFamily="34" charset="0"/>
                <a:cs typeface="Arial" panose="020B0604020202020204" pitchFamily="34" charset="0"/>
              </a:rPr>
              <a:t>1.   T   /   F        2.   T   /   F</a:t>
            </a:r>
            <a:endParaRPr kumimoji="1" lang="ja-JP" alt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B7CD47-9E84-2528-1EBE-1338837508D5}"/>
              </a:ext>
            </a:extLst>
          </p:cNvPr>
          <p:cNvSpPr txBox="1"/>
          <p:nvPr/>
        </p:nvSpPr>
        <p:spPr>
          <a:xfrm>
            <a:off x="622992" y="966138"/>
            <a:ext cx="3382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6EB92C"/>
                </a:solidFill>
              </a:rPr>
              <a:t>Listening Task</a:t>
            </a:r>
            <a:endParaRPr kumimoji="1" lang="ja-JP" altLang="en-US" sz="3600" b="1" dirty="0">
              <a:solidFill>
                <a:srgbClr val="6EB92C"/>
              </a:solidFill>
            </a:endParaRPr>
          </a:p>
        </p:txBody>
      </p:sp>
      <p:sp>
        <p:nvSpPr>
          <p:cNvPr id="20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110868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39C430-7882-AC2E-8B11-EDFE398C956B}"/>
              </a:ext>
            </a:extLst>
          </p:cNvPr>
          <p:cNvSpPr txBox="1"/>
          <p:nvPr/>
        </p:nvSpPr>
        <p:spPr>
          <a:xfrm>
            <a:off x="6693354" y="3736403"/>
            <a:ext cx="469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〈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疑問詞が主語以外の疑問文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〉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2" name="字幕 8">
            <a:extLst>
              <a:ext uri="{FF2B5EF4-FFF2-40B4-BE49-F238E27FC236}">
                <a16:creationId xmlns:a16="http://schemas.microsoft.com/office/drawing/2014/main" id="{D93EF884-1DCE-2C37-2C71-80E8FD9BD1CB}"/>
              </a:ext>
            </a:extLst>
          </p:cNvPr>
          <p:cNvSpPr txBox="1">
            <a:spLocks/>
          </p:cNvSpPr>
          <p:nvPr/>
        </p:nvSpPr>
        <p:spPr>
          <a:xfrm>
            <a:off x="996696" y="4901296"/>
            <a:ext cx="10463980" cy="1590944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〈</a:t>
            </a: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疑問詞＋</a:t>
            </a: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Yes/No</a:t>
            </a: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疑問文</a:t>
            </a: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〉</a:t>
            </a: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の語順になる。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EB04A83A-F64D-194E-6ED3-2B4A8EAA4A78}"/>
              </a:ext>
            </a:extLst>
          </p:cNvPr>
          <p:cNvSpPr txBox="1">
            <a:spLocks/>
          </p:cNvSpPr>
          <p:nvPr/>
        </p:nvSpPr>
        <p:spPr>
          <a:xfrm>
            <a:off x="996696" y="2069830"/>
            <a:ext cx="10463212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600" kern="1200">
                <a:solidFill>
                  <a:srgbClr val="00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0" indent="-914400">
              <a:lnSpc>
                <a:spcPct val="120000"/>
              </a:lnSpc>
              <a:buClr>
                <a:schemeClr val="accent2"/>
              </a:buClr>
              <a:buFont typeface="+mj-ea"/>
              <a:buAutoNum type="circleNumDbPlain"/>
            </a:pP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</a:t>
            </a:r>
            <a:r>
              <a:rPr lang="en-US" altLang="ja-JP" sz="4800" b="1" dirty="0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What</a:t>
            </a: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 did you buy</a:t>
            </a:r>
            <a:r>
              <a:rPr lang="en-US" altLang="ja-JP" sz="4800" b="1" dirty="0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?</a:t>
            </a: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” </a:t>
            </a:r>
            <a:b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“I bought a T-shirt.”</a:t>
            </a:r>
            <a:endParaRPr lang="ja-JP" altLang="en-US" sz="4800" dirty="0">
              <a:solidFill>
                <a:schemeClr val="tx1"/>
              </a:solidFill>
              <a:latin typeface="Arial" panose="020B0604020202020204" pitchFamily="34" charset="0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3" name="Logic &amp; Expression 1_Example Bank-1">
            <a:hlinkClick r:id="" action="ppaction://media"/>
            <a:extLst>
              <a:ext uri="{FF2B5EF4-FFF2-40B4-BE49-F238E27FC236}">
                <a16:creationId xmlns:a16="http://schemas.microsoft.com/office/drawing/2014/main" id="{250F42CE-CE38-4CC7-AB4D-EE6C1828B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7860" y="198133"/>
            <a:ext cx="487363" cy="48736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9397BA-CE2B-9695-D803-46189FF5CB2F}"/>
              </a:ext>
            </a:extLst>
          </p:cNvPr>
          <p:cNvSpPr txBox="1"/>
          <p:nvPr/>
        </p:nvSpPr>
        <p:spPr>
          <a:xfrm>
            <a:off x="822960" y="149503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D93716"/>
                </a:solidFill>
                <a:latin typeface="+mj-ea"/>
                <a:ea typeface="+mj-ea"/>
              </a:rPr>
              <a:t>A</a:t>
            </a:r>
            <a:r>
              <a:rPr kumimoji="1" lang="ja-JP" altLang="en-US" sz="2400" b="1" dirty="0">
                <a:solidFill>
                  <a:srgbClr val="D93716"/>
                </a:solidFill>
                <a:latin typeface="+mj-ea"/>
                <a:ea typeface="+mj-ea"/>
              </a:rPr>
              <a:t>　さまざまな疑問文</a:t>
            </a:r>
          </a:p>
        </p:txBody>
      </p:sp>
      <p:sp>
        <p:nvSpPr>
          <p:cNvPr id="17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76629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22CFB3C-72FC-2A80-17F2-1F6D2C564346}"/>
              </a:ext>
            </a:extLst>
          </p:cNvPr>
          <p:cNvSpPr txBox="1"/>
          <p:nvPr/>
        </p:nvSpPr>
        <p:spPr>
          <a:xfrm>
            <a:off x="996696" y="4959235"/>
            <a:ext cx="10355483" cy="121379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ja-JP" altLang="en-US" sz="3200" dirty="0"/>
              <a:t>「あなたは何を買いましたか。」</a:t>
            </a:r>
            <a:endParaRPr kumimoji="1" lang="en-US" altLang="ja-JP" sz="3200" dirty="0"/>
          </a:p>
          <a:p>
            <a:pPr algn="just">
              <a:lnSpc>
                <a:spcPct val="120000"/>
              </a:lnSpc>
            </a:pPr>
            <a:r>
              <a:rPr kumimoji="1" lang="ja-JP" altLang="en-US" sz="3200" dirty="0"/>
              <a:t>「私は</a:t>
            </a:r>
            <a:r>
              <a:rPr kumimoji="1" lang="en-US" altLang="ja-JP" sz="3200" dirty="0"/>
              <a:t>T</a:t>
            </a:r>
            <a:r>
              <a:rPr kumimoji="1" lang="ja-JP" altLang="en-US" sz="3200" dirty="0"/>
              <a:t>シャツを買いました。」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4314810-FB5C-55C9-5264-C710BEBE33EC}"/>
              </a:ext>
            </a:extLst>
          </p:cNvPr>
          <p:cNvSpPr txBox="1"/>
          <p:nvPr/>
        </p:nvSpPr>
        <p:spPr>
          <a:xfrm>
            <a:off x="6693354" y="3736403"/>
            <a:ext cx="469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〈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疑問詞が主語以外の疑問文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〉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0E09F845-E78A-B1BC-AD29-DC6CAB245E08}"/>
              </a:ext>
            </a:extLst>
          </p:cNvPr>
          <p:cNvSpPr txBox="1">
            <a:spLocks/>
          </p:cNvSpPr>
          <p:nvPr/>
        </p:nvSpPr>
        <p:spPr>
          <a:xfrm>
            <a:off x="996696" y="2069830"/>
            <a:ext cx="10463212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600" kern="1200">
                <a:solidFill>
                  <a:srgbClr val="00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0" indent="-914400">
              <a:lnSpc>
                <a:spcPct val="120000"/>
              </a:lnSpc>
              <a:buClr>
                <a:schemeClr val="accent2"/>
              </a:buClr>
              <a:buFont typeface="+mj-ea"/>
              <a:buAutoNum type="circleNumDbPlain"/>
            </a:pP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</a:t>
            </a:r>
            <a:r>
              <a:rPr lang="en-US" altLang="ja-JP" sz="4800" b="1" dirty="0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What</a:t>
            </a: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 did you buy</a:t>
            </a:r>
            <a:r>
              <a:rPr lang="en-US" altLang="ja-JP" sz="4800" b="1" dirty="0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?</a:t>
            </a: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” </a:t>
            </a:r>
            <a:b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“I bought a T-shirt.”</a:t>
            </a:r>
            <a:endParaRPr lang="ja-JP" altLang="en-US" sz="4800" dirty="0">
              <a:solidFill>
                <a:schemeClr val="tx1"/>
              </a:solidFill>
              <a:latin typeface="Arial" panose="020B0604020202020204" pitchFamily="34" charset="0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25E036-B71B-9F70-4DAC-B61BAA679735}"/>
              </a:ext>
            </a:extLst>
          </p:cNvPr>
          <p:cNvSpPr txBox="1"/>
          <p:nvPr/>
        </p:nvSpPr>
        <p:spPr>
          <a:xfrm>
            <a:off x="822960" y="149503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D93716"/>
                </a:solidFill>
                <a:latin typeface="+mj-ea"/>
                <a:ea typeface="+mj-ea"/>
              </a:rPr>
              <a:t>A</a:t>
            </a:r>
            <a:r>
              <a:rPr kumimoji="1" lang="ja-JP" altLang="en-US" sz="2400" b="1" dirty="0">
                <a:solidFill>
                  <a:srgbClr val="D93716"/>
                </a:solidFill>
                <a:latin typeface="+mj-ea"/>
                <a:ea typeface="+mj-ea"/>
              </a:rPr>
              <a:t>　さまざまな疑問文</a:t>
            </a:r>
          </a:p>
        </p:txBody>
      </p:sp>
      <p:sp>
        <p:nvSpPr>
          <p:cNvPr id="16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1898517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9B7A88-41E2-F021-D22F-1680222BC04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96696" y="2050375"/>
            <a:ext cx="10463212" cy="2387600"/>
          </a:xfrm>
          <a:prstGeom prst="rect">
            <a:avLst/>
          </a:prstGeom>
        </p:spPr>
        <p:txBody>
          <a:bodyPr/>
          <a:lstStyle/>
          <a:p>
            <a:pPr marL="914400" indent="-914400">
              <a:lnSpc>
                <a:spcPct val="120000"/>
              </a:lnSpc>
              <a:buClr>
                <a:schemeClr val="accent2"/>
              </a:buClr>
              <a:buFont typeface="+mj-ea"/>
              <a:buAutoNum type="circleNumDbPlain" startAt="2"/>
            </a:pP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</a:t>
            </a:r>
            <a:r>
              <a:rPr lang="en-US" altLang="ja-JP" sz="4800" b="1" dirty="0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Who</a:t>
            </a: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 plays the hero</a:t>
            </a:r>
            <a:r>
              <a:rPr lang="en-US" altLang="ja-JP" sz="4800" b="1" dirty="0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?</a:t>
            </a: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” </a:t>
            </a:r>
            <a:b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“Mike does.”</a:t>
            </a:r>
            <a:endParaRPr kumimoji="1" lang="ja-JP" altLang="en-US" sz="4800" dirty="0">
              <a:solidFill>
                <a:schemeClr val="tx1"/>
              </a:solidFill>
              <a:latin typeface="Arial" panose="020B0604020202020204" pitchFamily="34" charset="0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39C430-7882-AC2E-8B11-EDFE398C956B}"/>
              </a:ext>
            </a:extLst>
          </p:cNvPr>
          <p:cNvSpPr txBox="1"/>
          <p:nvPr/>
        </p:nvSpPr>
        <p:spPr>
          <a:xfrm>
            <a:off x="6761448" y="3736403"/>
            <a:ext cx="469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〈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疑問詞が主語の疑問文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〉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2" name="字幕 8">
            <a:extLst>
              <a:ext uri="{FF2B5EF4-FFF2-40B4-BE49-F238E27FC236}">
                <a16:creationId xmlns:a16="http://schemas.microsoft.com/office/drawing/2014/main" id="{D93EF884-1DCE-2C37-2C71-80E8FD9BD1CB}"/>
              </a:ext>
            </a:extLst>
          </p:cNvPr>
          <p:cNvSpPr txBox="1">
            <a:spLocks/>
          </p:cNvSpPr>
          <p:nvPr/>
        </p:nvSpPr>
        <p:spPr>
          <a:xfrm>
            <a:off x="996696" y="4901296"/>
            <a:ext cx="10463980" cy="1590944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〈</a:t>
            </a: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疑問詞＋動詞</a:t>
            </a: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…?〉</a:t>
            </a: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の語順になる。疑問詞は単数扱い。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Logic &amp; Expression 1_Example Bank-2">
            <a:hlinkClick r:id="" action="ppaction://media"/>
            <a:extLst>
              <a:ext uri="{FF2B5EF4-FFF2-40B4-BE49-F238E27FC236}">
                <a16:creationId xmlns:a16="http://schemas.microsoft.com/office/drawing/2014/main" id="{3886A857-3C42-CF4E-4BFD-C170364D3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7314" y="198131"/>
            <a:ext cx="487363" cy="48736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CCBB4EB-E094-AFD6-59DC-93960C2123B9}"/>
              </a:ext>
            </a:extLst>
          </p:cNvPr>
          <p:cNvSpPr txBox="1"/>
          <p:nvPr/>
        </p:nvSpPr>
        <p:spPr>
          <a:xfrm>
            <a:off x="822960" y="149503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D93716"/>
                </a:solidFill>
                <a:latin typeface="+mj-ea"/>
                <a:ea typeface="+mj-ea"/>
              </a:rPr>
              <a:t>A</a:t>
            </a:r>
            <a:r>
              <a:rPr kumimoji="1" lang="ja-JP" altLang="en-US" sz="2400" b="1" dirty="0">
                <a:solidFill>
                  <a:srgbClr val="D93716"/>
                </a:solidFill>
                <a:latin typeface="+mj-ea"/>
                <a:ea typeface="+mj-ea"/>
              </a:rPr>
              <a:t>　さまざまな疑問文</a:t>
            </a:r>
          </a:p>
        </p:txBody>
      </p:sp>
      <p:sp>
        <p:nvSpPr>
          <p:cNvPr id="13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17063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39C430-7882-AC2E-8B11-EDFE398C956B}"/>
              </a:ext>
            </a:extLst>
          </p:cNvPr>
          <p:cNvSpPr txBox="1"/>
          <p:nvPr/>
        </p:nvSpPr>
        <p:spPr>
          <a:xfrm>
            <a:off x="6761448" y="3736403"/>
            <a:ext cx="469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〈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疑問詞が主語の疑問文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〉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B90F2A-0627-F1E9-5C35-A6E364D31B65}"/>
              </a:ext>
            </a:extLst>
          </p:cNvPr>
          <p:cNvSpPr txBox="1"/>
          <p:nvPr/>
        </p:nvSpPr>
        <p:spPr>
          <a:xfrm>
            <a:off x="996696" y="4959235"/>
            <a:ext cx="10355483" cy="121379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ja-JP" altLang="en-US" sz="3200" dirty="0"/>
              <a:t>「誰が主役を演じるのですか。」</a:t>
            </a:r>
            <a:endParaRPr kumimoji="1" lang="en-US" altLang="ja-JP" sz="3200" dirty="0"/>
          </a:p>
          <a:p>
            <a:pPr algn="just">
              <a:lnSpc>
                <a:spcPct val="120000"/>
              </a:lnSpc>
            </a:pPr>
            <a:r>
              <a:rPr kumimoji="1" lang="ja-JP" altLang="en-US" sz="3200" dirty="0"/>
              <a:t>「マイクです。」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EF3547BB-FB27-2265-7890-816CCAE5CBF7}"/>
              </a:ext>
            </a:extLst>
          </p:cNvPr>
          <p:cNvSpPr txBox="1">
            <a:spLocks/>
          </p:cNvSpPr>
          <p:nvPr/>
        </p:nvSpPr>
        <p:spPr>
          <a:xfrm>
            <a:off x="996696" y="2050375"/>
            <a:ext cx="10463212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600" kern="1200">
                <a:solidFill>
                  <a:srgbClr val="00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0" indent="-914400">
              <a:lnSpc>
                <a:spcPct val="120000"/>
              </a:lnSpc>
              <a:buClr>
                <a:schemeClr val="accent2"/>
              </a:buClr>
              <a:buFont typeface="+mj-ea"/>
              <a:buAutoNum type="circleNumDbPlain" startAt="2"/>
            </a:pP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</a:t>
            </a:r>
            <a:r>
              <a:rPr lang="en-US" altLang="ja-JP" sz="4800" b="1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Who</a:t>
            </a: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 plays the hero</a:t>
            </a:r>
            <a:r>
              <a:rPr lang="en-US" altLang="ja-JP" sz="4800" b="1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?</a:t>
            </a: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” </a:t>
            </a:r>
            <a:b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“Mike does.”</a:t>
            </a:r>
            <a:endParaRPr lang="ja-JP" altLang="en-US" sz="4800" dirty="0">
              <a:solidFill>
                <a:schemeClr val="tx1"/>
              </a:solidFill>
              <a:latin typeface="Arial" panose="020B0604020202020204" pitchFamily="34" charset="0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22407A-4D38-FF02-C352-6460B8B2F1DB}"/>
              </a:ext>
            </a:extLst>
          </p:cNvPr>
          <p:cNvSpPr txBox="1"/>
          <p:nvPr/>
        </p:nvSpPr>
        <p:spPr>
          <a:xfrm>
            <a:off x="822960" y="149503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D93716"/>
                </a:solidFill>
                <a:latin typeface="+mj-ea"/>
                <a:ea typeface="+mj-ea"/>
              </a:rPr>
              <a:t>A</a:t>
            </a:r>
            <a:r>
              <a:rPr kumimoji="1" lang="ja-JP" altLang="en-US" sz="2400" b="1" dirty="0">
                <a:solidFill>
                  <a:srgbClr val="D93716"/>
                </a:solidFill>
                <a:latin typeface="+mj-ea"/>
                <a:ea typeface="+mj-ea"/>
              </a:rPr>
              <a:t>　さまざまな疑問文</a:t>
            </a:r>
          </a:p>
        </p:txBody>
      </p:sp>
      <p:sp>
        <p:nvSpPr>
          <p:cNvPr id="8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1973865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字幕 8">
            <a:extLst>
              <a:ext uri="{FF2B5EF4-FFF2-40B4-BE49-F238E27FC236}">
                <a16:creationId xmlns:a16="http://schemas.microsoft.com/office/drawing/2014/main" id="{D93EF884-1DCE-2C37-2C71-80E8FD9BD1CB}"/>
              </a:ext>
            </a:extLst>
          </p:cNvPr>
          <p:cNvSpPr txBox="1">
            <a:spLocks/>
          </p:cNvSpPr>
          <p:nvPr/>
        </p:nvSpPr>
        <p:spPr>
          <a:xfrm>
            <a:off x="996696" y="4901296"/>
            <a:ext cx="10463980" cy="1590944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ja-JP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Mike</a:t>
            </a: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plays the hero.</a:t>
            </a:r>
          </a:p>
          <a:p>
            <a:pPr marL="0" indent="0" algn="just">
              <a:buNone/>
            </a:pP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→ </a:t>
            </a:r>
            <a:r>
              <a:rPr lang="en-US" altLang="ja-JP" b="1" u="sng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Who</a:t>
            </a:r>
            <a:r>
              <a:rPr lang="en-US" altLang="ja-JP" u="sng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plays the hero?</a:t>
            </a: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[</a:t>
            </a: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疑問詞が主語</a:t>
            </a: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]</a:t>
            </a:r>
          </a:p>
          <a:p>
            <a:pPr marL="0" indent="0" algn="just">
              <a:buNone/>
            </a:pPr>
            <a:r>
              <a:rPr lang="ja-JP" altLang="en-US" sz="1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肯定文の語順</a:t>
            </a:r>
          </a:p>
        </p:txBody>
      </p:sp>
      <p:pic>
        <p:nvPicPr>
          <p:cNvPr id="8" name="Logic &amp; Expression 1_解説イラスト">
            <a:hlinkClick r:id="" action="ppaction://media"/>
            <a:extLst>
              <a:ext uri="{FF2B5EF4-FFF2-40B4-BE49-F238E27FC236}">
                <a16:creationId xmlns:a16="http://schemas.microsoft.com/office/drawing/2014/main" id="{482BAFEF-F1BA-40C7-22E1-B20D25274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8802" y="198133"/>
            <a:ext cx="487363" cy="4873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EAD6257-B686-4965-89AF-9757B3D61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024" y="2171950"/>
            <a:ext cx="5429951" cy="270783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7BAD17-877C-5D35-B6E8-0C19C3429E1E}"/>
              </a:ext>
            </a:extLst>
          </p:cNvPr>
          <p:cNvSpPr txBox="1"/>
          <p:nvPr/>
        </p:nvSpPr>
        <p:spPr>
          <a:xfrm>
            <a:off x="822960" y="149503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D93716"/>
                </a:solidFill>
                <a:latin typeface="+mj-ea"/>
                <a:ea typeface="+mj-ea"/>
              </a:rPr>
              <a:t>A</a:t>
            </a:r>
            <a:r>
              <a:rPr kumimoji="1" lang="ja-JP" altLang="en-US" sz="2400" b="1" dirty="0">
                <a:solidFill>
                  <a:srgbClr val="D93716"/>
                </a:solidFill>
                <a:latin typeface="+mj-ea"/>
                <a:ea typeface="+mj-ea"/>
              </a:rPr>
              <a:t>　さまざまな疑問文</a:t>
            </a:r>
          </a:p>
        </p:txBody>
      </p:sp>
      <p:sp>
        <p:nvSpPr>
          <p:cNvPr id="13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35247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9B7A88-41E2-F021-D22F-1680222BC04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96696" y="2050375"/>
            <a:ext cx="10463212" cy="2387600"/>
          </a:xfrm>
          <a:prstGeom prst="rect">
            <a:avLst/>
          </a:prstGeom>
        </p:spPr>
        <p:txBody>
          <a:bodyPr/>
          <a:lstStyle/>
          <a:p>
            <a:pPr marL="914400" indent="-914400">
              <a:lnSpc>
                <a:spcPct val="120000"/>
              </a:lnSpc>
              <a:buClr>
                <a:schemeClr val="accent2"/>
              </a:buClr>
              <a:buFont typeface="+mj-ea"/>
              <a:buAutoNum type="circleNumDbPlain" startAt="3"/>
            </a:pP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</a:t>
            </a:r>
            <a:r>
              <a:rPr lang="en-US" altLang="ja-JP" sz="4800" b="1" dirty="0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Whose</a:t>
            </a: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 coat is this</a:t>
            </a:r>
            <a:r>
              <a:rPr lang="en-US" altLang="ja-JP" sz="4800" b="1" dirty="0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?</a:t>
            </a: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” </a:t>
            </a:r>
            <a:b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“It’s mine.”</a:t>
            </a:r>
            <a:endParaRPr kumimoji="1" lang="ja-JP" altLang="en-US" sz="4800" dirty="0">
              <a:solidFill>
                <a:schemeClr val="tx1"/>
              </a:solidFill>
              <a:latin typeface="Arial" panose="020B0604020202020204" pitchFamily="34" charset="0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39C430-7882-AC2E-8B11-EDFE398C956B}"/>
              </a:ext>
            </a:extLst>
          </p:cNvPr>
          <p:cNvSpPr txBox="1"/>
          <p:nvPr/>
        </p:nvSpPr>
        <p:spPr>
          <a:xfrm>
            <a:off x="2976664" y="3853135"/>
            <a:ext cx="848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〈whose/what/which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＋名詞：誰の～／どんな～／どの～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〉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2" name="字幕 8">
            <a:extLst>
              <a:ext uri="{FF2B5EF4-FFF2-40B4-BE49-F238E27FC236}">
                <a16:creationId xmlns:a16="http://schemas.microsoft.com/office/drawing/2014/main" id="{D93EF884-1DCE-2C37-2C71-80E8FD9BD1CB}"/>
              </a:ext>
            </a:extLst>
          </p:cNvPr>
          <p:cNvSpPr txBox="1">
            <a:spLocks/>
          </p:cNvSpPr>
          <p:nvPr/>
        </p:nvSpPr>
        <p:spPr>
          <a:xfrm>
            <a:off x="996696" y="4901296"/>
            <a:ext cx="10463980" cy="1590944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〈whose</a:t>
            </a: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＋名詞</a:t>
            </a: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〉</a:t>
            </a: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は「誰の～」という意味。ほかに</a:t>
            </a: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〈what</a:t>
            </a: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＋名詞</a:t>
            </a: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〉</a:t>
            </a: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「どんな～」，</a:t>
            </a: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〈which</a:t>
            </a: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＋名詞</a:t>
            </a:r>
            <a:r>
              <a:rPr lang="en-US" altLang="ja-JP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〉</a:t>
            </a: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「どの～，どちらの～」がある。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8" name="Logic &amp; Expression 1_Example Bank-3">
            <a:hlinkClick r:id="" action="ppaction://media"/>
            <a:extLst>
              <a:ext uri="{FF2B5EF4-FFF2-40B4-BE49-F238E27FC236}">
                <a16:creationId xmlns:a16="http://schemas.microsoft.com/office/drawing/2014/main" id="{CDBA4ECA-A415-9A14-9C05-8D6C70062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7586" y="198132"/>
            <a:ext cx="487363" cy="48736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4ACD1FD-D519-D182-3BF0-BBAC4ED11478}"/>
              </a:ext>
            </a:extLst>
          </p:cNvPr>
          <p:cNvSpPr txBox="1"/>
          <p:nvPr/>
        </p:nvSpPr>
        <p:spPr>
          <a:xfrm>
            <a:off x="822960" y="149503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D93716"/>
                </a:solidFill>
                <a:latin typeface="+mj-ea"/>
                <a:ea typeface="+mj-ea"/>
              </a:rPr>
              <a:t>A</a:t>
            </a:r>
            <a:r>
              <a:rPr kumimoji="1" lang="ja-JP" altLang="en-US" sz="2400" b="1" dirty="0">
                <a:solidFill>
                  <a:srgbClr val="D93716"/>
                </a:solidFill>
                <a:latin typeface="+mj-ea"/>
                <a:ea typeface="+mj-ea"/>
              </a:rPr>
              <a:t>　さまざまな疑問文</a:t>
            </a:r>
          </a:p>
        </p:txBody>
      </p:sp>
      <p:sp>
        <p:nvSpPr>
          <p:cNvPr id="13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335380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B90F2A-0627-F1E9-5C35-A6E364D31B65}"/>
              </a:ext>
            </a:extLst>
          </p:cNvPr>
          <p:cNvSpPr txBox="1"/>
          <p:nvPr/>
        </p:nvSpPr>
        <p:spPr>
          <a:xfrm>
            <a:off x="996696" y="4959235"/>
            <a:ext cx="10355483" cy="121379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ja-JP" altLang="en-US" sz="3200" dirty="0"/>
              <a:t>「これは誰のコートですか。」</a:t>
            </a:r>
            <a:endParaRPr kumimoji="1" lang="en-US" altLang="ja-JP" sz="3200" dirty="0"/>
          </a:p>
          <a:p>
            <a:pPr algn="just">
              <a:lnSpc>
                <a:spcPct val="120000"/>
              </a:lnSpc>
            </a:pPr>
            <a:r>
              <a:rPr kumimoji="1" lang="ja-JP" altLang="en-US" sz="3200" dirty="0"/>
              <a:t>「私のです。」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A038AA-44A1-A960-3D2E-5D27EEB10981}"/>
              </a:ext>
            </a:extLst>
          </p:cNvPr>
          <p:cNvSpPr txBox="1"/>
          <p:nvPr/>
        </p:nvSpPr>
        <p:spPr>
          <a:xfrm>
            <a:off x="2976664" y="3853135"/>
            <a:ext cx="848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〈whose/what/which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＋名詞：誰の～／どんな～／どの～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〉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F19CE37C-3068-0B42-60A6-AC0C93E52FEC}"/>
              </a:ext>
            </a:extLst>
          </p:cNvPr>
          <p:cNvSpPr txBox="1">
            <a:spLocks/>
          </p:cNvSpPr>
          <p:nvPr/>
        </p:nvSpPr>
        <p:spPr>
          <a:xfrm>
            <a:off x="996696" y="2050375"/>
            <a:ext cx="10463212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600" kern="1200">
                <a:solidFill>
                  <a:srgbClr val="00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0" indent="-914400">
              <a:lnSpc>
                <a:spcPct val="120000"/>
              </a:lnSpc>
              <a:buClr>
                <a:schemeClr val="accent2"/>
              </a:buClr>
              <a:buFont typeface="+mj-ea"/>
              <a:buAutoNum type="circleNumDbPlain" startAt="3"/>
            </a:pP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</a:t>
            </a:r>
            <a:r>
              <a:rPr lang="en-US" altLang="ja-JP" sz="4800" b="1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Whose</a:t>
            </a: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 coat is this</a:t>
            </a:r>
            <a:r>
              <a:rPr lang="en-US" altLang="ja-JP" sz="4800" b="1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?</a:t>
            </a: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” </a:t>
            </a:r>
            <a:b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“It’s mine.”</a:t>
            </a:r>
            <a:endParaRPr lang="ja-JP" altLang="en-US" sz="4800" dirty="0">
              <a:solidFill>
                <a:schemeClr val="tx1"/>
              </a:solidFill>
              <a:latin typeface="Arial" panose="020B0604020202020204" pitchFamily="34" charset="0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F77215-D0D8-2AC3-B202-FF4523B3F8B5}"/>
              </a:ext>
            </a:extLst>
          </p:cNvPr>
          <p:cNvSpPr txBox="1"/>
          <p:nvPr/>
        </p:nvSpPr>
        <p:spPr>
          <a:xfrm>
            <a:off x="822960" y="149503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D93716"/>
                </a:solidFill>
                <a:latin typeface="+mj-ea"/>
                <a:ea typeface="+mj-ea"/>
              </a:rPr>
              <a:t>A</a:t>
            </a:r>
            <a:r>
              <a:rPr kumimoji="1" lang="ja-JP" altLang="en-US" sz="2400" b="1" dirty="0">
                <a:solidFill>
                  <a:srgbClr val="D93716"/>
                </a:solidFill>
                <a:latin typeface="+mj-ea"/>
                <a:ea typeface="+mj-ea"/>
              </a:rPr>
              <a:t>　さまざまな疑問文</a:t>
            </a:r>
          </a:p>
        </p:txBody>
      </p:sp>
      <p:sp>
        <p:nvSpPr>
          <p:cNvPr id="8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4158490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9B7A88-41E2-F021-D22F-1680222BC04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96696" y="2069830"/>
            <a:ext cx="10463212" cy="2387600"/>
          </a:xfrm>
          <a:prstGeom prst="rect">
            <a:avLst/>
          </a:prstGeom>
        </p:spPr>
        <p:txBody>
          <a:bodyPr/>
          <a:lstStyle/>
          <a:p>
            <a:pPr marL="914400" indent="-914400">
              <a:lnSpc>
                <a:spcPct val="120000"/>
              </a:lnSpc>
              <a:buClr>
                <a:schemeClr val="accent2"/>
              </a:buClr>
              <a:buFont typeface="+mj-ea"/>
              <a:buAutoNum type="circleNumDbPlain" startAt="4"/>
            </a:pP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“You are a student, </a:t>
            </a:r>
            <a:r>
              <a:rPr lang="en-US" altLang="ja-JP" sz="4800" b="1" dirty="0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aren’t you?</a:t>
            </a: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” </a:t>
            </a:r>
            <a:b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“Yes, I am. / No, I’m not.”</a:t>
            </a:r>
            <a:endParaRPr kumimoji="1" lang="ja-JP" altLang="en-US" sz="4800" dirty="0">
              <a:solidFill>
                <a:schemeClr val="tx1"/>
              </a:solidFill>
              <a:latin typeface="Arial" panose="020B0604020202020204" pitchFamily="34" charset="0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39C430-7882-AC2E-8B11-EDFE398C956B}"/>
              </a:ext>
            </a:extLst>
          </p:cNvPr>
          <p:cNvSpPr txBox="1"/>
          <p:nvPr/>
        </p:nvSpPr>
        <p:spPr>
          <a:xfrm>
            <a:off x="6761448" y="3823951"/>
            <a:ext cx="469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〈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肯定文の付加疑問文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〉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5" name="字幕 8">
            <a:extLst>
              <a:ext uri="{FF2B5EF4-FFF2-40B4-BE49-F238E27FC236}">
                <a16:creationId xmlns:a16="http://schemas.microsoft.com/office/drawing/2014/main" id="{04EAFD40-E6EB-F04C-2658-5AC14FDF2B46}"/>
              </a:ext>
            </a:extLst>
          </p:cNvPr>
          <p:cNvSpPr txBox="1">
            <a:spLocks/>
          </p:cNvSpPr>
          <p:nvPr/>
        </p:nvSpPr>
        <p:spPr>
          <a:xfrm>
            <a:off x="996696" y="4901296"/>
            <a:ext cx="10463980" cy="1590944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肯定文には否定の疑問形を後ろに付け加える。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6" name="Logic &amp; Expression 1_Example Bank-4">
            <a:hlinkClick r:id="" action="ppaction://media"/>
            <a:extLst>
              <a:ext uri="{FF2B5EF4-FFF2-40B4-BE49-F238E27FC236}">
                <a16:creationId xmlns:a16="http://schemas.microsoft.com/office/drawing/2014/main" id="{886666F3-7152-18BD-9B85-A1941491D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5286" y="198133"/>
            <a:ext cx="487363" cy="48736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64EADF-EAD0-3720-6204-78B73C06437A}"/>
              </a:ext>
            </a:extLst>
          </p:cNvPr>
          <p:cNvSpPr txBox="1"/>
          <p:nvPr/>
        </p:nvSpPr>
        <p:spPr>
          <a:xfrm>
            <a:off x="822960" y="149503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D93716"/>
                </a:solidFill>
                <a:latin typeface="+mj-ea"/>
                <a:ea typeface="+mj-ea"/>
              </a:rPr>
              <a:t>A</a:t>
            </a:r>
            <a:r>
              <a:rPr kumimoji="1" lang="ja-JP" altLang="en-US" sz="2400" b="1" dirty="0">
                <a:solidFill>
                  <a:srgbClr val="D93716"/>
                </a:solidFill>
                <a:latin typeface="+mj-ea"/>
                <a:ea typeface="+mj-ea"/>
              </a:rPr>
              <a:t>　さまざまな疑問文</a:t>
            </a:r>
          </a:p>
        </p:txBody>
      </p:sp>
      <p:sp>
        <p:nvSpPr>
          <p:cNvPr id="12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46099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39C430-7882-AC2E-8B11-EDFE398C956B}"/>
              </a:ext>
            </a:extLst>
          </p:cNvPr>
          <p:cNvSpPr txBox="1"/>
          <p:nvPr/>
        </p:nvSpPr>
        <p:spPr>
          <a:xfrm>
            <a:off x="6761448" y="3823951"/>
            <a:ext cx="469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〈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肯定文の付加疑問文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〉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CCA63F-3462-E8D1-D448-F5D36406E91C}"/>
              </a:ext>
            </a:extLst>
          </p:cNvPr>
          <p:cNvSpPr txBox="1"/>
          <p:nvPr/>
        </p:nvSpPr>
        <p:spPr>
          <a:xfrm>
            <a:off x="996696" y="4959235"/>
            <a:ext cx="10355483" cy="121379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ja-JP" altLang="en-US" sz="3200" dirty="0"/>
              <a:t>「あなたは学生ですよね。」</a:t>
            </a:r>
            <a:endParaRPr kumimoji="1" lang="en-US" altLang="ja-JP" sz="3200" dirty="0"/>
          </a:p>
          <a:p>
            <a:pPr algn="just">
              <a:lnSpc>
                <a:spcPct val="120000"/>
              </a:lnSpc>
            </a:pPr>
            <a:r>
              <a:rPr kumimoji="1" lang="ja-JP" altLang="en-US" sz="3200" dirty="0"/>
              <a:t>「はい，そうです。」／「いいえ，違います。」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D60D749F-9A01-1B9A-208C-9454E352FE9D}"/>
              </a:ext>
            </a:extLst>
          </p:cNvPr>
          <p:cNvSpPr txBox="1">
            <a:spLocks/>
          </p:cNvSpPr>
          <p:nvPr/>
        </p:nvSpPr>
        <p:spPr>
          <a:xfrm>
            <a:off x="996696" y="2069830"/>
            <a:ext cx="10463212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600" kern="1200">
                <a:solidFill>
                  <a:srgbClr val="00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0" indent="-914400">
              <a:lnSpc>
                <a:spcPct val="120000"/>
              </a:lnSpc>
              <a:buClr>
                <a:schemeClr val="accent2"/>
              </a:buClr>
              <a:buFont typeface="+mj-ea"/>
              <a:buAutoNum type="circleNumDbPlain" startAt="4"/>
            </a:pP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“You are a student, </a:t>
            </a:r>
            <a:r>
              <a:rPr lang="en-US" altLang="ja-JP" sz="4800" b="1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aren’t you?</a:t>
            </a: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” </a:t>
            </a:r>
            <a:b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“Yes, I am. / No, I’m not.”</a:t>
            </a:r>
            <a:endParaRPr lang="ja-JP" altLang="en-US" sz="4800" dirty="0">
              <a:solidFill>
                <a:schemeClr val="tx1"/>
              </a:solidFill>
              <a:latin typeface="Arial" panose="020B0604020202020204" pitchFamily="34" charset="0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9D9DD6-A28B-4482-0E11-BE40103964FD}"/>
              </a:ext>
            </a:extLst>
          </p:cNvPr>
          <p:cNvSpPr txBox="1"/>
          <p:nvPr/>
        </p:nvSpPr>
        <p:spPr>
          <a:xfrm>
            <a:off x="822960" y="149503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D93716"/>
                </a:solidFill>
                <a:latin typeface="+mj-ea"/>
                <a:ea typeface="+mj-ea"/>
              </a:rPr>
              <a:t>A</a:t>
            </a:r>
            <a:r>
              <a:rPr kumimoji="1" lang="ja-JP" altLang="en-US" sz="2400" b="1" dirty="0">
                <a:solidFill>
                  <a:srgbClr val="D93716"/>
                </a:solidFill>
                <a:latin typeface="+mj-ea"/>
                <a:ea typeface="+mj-ea"/>
              </a:rPr>
              <a:t>　さまざまな疑問文</a:t>
            </a:r>
          </a:p>
        </p:txBody>
      </p:sp>
      <p:sp>
        <p:nvSpPr>
          <p:cNvPr id="8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415074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sson 1_S_v03">
            <a:hlinkClick r:id="" action="ppaction://media"/>
            <a:extLst>
              <a:ext uri="{FF2B5EF4-FFF2-40B4-BE49-F238E27FC236}">
                <a16:creationId xmlns:a16="http://schemas.microsoft.com/office/drawing/2014/main" id="{1A7CC0CA-7965-3D5A-BA39-BDE3C5810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2941" y="1499348"/>
            <a:ext cx="8627633" cy="4853044"/>
          </a:xfrm>
          <a:prstGeom prst="rect">
            <a:avLst/>
          </a:prstGeom>
        </p:spPr>
      </p:pic>
      <p:sp>
        <p:nvSpPr>
          <p:cNvPr id="13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113403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9B7A88-41E2-F021-D22F-1680222BC04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96696" y="2070708"/>
            <a:ext cx="10463212" cy="2387600"/>
          </a:xfrm>
          <a:prstGeom prst="rect">
            <a:avLst/>
          </a:prstGeom>
        </p:spPr>
        <p:txBody>
          <a:bodyPr/>
          <a:lstStyle/>
          <a:p>
            <a:pPr marL="914400" indent="-914400">
              <a:lnSpc>
                <a:spcPct val="120000"/>
              </a:lnSpc>
              <a:buClr>
                <a:schemeClr val="accent2"/>
              </a:buClr>
              <a:buFont typeface="+mj-ea"/>
              <a:buAutoNum type="circleNumDbPlain" startAt="5"/>
            </a:pP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“You don’t like cheese, </a:t>
            </a:r>
            <a:r>
              <a:rPr lang="en-US" altLang="ja-JP" sz="4800" b="1" dirty="0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do you?</a:t>
            </a: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” </a:t>
            </a:r>
            <a:b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ja-JP" sz="4800" dirty="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“Yes, I do. / No, I don’t.”</a:t>
            </a:r>
            <a:endParaRPr kumimoji="1" lang="ja-JP" altLang="en-US" sz="4800" dirty="0">
              <a:solidFill>
                <a:schemeClr val="tx1"/>
              </a:solidFill>
              <a:latin typeface="Arial" panose="020B0604020202020204" pitchFamily="34" charset="0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39C430-7882-AC2E-8B11-EDFE398C956B}"/>
              </a:ext>
            </a:extLst>
          </p:cNvPr>
          <p:cNvSpPr txBox="1"/>
          <p:nvPr/>
        </p:nvSpPr>
        <p:spPr>
          <a:xfrm>
            <a:off x="6762216" y="3882317"/>
            <a:ext cx="469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〈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否定文の付加疑問文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〉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2" name="字幕 8">
            <a:extLst>
              <a:ext uri="{FF2B5EF4-FFF2-40B4-BE49-F238E27FC236}">
                <a16:creationId xmlns:a16="http://schemas.microsoft.com/office/drawing/2014/main" id="{D93EF884-1DCE-2C37-2C71-80E8FD9BD1CB}"/>
              </a:ext>
            </a:extLst>
          </p:cNvPr>
          <p:cNvSpPr txBox="1">
            <a:spLocks/>
          </p:cNvSpPr>
          <p:nvPr/>
        </p:nvSpPr>
        <p:spPr>
          <a:xfrm>
            <a:off x="996696" y="4901296"/>
            <a:ext cx="10463980" cy="1590944"/>
          </a:xfrm>
          <a:prstGeom prst="rect">
            <a:avLst/>
          </a:prstGeom>
          <a:solidFill>
            <a:srgbClr val="E9713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ja-JP" altLang="en-US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否定文には肯定の疑問形を後ろに付け加える。</a:t>
            </a:r>
          </a:p>
          <a:p>
            <a:pPr algn="just"/>
            <a:endParaRPr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Logic &amp; Expression 1_Example Bank-5">
            <a:hlinkClick r:id="" action="ppaction://media"/>
            <a:extLst>
              <a:ext uri="{FF2B5EF4-FFF2-40B4-BE49-F238E27FC236}">
                <a16:creationId xmlns:a16="http://schemas.microsoft.com/office/drawing/2014/main" id="{61E8F280-7BFF-3C67-E5A8-75D086410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8530" y="194293"/>
            <a:ext cx="487363" cy="48736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1AC2441-F9BB-560F-C40F-3CEAB417470A}"/>
              </a:ext>
            </a:extLst>
          </p:cNvPr>
          <p:cNvSpPr txBox="1"/>
          <p:nvPr/>
        </p:nvSpPr>
        <p:spPr>
          <a:xfrm>
            <a:off x="822960" y="149503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D93716"/>
                </a:solidFill>
                <a:latin typeface="+mj-ea"/>
                <a:ea typeface="+mj-ea"/>
              </a:rPr>
              <a:t>A</a:t>
            </a:r>
            <a:r>
              <a:rPr kumimoji="1" lang="ja-JP" altLang="en-US" sz="2400" b="1" dirty="0">
                <a:solidFill>
                  <a:srgbClr val="D93716"/>
                </a:solidFill>
                <a:latin typeface="+mj-ea"/>
                <a:ea typeface="+mj-ea"/>
              </a:rPr>
              <a:t>　さまざまな疑問文</a:t>
            </a:r>
          </a:p>
        </p:txBody>
      </p:sp>
      <p:sp>
        <p:nvSpPr>
          <p:cNvPr id="13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47816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39C430-7882-AC2E-8B11-EDFE398C956B}"/>
              </a:ext>
            </a:extLst>
          </p:cNvPr>
          <p:cNvSpPr txBox="1"/>
          <p:nvPr/>
        </p:nvSpPr>
        <p:spPr>
          <a:xfrm>
            <a:off x="6762216" y="3882317"/>
            <a:ext cx="469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〈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否定文の付加疑問文</a:t>
            </a:r>
            <a:r>
              <a:rPr kumimoji="1"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〉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2ADD02-0ADE-2C2E-7611-D400EEE00BE8}"/>
              </a:ext>
            </a:extLst>
          </p:cNvPr>
          <p:cNvSpPr txBox="1"/>
          <p:nvPr/>
        </p:nvSpPr>
        <p:spPr>
          <a:xfrm>
            <a:off x="997464" y="4959235"/>
            <a:ext cx="10354715" cy="121379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ja-JP" altLang="en-US" sz="3200" dirty="0"/>
              <a:t>「あなたはチーズが好きではないですよね。」</a:t>
            </a:r>
            <a:endParaRPr kumimoji="1" lang="en-US" altLang="ja-JP" sz="3200" dirty="0"/>
          </a:p>
          <a:p>
            <a:pPr algn="just">
              <a:lnSpc>
                <a:spcPct val="120000"/>
              </a:lnSpc>
            </a:pPr>
            <a:r>
              <a:rPr kumimoji="1" lang="ja-JP" altLang="en-US" sz="3200" dirty="0"/>
              <a:t>「いいえ，好きです。」／「はい，好きではありません。」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69E1FF08-31B2-8BEC-6807-38FB1BC7E844}"/>
              </a:ext>
            </a:extLst>
          </p:cNvPr>
          <p:cNvSpPr txBox="1">
            <a:spLocks/>
          </p:cNvSpPr>
          <p:nvPr/>
        </p:nvSpPr>
        <p:spPr>
          <a:xfrm>
            <a:off x="996696" y="2070708"/>
            <a:ext cx="10463212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600" kern="1200">
                <a:solidFill>
                  <a:srgbClr val="006699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914400" indent="-914400">
              <a:lnSpc>
                <a:spcPct val="120000"/>
              </a:lnSpc>
              <a:buClr>
                <a:schemeClr val="accent2"/>
              </a:buClr>
              <a:buFont typeface="+mj-ea"/>
              <a:buAutoNum type="circleNumDbPlain" startAt="5"/>
            </a:pP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“You don’t like cheese, </a:t>
            </a:r>
            <a:r>
              <a:rPr lang="en-US" altLang="ja-JP" sz="4800" b="1">
                <a:solidFill>
                  <a:srgbClr val="FF6699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do you?</a:t>
            </a: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” </a:t>
            </a:r>
            <a:b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ja-JP" sz="4800">
                <a:solidFill>
                  <a:schemeClr val="tx1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“Yes, I do. / No, I don’t.”</a:t>
            </a:r>
            <a:endParaRPr lang="ja-JP" altLang="en-US" sz="4800" dirty="0">
              <a:solidFill>
                <a:schemeClr val="tx1"/>
              </a:solidFill>
              <a:latin typeface="Arial" panose="020B0604020202020204" pitchFamily="34" charset="0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0C3D5C-AF93-6F55-CB83-B4DCCFCFA6D2}"/>
              </a:ext>
            </a:extLst>
          </p:cNvPr>
          <p:cNvSpPr txBox="1"/>
          <p:nvPr/>
        </p:nvSpPr>
        <p:spPr>
          <a:xfrm>
            <a:off x="822960" y="149503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D93716"/>
                </a:solidFill>
                <a:latin typeface="+mj-ea"/>
                <a:ea typeface="+mj-ea"/>
              </a:rPr>
              <a:t>A</a:t>
            </a:r>
            <a:r>
              <a:rPr kumimoji="1" lang="ja-JP" altLang="en-US" sz="2400" b="1" dirty="0">
                <a:solidFill>
                  <a:srgbClr val="D93716"/>
                </a:solidFill>
                <a:latin typeface="+mj-ea"/>
                <a:ea typeface="+mj-ea"/>
              </a:rPr>
              <a:t>　さまざまな疑問文</a:t>
            </a:r>
          </a:p>
        </p:txBody>
      </p:sp>
      <p:sp>
        <p:nvSpPr>
          <p:cNvPr id="8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3821785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10E0-6424-DDC1-55FA-E35F17951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61CFA2-3EE2-F195-43FD-9E187F77C929}"/>
              </a:ext>
            </a:extLst>
          </p:cNvPr>
          <p:cNvSpPr txBox="1"/>
          <p:nvPr/>
        </p:nvSpPr>
        <p:spPr>
          <a:xfrm>
            <a:off x="822960" y="1495039"/>
            <a:ext cx="1564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D93716"/>
                </a:solidFill>
                <a:latin typeface="+mj-ea"/>
                <a:ea typeface="+mj-ea"/>
              </a:rPr>
              <a:t>Check 1</a:t>
            </a:r>
            <a:endParaRPr kumimoji="1" lang="ja-JP" altLang="en-US" sz="2400" b="1" dirty="0">
              <a:solidFill>
                <a:srgbClr val="D93716"/>
              </a:solidFill>
              <a:latin typeface="+mj-ea"/>
              <a:ea typeface="+mj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261BCA-F7CE-9FA7-36BA-077DA5AA99D4}"/>
              </a:ext>
            </a:extLst>
          </p:cNvPr>
          <p:cNvSpPr txBox="1"/>
          <p:nvPr/>
        </p:nvSpPr>
        <p:spPr>
          <a:xfrm>
            <a:off x="822960" y="2075153"/>
            <a:ext cx="1090470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Clr>
                <a:srgbClr val="006699"/>
              </a:buClr>
            </a:pPr>
            <a:r>
              <a:rPr kumimoji="1" lang="en-US" altLang="ja-JP" sz="4800" dirty="0"/>
              <a:t>A: </a:t>
            </a:r>
            <a:r>
              <a:rPr lang="en-US" altLang="ja-JP" sz="4800" dirty="0"/>
              <a:t>(</a:t>
            </a:r>
            <a:r>
              <a:rPr lang="ja-JP" altLang="en-US" sz="4800" dirty="0"/>
              <a:t>　　　　　　</a:t>
            </a:r>
            <a:r>
              <a:rPr lang="en-US" altLang="ja-JP" sz="4800" dirty="0"/>
              <a:t>) </a:t>
            </a:r>
            <a:r>
              <a:rPr kumimoji="1" lang="en-US" altLang="ja-JP" sz="4800" dirty="0"/>
              <a:t>did you eat for lunch?</a:t>
            </a:r>
          </a:p>
          <a:p>
            <a:pPr algn="just">
              <a:spcAft>
                <a:spcPts val="600"/>
              </a:spcAft>
              <a:buClr>
                <a:srgbClr val="006699"/>
              </a:buClr>
            </a:pPr>
            <a:r>
              <a:rPr lang="ja-JP" altLang="en-US" sz="4800" dirty="0"/>
              <a:t>　 </a:t>
            </a:r>
            <a:r>
              <a:rPr lang="ja-JP" altLang="en-US" sz="4000" dirty="0"/>
              <a:t>昼食に何を食べましたか。</a:t>
            </a:r>
            <a:endParaRPr kumimoji="1" lang="en-US" altLang="ja-JP" sz="4000" dirty="0"/>
          </a:p>
          <a:p>
            <a:pPr algn="just">
              <a:spcAft>
                <a:spcPts val="600"/>
              </a:spcAft>
              <a:buClr>
                <a:srgbClr val="006699"/>
              </a:buClr>
            </a:pPr>
            <a:r>
              <a:rPr lang="en-US" altLang="ja-JP" sz="4800" dirty="0"/>
              <a:t>B: I ate pasta</a:t>
            </a:r>
            <a:r>
              <a:rPr kumimoji="1" lang="en-US" altLang="ja-JP" sz="4800" dirty="0"/>
              <a:t>. It was really good.</a:t>
            </a:r>
          </a:p>
          <a:p>
            <a:pPr algn="just">
              <a:spcAft>
                <a:spcPts val="600"/>
              </a:spcAft>
              <a:buClr>
                <a:srgbClr val="006699"/>
              </a:buClr>
            </a:pPr>
            <a:r>
              <a:rPr lang="en-US" altLang="ja-JP" sz="4800" dirty="0"/>
              <a:t>   </a:t>
            </a:r>
            <a:r>
              <a:rPr lang="ja-JP" altLang="en-US" sz="4000" dirty="0"/>
              <a:t>パスタを食べました。とてもおいしかったです。</a:t>
            </a:r>
            <a:endParaRPr lang="en-US" altLang="ja-JP" sz="4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3DF6244-15CF-7F72-A09B-CC89A65A4145}"/>
              </a:ext>
            </a:extLst>
          </p:cNvPr>
          <p:cNvSpPr txBox="1"/>
          <p:nvPr/>
        </p:nvSpPr>
        <p:spPr>
          <a:xfrm>
            <a:off x="2157678" y="2075153"/>
            <a:ext cx="190598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>
                <a:solidFill>
                  <a:srgbClr val="FF0000"/>
                </a:solidFill>
              </a:rPr>
              <a:t>What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St_L01-1_Check-01">
            <a:hlinkClick r:id="" action="ppaction://media"/>
            <a:extLst>
              <a:ext uri="{FF2B5EF4-FFF2-40B4-BE49-F238E27FC236}">
                <a16:creationId xmlns:a16="http://schemas.microsoft.com/office/drawing/2014/main" id="{1AE02E85-3DB3-06E6-8468-64C58862D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5205" y="187325"/>
            <a:ext cx="487363" cy="487363"/>
          </a:xfrm>
          <a:prstGeom prst="rect">
            <a:avLst/>
          </a:prstGeom>
        </p:spPr>
      </p:pic>
      <p:sp>
        <p:nvSpPr>
          <p:cNvPr id="12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28949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17CEA1-FF37-61DD-C463-04DE62FDFC85}"/>
              </a:ext>
            </a:extLst>
          </p:cNvPr>
          <p:cNvSpPr txBox="1"/>
          <p:nvPr/>
        </p:nvSpPr>
        <p:spPr>
          <a:xfrm>
            <a:off x="1400782" y="1754448"/>
            <a:ext cx="9232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(</a:t>
            </a:r>
            <a:r>
              <a:rPr kumimoji="1" lang="ja-JP" altLang="en-US" sz="2400" dirty="0"/>
              <a:t>　</a:t>
            </a:r>
            <a:r>
              <a:rPr kumimoji="1" lang="en-US" altLang="ja-JP" sz="2400" dirty="0"/>
              <a:t>) </a:t>
            </a:r>
            <a:r>
              <a:rPr kumimoji="1" lang="ja-JP" altLang="en-US" sz="2400" dirty="0"/>
              <a:t>内の語のうち，より適切なほうを選び，会話を完成させましょう。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A689ACE-89A7-5BFC-0608-7C1C9715DCEC}"/>
              </a:ext>
            </a:extLst>
          </p:cNvPr>
          <p:cNvSpPr txBox="1"/>
          <p:nvPr/>
        </p:nvSpPr>
        <p:spPr>
          <a:xfrm>
            <a:off x="721467" y="2315183"/>
            <a:ext cx="10904707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ED6E4E"/>
              </a:buClr>
            </a:pPr>
            <a:r>
              <a:rPr kumimoji="1" lang="en-US" altLang="ja-JP" sz="4800" dirty="0"/>
              <a:t>1. “You went to the gym last night, </a:t>
            </a:r>
            <a:br>
              <a:rPr kumimoji="1" lang="en-US" altLang="ja-JP" sz="4800" dirty="0"/>
            </a:br>
            <a:r>
              <a:rPr kumimoji="1" lang="en-US" altLang="ja-JP" sz="4800" dirty="0"/>
              <a:t>    ( did / didn’t ) you?”  “Yes, I did.”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D7043652-3C64-3077-89C2-8025F0017532}"/>
              </a:ext>
            </a:extLst>
          </p:cNvPr>
          <p:cNvSpPr/>
          <p:nvPr/>
        </p:nvSpPr>
        <p:spPr>
          <a:xfrm>
            <a:off x="3048719" y="3689471"/>
            <a:ext cx="1751881" cy="7742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EA8685E-9438-8CEF-F528-8C2DE7578BB0}"/>
              </a:ext>
            </a:extLst>
          </p:cNvPr>
          <p:cNvSpPr/>
          <p:nvPr/>
        </p:nvSpPr>
        <p:spPr>
          <a:xfrm>
            <a:off x="721467" y="1781864"/>
            <a:ext cx="478683" cy="373785"/>
          </a:xfrm>
          <a:prstGeom prst="rect">
            <a:avLst/>
          </a:prstGeom>
          <a:solidFill>
            <a:srgbClr val="D93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1</a:t>
            </a:r>
            <a:endParaRPr kumimoji="1" lang="ja-JP" altLang="en-US" sz="2400" dirty="0"/>
          </a:p>
        </p:txBody>
      </p:sp>
      <p:pic>
        <p:nvPicPr>
          <p:cNvPr id="6" name="St_L01-1_TIO1-01">
            <a:hlinkClick r:id="" action="ppaction://media"/>
            <a:extLst>
              <a:ext uri="{FF2B5EF4-FFF2-40B4-BE49-F238E27FC236}">
                <a16:creationId xmlns:a16="http://schemas.microsoft.com/office/drawing/2014/main" id="{D4E415A8-17F3-C368-D838-BB344EAF0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5365" y="187325"/>
            <a:ext cx="487363" cy="487363"/>
          </a:xfrm>
          <a:prstGeom prst="rect">
            <a:avLst/>
          </a:prstGeom>
        </p:spPr>
      </p:pic>
      <p:sp>
        <p:nvSpPr>
          <p:cNvPr id="12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411610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A689ACE-89A7-5BFC-0608-7C1C9715DCEC}"/>
              </a:ext>
            </a:extLst>
          </p:cNvPr>
          <p:cNvSpPr txBox="1"/>
          <p:nvPr/>
        </p:nvSpPr>
        <p:spPr>
          <a:xfrm>
            <a:off x="3749040" y="2378192"/>
            <a:ext cx="8241030" cy="339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altLang="ja-JP" sz="4800" dirty="0"/>
              <a:t>(</a:t>
            </a:r>
            <a:r>
              <a:rPr lang="ja-JP" altLang="en-US" sz="4800" dirty="0"/>
              <a:t>　　　　　　</a:t>
            </a:r>
            <a:r>
              <a:rPr lang="en-US" altLang="ja-JP" sz="4800" dirty="0"/>
              <a:t>) did you (</a:t>
            </a:r>
            <a:r>
              <a:rPr lang="ja-JP" altLang="en-US" sz="4800" dirty="0"/>
              <a:t>　　　　　　</a:t>
            </a:r>
            <a:r>
              <a:rPr lang="en-US" altLang="ja-JP" sz="4800" dirty="0"/>
              <a:t>) last Sunday? </a:t>
            </a:r>
            <a:br>
              <a:rPr lang="en-US" altLang="ja-JP" sz="4800" dirty="0"/>
            </a:br>
            <a:r>
              <a:rPr lang="en-US" altLang="ja-JP" sz="4800" dirty="0"/>
              <a:t>— I went fishing with my </a:t>
            </a:r>
            <a:br>
              <a:rPr lang="en-US" altLang="ja-JP" sz="4800" dirty="0"/>
            </a:br>
            <a:r>
              <a:rPr lang="en-US" altLang="ja-JP" sz="4800" dirty="0"/>
              <a:t>    friends.  </a:t>
            </a:r>
            <a:r>
              <a:rPr lang="en-US" altLang="ja-JP" sz="4800" dirty="0">
                <a:solidFill>
                  <a:schemeClr val="accent2"/>
                </a:solidFill>
              </a:rPr>
              <a:t>[do]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356FEE5-1BBB-E36C-D3DA-F42837717E20}"/>
              </a:ext>
            </a:extLst>
          </p:cNvPr>
          <p:cNvSpPr txBox="1"/>
          <p:nvPr/>
        </p:nvSpPr>
        <p:spPr>
          <a:xfrm>
            <a:off x="4386528" y="2485538"/>
            <a:ext cx="190598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>
                <a:solidFill>
                  <a:srgbClr val="FF0000"/>
                </a:solidFill>
              </a:rPr>
              <a:t>What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E4BE83-C801-558C-6F23-C9FFFF0184F8}"/>
              </a:ext>
            </a:extLst>
          </p:cNvPr>
          <p:cNvSpPr txBox="1"/>
          <p:nvPr/>
        </p:nvSpPr>
        <p:spPr>
          <a:xfrm>
            <a:off x="9503495" y="2454531"/>
            <a:ext cx="190598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dirty="0">
                <a:solidFill>
                  <a:srgbClr val="FF0000"/>
                </a:solidFill>
              </a:rPr>
              <a:t>do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6478F6-35EE-753D-9CCC-8094EE87CDA4}"/>
              </a:ext>
            </a:extLst>
          </p:cNvPr>
          <p:cNvSpPr txBox="1"/>
          <p:nvPr/>
        </p:nvSpPr>
        <p:spPr>
          <a:xfrm>
            <a:off x="1137892" y="1743018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[</a:t>
            </a:r>
            <a:r>
              <a:rPr kumimoji="1" lang="ja-JP" altLang="en-US" sz="2400" dirty="0"/>
              <a:t>　</a:t>
            </a:r>
            <a:r>
              <a:rPr kumimoji="1" lang="en-US" altLang="ja-JP" sz="2400" dirty="0"/>
              <a:t>] </a:t>
            </a:r>
            <a:r>
              <a:rPr kumimoji="1" lang="ja-JP" altLang="en-US" sz="2400" dirty="0"/>
              <a:t>内の語を使って，絵に合うように会話を完成させましょう。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80EAE7-EA44-ACFE-7391-66734B2C77C8}"/>
              </a:ext>
            </a:extLst>
          </p:cNvPr>
          <p:cNvSpPr/>
          <p:nvPr/>
        </p:nvSpPr>
        <p:spPr>
          <a:xfrm>
            <a:off x="458577" y="1770434"/>
            <a:ext cx="478683" cy="373785"/>
          </a:xfrm>
          <a:prstGeom prst="rect">
            <a:avLst/>
          </a:prstGeom>
          <a:solidFill>
            <a:srgbClr val="D93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2</a:t>
            </a:r>
            <a:endParaRPr kumimoji="1" lang="ja-JP" altLang="en-US" sz="2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101EBEF-0257-0A65-C711-377D402D2D1B}"/>
              </a:ext>
            </a:extLst>
          </p:cNvPr>
          <p:cNvSpPr txBox="1"/>
          <p:nvPr/>
        </p:nvSpPr>
        <p:spPr>
          <a:xfrm>
            <a:off x="387385" y="2485538"/>
            <a:ext cx="699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/>
              <a:t>1.</a:t>
            </a:r>
            <a:endParaRPr kumimoji="1" lang="ja-JP" altLang="en-US" sz="4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DA39346-59E1-0A0E-AF3E-0893DE980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7" y="3316535"/>
            <a:ext cx="3078716" cy="1918653"/>
          </a:xfrm>
          <a:prstGeom prst="rect">
            <a:avLst/>
          </a:prstGeom>
        </p:spPr>
      </p:pic>
      <p:pic>
        <p:nvPicPr>
          <p:cNvPr id="2" name="St_L01-1_TIO2-01">
            <a:hlinkClick r:id="" action="ppaction://media"/>
            <a:extLst>
              <a:ext uri="{FF2B5EF4-FFF2-40B4-BE49-F238E27FC236}">
                <a16:creationId xmlns:a16="http://schemas.microsoft.com/office/drawing/2014/main" id="{0437D92C-03A6-C952-838C-EAFBCB7DC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5802" y="197485"/>
            <a:ext cx="487363" cy="487363"/>
          </a:xfrm>
          <a:prstGeom prst="rect">
            <a:avLst/>
          </a:prstGeom>
        </p:spPr>
      </p:pic>
      <p:sp>
        <p:nvSpPr>
          <p:cNvPr id="16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15053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343685-8A4A-B031-01CC-B887925BCE89}"/>
              </a:ext>
            </a:extLst>
          </p:cNvPr>
          <p:cNvSpPr txBox="1"/>
          <p:nvPr/>
        </p:nvSpPr>
        <p:spPr>
          <a:xfrm>
            <a:off x="1298900" y="2306091"/>
            <a:ext cx="9863847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kumimoji="1" lang="en-US" altLang="ja-JP" sz="3600" b="1" dirty="0"/>
              <a:t>What time </a:t>
            </a:r>
            <a:r>
              <a:rPr kumimoji="1" lang="en-US" altLang="ja-JP" sz="3600" dirty="0"/>
              <a:t>do you leave for school</a:t>
            </a:r>
            <a:r>
              <a:rPr kumimoji="1" lang="en-US" altLang="ja-JP" sz="3600" b="1" dirty="0"/>
              <a:t>?</a:t>
            </a:r>
            <a:br>
              <a:rPr kumimoji="1" lang="en-US" altLang="ja-JP" sz="3600" dirty="0"/>
            </a:br>
            <a:r>
              <a:rPr kumimoji="1" lang="en-US" altLang="ja-JP" sz="3600" dirty="0">
                <a:solidFill>
                  <a:schemeClr val="bg1"/>
                </a:solidFill>
                <a:highlight>
                  <a:srgbClr val="6EB92C"/>
                </a:highlight>
              </a:rPr>
              <a:t>Ex.</a:t>
            </a:r>
            <a:r>
              <a:rPr kumimoji="1" lang="en-US" altLang="ja-JP" sz="3600" dirty="0"/>
              <a:t> I usually leave </a:t>
            </a:r>
            <a:r>
              <a:rPr kumimoji="1" lang="en-US" altLang="ja-JP" sz="3600" u="sng" dirty="0"/>
              <a:t>at 7:30</a:t>
            </a:r>
            <a:r>
              <a:rPr kumimoji="1" lang="en-US" altLang="ja-JP" sz="3600" dirty="0"/>
              <a:t>.</a:t>
            </a:r>
          </a:p>
          <a:p>
            <a:pPr marL="514350" indent="-51435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kumimoji="1" lang="en-US" altLang="ja-JP" sz="3600" b="1" dirty="0"/>
              <a:t>How long </a:t>
            </a:r>
            <a:r>
              <a:rPr kumimoji="1" lang="en-US" altLang="ja-JP" sz="3600" dirty="0"/>
              <a:t>does it take to go to school</a:t>
            </a:r>
            <a:r>
              <a:rPr kumimoji="1" lang="en-US" altLang="ja-JP" sz="3600" b="1" dirty="0"/>
              <a:t>?</a:t>
            </a:r>
            <a:br>
              <a:rPr kumimoji="1" lang="en-US" altLang="ja-JP" sz="3600" b="1" dirty="0"/>
            </a:br>
            <a:r>
              <a:rPr lang="en-US" altLang="ja-JP" sz="3600" dirty="0">
                <a:solidFill>
                  <a:schemeClr val="bg1"/>
                </a:solidFill>
                <a:highlight>
                  <a:srgbClr val="6EB92C"/>
                </a:highlight>
              </a:rPr>
              <a:t>Ex.</a:t>
            </a:r>
            <a:r>
              <a:rPr kumimoji="1" lang="en-US" altLang="ja-JP" sz="3600" dirty="0"/>
              <a:t> It takes </a:t>
            </a:r>
            <a:r>
              <a:rPr kumimoji="1" lang="en-US" altLang="ja-JP" sz="3600" u="sng" dirty="0"/>
              <a:t>about 40 minutes by train</a:t>
            </a:r>
            <a:r>
              <a:rPr kumimoji="1" lang="en-US" altLang="ja-JP" sz="3600" dirty="0"/>
              <a:t>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D84D05-1169-CF53-6BCD-947F3977DEA1}"/>
              </a:ext>
            </a:extLst>
          </p:cNvPr>
          <p:cNvSpPr txBox="1"/>
          <p:nvPr/>
        </p:nvSpPr>
        <p:spPr>
          <a:xfrm>
            <a:off x="2269462" y="1627375"/>
            <a:ext cx="6764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下線部の語句を参考にして，質問に答えましょう。</a:t>
            </a:r>
          </a:p>
        </p:txBody>
      </p:sp>
      <p:pic>
        <p:nvPicPr>
          <p:cNvPr id="2" name="text009_01">
            <a:hlinkClick r:id="" action="ppaction://media"/>
            <a:extLst>
              <a:ext uri="{FF2B5EF4-FFF2-40B4-BE49-F238E27FC236}">
                <a16:creationId xmlns:a16="http://schemas.microsoft.com/office/drawing/2014/main" id="{392F2EF4-178B-1F68-85E2-E055CED54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2747" y="204657"/>
            <a:ext cx="487363" cy="487363"/>
          </a:xfrm>
          <a:prstGeom prst="rect">
            <a:avLst/>
          </a:prstGeom>
        </p:spPr>
      </p:pic>
      <p:sp>
        <p:nvSpPr>
          <p:cNvPr id="8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13243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FC3E73-3DB2-B369-98E4-1CDE94A28E5B}"/>
              </a:ext>
            </a:extLst>
          </p:cNvPr>
          <p:cNvSpPr txBox="1"/>
          <p:nvPr/>
        </p:nvSpPr>
        <p:spPr>
          <a:xfrm>
            <a:off x="1295391" y="2409494"/>
            <a:ext cx="2177384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6"/>
                </a:solidFill>
                <a:latin typeface="+mj-lt"/>
              </a:rPr>
              <a:t>Examples</a:t>
            </a:r>
            <a:endParaRPr kumimoji="1" lang="ja-JP" altLang="en-US" sz="28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EDDF1E-14CD-8EB6-D347-C81B5A69E8B6}"/>
              </a:ext>
            </a:extLst>
          </p:cNvPr>
          <p:cNvSpPr txBox="1"/>
          <p:nvPr/>
        </p:nvSpPr>
        <p:spPr>
          <a:xfrm>
            <a:off x="1456060" y="2932714"/>
            <a:ext cx="9863847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EB92C"/>
              </a:buClr>
              <a:buFont typeface="Arial" panose="020B0604020202020204" pitchFamily="34" charset="0"/>
              <a:buChar char="•"/>
            </a:pPr>
            <a:r>
              <a:rPr kumimoji="1" lang="en-US" altLang="ja-JP" sz="3200" b="1" dirty="0"/>
              <a:t>How many </a:t>
            </a:r>
            <a:r>
              <a:rPr kumimoji="1" lang="en-US" altLang="ja-JP" sz="3200" dirty="0"/>
              <a:t>students are on the soccer team</a:t>
            </a:r>
            <a:r>
              <a:rPr kumimoji="1" lang="en-US" altLang="ja-JP" sz="3200" b="1" dirty="0"/>
              <a:t>?</a:t>
            </a:r>
          </a:p>
          <a:p>
            <a:pPr marL="342900" indent="-342900">
              <a:lnSpc>
                <a:spcPct val="150000"/>
              </a:lnSpc>
              <a:buClr>
                <a:srgbClr val="6EB92C"/>
              </a:buClr>
              <a:buFont typeface="Arial" panose="020B0604020202020204" pitchFamily="34" charset="0"/>
              <a:buChar char="•"/>
            </a:pPr>
            <a:r>
              <a:rPr kumimoji="1" lang="en-US" altLang="ja-JP" sz="3200" b="1" dirty="0"/>
              <a:t>How often </a:t>
            </a:r>
            <a:r>
              <a:rPr kumimoji="1" lang="en-US" altLang="ja-JP" sz="3200" dirty="0"/>
              <a:t>do you practice</a:t>
            </a:r>
            <a:r>
              <a:rPr kumimoji="1" lang="en-US" altLang="ja-JP" sz="3200" b="1" dirty="0"/>
              <a:t>?</a:t>
            </a:r>
          </a:p>
          <a:p>
            <a:pPr marL="342900" indent="-342900">
              <a:lnSpc>
                <a:spcPct val="150000"/>
              </a:lnSpc>
              <a:buClr>
                <a:srgbClr val="6EB92C"/>
              </a:buClr>
              <a:buFont typeface="Arial" panose="020B0604020202020204" pitchFamily="34" charset="0"/>
              <a:buChar char="•"/>
            </a:pPr>
            <a:r>
              <a:rPr kumimoji="1" lang="en-US" altLang="ja-JP" sz="3200" b="1" dirty="0"/>
              <a:t>What a long ride </a:t>
            </a:r>
            <a:r>
              <a:rPr kumimoji="1" lang="en-US" altLang="ja-JP" sz="3200" dirty="0"/>
              <a:t>to school</a:t>
            </a:r>
            <a:r>
              <a:rPr kumimoji="1" lang="en-US" altLang="ja-JP" sz="3200" b="1" dirty="0"/>
              <a:t>!</a:t>
            </a:r>
          </a:p>
          <a:p>
            <a:pPr marL="342900" indent="-342900">
              <a:lnSpc>
                <a:spcPct val="150000"/>
              </a:lnSpc>
              <a:buClr>
                <a:srgbClr val="6EB92C"/>
              </a:buClr>
              <a:buFont typeface="Arial" panose="020B0604020202020204" pitchFamily="34" charset="0"/>
              <a:buChar char="•"/>
            </a:pPr>
            <a:r>
              <a:rPr kumimoji="1" lang="en-US" altLang="ja-JP" sz="3200" b="1" dirty="0"/>
              <a:t>Don’t</a:t>
            </a:r>
            <a:r>
              <a:rPr kumimoji="1" lang="en-US" altLang="ja-JP" sz="3200" dirty="0"/>
              <a:t> sleep and miss your stop on the bus!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55A4669-41EF-FF35-9701-49A71EBA384D}"/>
              </a:ext>
            </a:extLst>
          </p:cNvPr>
          <p:cNvSpPr txBox="1"/>
          <p:nvPr/>
        </p:nvSpPr>
        <p:spPr>
          <a:xfrm>
            <a:off x="2280892" y="1695417"/>
            <a:ext cx="7338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あなたの学校生活について，ペアで話し合いましょう。</a:t>
            </a:r>
          </a:p>
        </p:txBody>
      </p:sp>
      <p:pic>
        <p:nvPicPr>
          <p:cNvPr id="2" name="text009_02">
            <a:hlinkClick r:id="" action="ppaction://media"/>
            <a:extLst>
              <a:ext uri="{FF2B5EF4-FFF2-40B4-BE49-F238E27FC236}">
                <a16:creationId xmlns:a16="http://schemas.microsoft.com/office/drawing/2014/main" id="{40388F6D-0ED0-B6A1-8582-B2FB001D4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5802" y="197298"/>
            <a:ext cx="487363" cy="487363"/>
          </a:xfrm>
          <a:prstGeom prst="rect">
            <a:avLst/>
          </a:prstGeom>
        </p:spPr>
      </p:pic>
      <p:sp>
        <p:nvSpPr>
          <p:cNvPr id="8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35304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9BDA54A-F822-8A17-1F9A-E1D75A0520D6}"/>
              </a:ext>
            </a:extLst>
          </p:cNvPr>
          <p:cNvSpPr txBox="1"/>
          <p:nvPr/>
        </p:nvSpPr>
        <p:spPr>
          <a:xfrm>
            <a:off x="2024725" y="1648891"/>
            <a:ext cx="9378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accent6"/>
                </a:solidFill>
              </a:rPr>
              <a:t>ペアで話し合ったことをもとに，あなたの学校生活について，</a:t>
            </a:r>
            <a:r>
              <a:rPr kumimoji="1" lang="en-US" altLang="ja-JP" sz="2400" dirty="0">
                <a:solidFill>
                  <a:schemeClr val="accent6"/>
                </a:solidFill>
              </a:rPr>
              <a:t>30</a:t>
            </a:r>
            <a:r>
              <a:rPr kumimoji="1" lang="ja-JP" altLang="en-US" sz="2400" dirty="0">
                <a:solidFill>
                  <a:schemeClr val="accent6"/>
                </a:solidFill>
              </a:rPr>
              <a:t>語程度で書いてみましょう。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A5541FF-FA92-8CC1-4086-C5286258A72B}"/>
              </a:ext>
            </a:extLst>
          </p:cNvPr>
          <p:cNvSpPr txBox="1">
            <a:spLocks/>
          </p:cNvSpPr>
          <p:nvPr/>
        </p:nvSpPr>
        <p:spPr>
          <a:xfrm>
            <a:off x="840477" y="2610751"/>
            <a:ext cx="10562628" cy="353472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ja-JP" altLang="en-US" sz="3600" b="1" dirty="0">
                <a:solidFill>
                  <a:srgbClr val="FFC000"/>
                </a:solidFill>
              </a:rPr>
              <a:t>（主題） </a:t>
            </a:r>
            <a:r>
              <a:rPr lang="en-US" altLang="ja-JP" sz="3600" dirty="0">
                <a:ea typeface="BIZ UDPゴシック" panose="020B0400000000000000" pitchFamily="50" charset="-128"/>
              </a:rPr>
              <a:t>I leave for school at 7:30 every day.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ja-JP" altLang="en-US" sz="3600" b="1" dirty="0">
                <a:solidFill>
                  <a:srgbClr val="6EB92C"/>
                </a:solidFill>
              </a:rPr>
              <a:t>（詳述） </a:t>
            </a:r>
            <a:r>
              <a:rPr lang="en-US" altLang="ja-JP" sz="3600" dirty="0">
                <a:ea typeface="BIZ UDPゴシック" panose="020B0400000000000000" pitchFamily="50" charset="-128"/>
              </a:rPr>
              <a:t>It takes about 40 minutes by train to get to school. 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ja-JP" altLang="en-US" sz="3600" b="1" dirty="0">
                <a:solidFill>
                  <a:srgbClr val="FF6699"/>
                </a:solidFill>
              </a:rPr>
              <a:t>（コメント） </a:t>
            </a:r>
            <a:r>
              <a:rPr lang="en-US" altLang="ja-JP" sz="3600" dirty="0">
                <a:ea typeface="BIZ UDPゴシック" panose="020B0400000000000000" pitchFamily="50" charset="-128"/>
              </a:rPr>
              <a:t>It is hard to get up early, but I enjoy my school life.</a:t>
            </a:r>
            <a:endParaRPr lang="ja-JP" altLang="en-US" sz="3600" dirty="0">
              <a:ea typeface="BIZ UDPゴシック" panose="020B0400000000000000" pitchFamily="50" charset="-128"/>
            </a:endParaRPr>
          </a:p>
        </p:txBody>
      </p:sp>
      <p:sp>
        <p:nvSpPr>
          <p:cNvPr id="4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3567292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C9D89B-674E-8231-7126-32F32160D15A}"/>
              </a:ext>
            </a:extLst>
          </p:cNvPr>
          <p:cNvSpPr txBox="1"/>
          <p:nvPr/>
        </p:nvSpPr>
        <p:spPr>
          <a:xfrm>
            <a:off x="809017" y="885216"/>
            <a:ext cx="106793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0096E0"/>
              </a:buClr>
              <a:buFont typeface="+mj-lt"/>
              <a:buAutoNum type="arabicPeriod"/>
            </a:pPr>
            <a:r>
              <a:rPr kumimoji="1" lang="en-US" altLang="ja-JP" sz="2400" dirty="0"/>
              <a:t>I like to play soccer </a:t>
            </a:r>
            <a:r>
              <a:rPr kumimoji="1" lang="en-US" altLang="ja-JP" sz="2400" u="sng" dirty="0">
                <a:solidFill>
                  <a:srgbClr val="CC0000"/>
                </a:solidFill>
              </a:rPr>
              <a:t>because</a:t>
            </a:r>
            <a:r>
              <a:rPr kumimoji="1" lang="ja-JP" altLang="en-US" sz="1200" dirty="0">
                <a:solidFill>
                  <a:srgbClr val="0096E0"/>
                </a:solidFill>
              </a:rPr>
              <a:t>①</a:t>
            </a:r>
            <a:r>
              <a:rPr kumimoji="1" lang="en-US" altLang="ja-JP" sz="2400" dirty="0"/>
              <a:t> I can enjoy it with my friends.	</a:t>
            </a:r>
          </a:p>
          <a:p>
            <a:pPr marL="457200" indent="-457200" algn="just">
              <a:spcAft>
                <a:spcPts val="1200"/>
              </a:spcAft>
              <a:buClr>
                <a:srgbClr val="0096E0"/>
              </a:buClr>
              <a:buFont typeface="+mj-lt"/>
              <a:buAutoNum type="arabicPeriod"/>
            </a:pPr>
            <a:r>
              <a:rPr kumimoji="1" lang="en-US" altLang="ja-JP" sz="2400" dirty="0"/>
              <a:t>“It’s warm, </a:t>
            </a:r>
            <a:r>
              <a:rPr kumimoji="1" lang="en-US" altLang="ja-JP" sz="2400" dirty="0">
                <a:solidFill>
                  <a:srgbClr val="CC0000"/>
                </a:solidFill>
              </a:rPr>
              <a:t>so</a:t>
            </a:r>
            <a:r>
              <a:rPr kumimoji="1" lang="en-US" altLang="ja-JP" sz="2400" dirty="0"/>
              <a:t> let’s go outside.”  “OK.  It’s a nice day for a walk.”</a:t>
            </a:r>
          </a:p>
          <a:p>
            <a:pPr marL="457200" indent="-457200" algn="just">
              <a:spcAft>
                <a:spcPts val="1200"/>
              </a:spcAft>
              <a:buClr>
                <a:srgbClr val="0096E0"/>
              </a:buClr>
              <a:buFont typeface="+mj-lt"/>
              <a:buAutoNum type="arabicPeriod"/>
            </a:pPr>
            <a:r>
              <a:rPr kumimoji="1" lang="en-US" altLang="ja-JP" sz="2400" dirty="0"/>
              <a:t>“She lost her purse.”  “Oh, </a:t>
            </a:r>
            <a:r>
              <a:rPr kumimoji="1" lang="en-US" altLang="ja-JP" sz="2400" dirty="0">
                <a:solidFill>
                  <a:srgbClr val="CC0000"/>
                </a:solidFill>
              </a:rPr>
              <a:t>that’s why </a:t>
            </a:r>
            <a:r>
              <a:rPr kumimoji="1" lang="en-US" altLang="ja-JP" sz="2400" dirty="0"/>
              <a:t>she was so upset.”</a:t>
            </a:r>
          </a:p>
          <a:p>
            <a:pPr marL="457200" indent="-457200" algn="just">
              <a:spcAft>
                <a:spcPts val="1200"/>
              </a:spcAft>
              <a:buClr>
                <a:srgbClr val="0096E0"/>
              </a:buClr>
              <a:buFont typeface="+mj-lt"/>
              <a:buAutoNum type="arabicPeriod"/>
            </a:pPr>
            <a:r>
              <a:rPr kumimoji="1" lang="en-US" altLang="ja-JP" sz="2400" dirty="0"/>
              <a:t>“Why aren’t durians sold here?”  “</a:t>
            </a:r>
            <a:r>
              <a:rPr kumimoji="1" lang="en-US" altLang="ja-JP" sz="2400" dirty="0">
                <a:solidFill>
                  <a:srgbClr val="C00000"/>
                </a:solidFill>
              </a:rPr>
              <a:t>The main reason is that </a:t>
            </a:r>
            <a:r>
              <a:rPr kumimoji="1" lang="en-US" altLang="ja-JP" sz="2400" dirty="0"/>
              <a:t>many people don’t like the smell.”</a:t>
            </a:r>
          </a:p>
          <a:p>
            <a:pPr marL="457200" indent="-457200" algn="just">
              <a:spcAft>
                <a:spcPts val="1200"/>
              </a:spcAft>
              <a:buClr>
                <a:srgbClr val="0096E0"/>
              </a:buClr>
              <a:buFont typeface="+mj-lt"/>
              <a:buAutoNum type="arabicPeriod"/>
            </a:pPr>
            <a:r>
              <a:rPr kumimoji="1" lang="en-US" altLang="ja-JP" sz="2400" dirty="0">
                <a:solidFill>
                  <a:srgbClr val="C00000"/>
                </a:solidFill>
              </a:rPr>
              <a:t>Because of </a:t>
            </a:r>
            <a:r>
              <a:rPr kumimoji="1" lang="en-US" altLang="ja-JP" sz="2400" dirty="0"/>
              <a:t>the traffic jam, we were late for the concert.</a:t>
            </a:r>
          </a:p>
          <a:p>
            <a:pPr marL="457200" indent="-457200" algn="just">
              <a:spcAft>
                <a:spcPts val="1200"/>
              </a:spcAft>
              <a:buClr>
                <a:srgbClr val="0096E0"/>
              </a:buClr>
              <a:buFont typeface="+mj-lt"/>
              <a:buAutoNum type="arabicPeriod"/>
            </a:pPr>
            <a:r>
              <a:rPr kumimoji="1" lang="en-US" altLang="ja-JP" sz="2400" dirty="0"/>
              <a:t>The spread of hay fever </a:t>
            </a:r>
            <a:r>
              <a:rPr kumimoji="1" lang="en-US" altLang="ja-JP" sz="2400" u="sng" dirty="0">
                <a:solidFill>
                  <a:srgbClr val="C00000"/>
                </a:solidFill>
              </a:rPr>
              <a:t>is</a:t>
            </a:r>
            <a:r>
              <a:rPr kumimoji="1" lang="en-US" altLang="ja-JP" sz="2400" u="sng" dirty="0"/>
              <a:t> partly </a:t>
            </a:r>
            <a:r>
              <a:rPr kumimoji="1" lang="en-US" altLang="ja-JP" sz="2400" u="sng" dirty="0">
                <a:solidFill>
                  <a:srgbClr val="C00000"/>
                </a:solidFill>
              </a:rPr>
              <a:t>due to</a:t>
            </a:r>
            <a:r>
              <a:rPr lang="ja-JP" altLang="en-US" sz="1200" dirty="0">
                <a:solidFill>
                  <a:srgbClr val="0096E0"/>
                </a:solidFill>
              </a:rPr>
              <a:t>②</a:t>
            </a:r>
            <a:r>
              <a:rPr lang="en-US" altLang="ja-JP" sz="2400" dirty="0">
                <a:solidFill>
                  <a:srgbClr val="DC605C"/>
                </a:solidFill>
              </a:rPr>
              <a:t> </a:t>
            </a:r>
            <a:r>
              <a:rPr kumimoji="1" lang="en-US" altLang="ja-JP" sz="2400" dirty="0"/>
              <a:t>air pollution.</a:t>
            </a:r>
          </a:p>
          <a:p>
            <a:pPr algn="just">
              <a:spcAft>
                <a:spcPts val="1200"/>
              </a:spcAft>
              <a:buClr>
                <a:srgbClr val="0096E0"/>
              </a:buClr>
            </a:pPr>
            <a:endParaRPr kumimoji="1" lang="ja-JP" altLang="en-US" sz="2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326C06-9C45-F419-9A32-AA71C7D58AED}"/>
              </a:ext>
            </a:extLst>
          </p:cNvPr>
          <p:cNvSpPr txBox="1"/>
          <p:nvPr/>
        </p:nvSpPr>
        <p:spPr>
          <a:xfrm>
            <a:off x="809017" y="4698999"/>
            <a:ext cx="10679349" cy="1384995"/>
          </a:xfrm>
          <a:prstGeom prst="rect">
            <a:avLst/>
          </a:prstGeom>
          <a:solidFill>
            <a:srgbClr val="E3F6FD"/>
          </a:solidFill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  <a:buClr>
                <a:srgbClr val="DC605C"/>
              </a:buClr>
            </a:pPr>
            <a:r>
              <a:rPr kumimoji="1" lang="en-US" altLang="ja-JP" sz="20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Tips!</a:t>
            </a:r>
          </a:p>
          <a:p>
            <a:pPr marL="342900" indent="-342900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+mj-ea"/>
              <a:buAutoNum type="circleNumDbPlain"/>
            </a:pPr>
            <a:r>
              <a:rPr kumimoji="1" lang="ja-JP" altLang="en-US" dirty="0"/>
              <a:t>話し言葉では，“</a:t>
            </a:r>
            <a:r>
              <a:rPr kumimoji="1" lang="en-US" altLang="ja-JP" dirty="0"/>
              <a:t>Why were you absent?”  “Because I had a bad cold.”</a:t>
            </a:r>
            <a:r>
              <a:rPr kumimoji="1" lang="ja-JP" altLang="en-US" dirty="0"/>
              <a:t>のように，</a:t>
            </a:r>
            <a:r>
              <a:rPr kumimoji="1" lang="en-US" altLang="ja-JP" dirty="0"/>
              <a:t>because</a:t>
            </a:r>
            <a:r>
              <a:rPr kumimoji="1" lang="ja-JP" altLang="en-US" dirty="0"/>
              <a:t>節のみで使うことができる。また，</a:t>
            </a:r>
            <a:r>
              <a:rPr kumimoji="1" lang="en-US" altLang="ja-JP" dirty="0"/>
              <a:t>because</a:t>
            </a:r>
            <a:r>
              <a:rPr kumimoji="1" lang="ja-JP" altLang="en-US" dirty="0"/>
              <a:t>の前に</a:t>
            </a:r>
            <a:r>
              <a:rPr kumimoji="1" lang="en-US" altLang="ja-JP" dirty="0"/>
              <a:t>just/only/mainly</a:t>
            </a:r>
            <a:r>
              <a:rPr kumimoji="1" lang="ja-JP" altLang="en-US" dirty="0"/>
              <a:t>などを付けて理由の重みを表せる。</a:t>
            </a:r>
          </a:p>
          <a:p>
            <a:pPr marL="342900" indent="-342900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+mj-ea"/>
              <a:buAutoNum type="circleNumDbPlain"/>
            </a:pPr>
            <a:r>
              <a:rPr kumimoji="1" lang="en-US" altLang="ja-JP" dirty="0"/>
              <a:t>Our flight was canceled due to the weather.</a:t>
            </a:r>
            <a:r>
              <a:rPr kumimoji="1" lang="ja-JP" altLang="en-US" dirty="0"/>
              <a:t>と，前置詞のようにも使える。ほかに，</a:t>
            </a:r>
            <a:r>
              <a:rPr kumimoji="1" lang="en-US" altLang="ja-JP" dirty="0"/>
              <a:t>thanks to</a:t>
            </a:r>
            <a:r>
              <a:rPr kumimoji="1" lang="ja-JP" altLang="en-US" dirty="0"/>
              <a:t>がある。</a:t>
            </a:r>
          </a:p>
        </p:txBody>
      </p:sp>
      <p:pic>
        <p:nvPicPr>
          <p:cNvPr id="5" name="Function">
            <a:hlinkClick r:id="" action="ppaction://media"/>
            <a:extLst>
              <a:ext uri="{FF2B5EF4-FFF2-40B4-BE49-F238E27FC236}">
                <a16:creationId xmlns:a16="http://schemas.microsoft.com/office/drawing/2014/main" id="{18A4787C-D4F8-63C8-4A14-961D74DDC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2826" y="196247"/>
            <a:ext cx="487363" cy="487363"/>
          </a:xfrm>
          <a:prstGeom prst="rect">
            <a:avLst/>
          </a:prstGeom>
        </p:spPr>
      </p:pic>
      <p:sp>
        <p:nvSpPr>
          <p:cNvPr id="8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80397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9A485-064F-06AD-1D07-804B5FBE2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913F74-DE2A-C6AF-9DC7-A880B17C51FC}"/>
              </a:ext>
            </a:extLst>
          </p:cNvPr>
          <p:cNvSpPr txBox="1"/>
          <p:nvPr/>
        </p:nvSpPr>
        <p:spPr>
          <a:xfrm>
            <a:off x="756326" y="1159536"/>
            <a:ext cx="1067934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0096E0"/>
              </a:buClr>
              <a:buFont typeface="+mj-lt"/>
              <a:buAutoNum type="arabicPeriod"/>
            </a:pPr>
            <a:r>
              <a:rPr kumimoji="1" lang="ja-JP" altLang="en-US" sz="2400" dirty="0"/>
              <a:t>私は，友達と楽しむことができるので，サッカーをするのが好きです。</a:t>
            </a:r>
          </a:p>
          <a:p>
            <a:pPr marL="457200" indent="-457200" algn="just">
              <a:spcAft>
                <a:spcPts val="1200"/>
              </a:spcAft>
              <a:buClr>
                <a:srgbClr val="0096E0"/>
              </a:buClr>
              <a:buFont typeface="+mj-lt"/>
              <a:buAutoNum type="arabicPeriod"/>
            </a:pPr>
            <a:r>
              <a:rPr kumimoji="1" lang="ja-JP" altLang="en-US" sz="2400" dirty="0"/>
              <a:t>「暖かいね，だから外に出よう。」　「わかったよ。散歩にはいい日だね。」</a:t>
            </a:r>
          </a:p>
          <a:p>
            <a:pPr marL="457200" indent="-457200" algn="just">
              <a:spcAft>
                <a:spcPts val="1200"/>
              </a:spcAft>
              <a:buClr>
                <a:srgbClr val="0096E0"/>
              </a:buClr>
              <a:buFont typeface="+mj-lt"/>
              <a:buAutoNum type="arabicPeriod"/>
            </a:pPr>
            <a:r>
              <a:rPr kumimoji="1" lang="ja-JP" altLang="en-US" sz="2400" dirty="0"/>
              <a:t>「彼女は財布をなくした。」　「あーあ，そういうわけで彼女はとても慌てていたんだね。」</a:t>
            </a:r>
          </a:p>
          <a:p>
            <a:pPr marL="457200" indent="-457200" algn="just">
              <a:spcAft>
                <a:spcPts val="1200"/>
              </a:spcAft>
              <a:buClr>
                <a:srgbClr val="0096E0"/>
              </a:buClr>
              <a:buFont typeface="+mj-lt"/>
              <a:buAutoNum type="arabicPeriod"/>
            </a:pPr>
            <a:r>
              <a:rPr kumimoji="1" lang="ja-JP" altLang="en-US" sz="2400" dirty="0"/>
              <a:t>「なぜここではドリアンが売られていないのですか。」　「主な理由は，多くの人がそのにおいが好きではないからです。」</a:t>
            </a:r>
          </a:p>
          <a:p>
            <a:pPr marL="457200" indent="-457200" algn="just">
              <a:spcAft>
                <a:spcPts val="1200"/>
              </a:spcAft>
              <a:buClr>
                <a:srgbClr val="0096E0"/>
              </a:buClr>
              <a:buFont typeface="+mj-lt"/>
              <a:buAutoNum type="arabicPeriod"/>
            </a:pPr>
            <a:r>
              <a:rPr kumimoji="1" lang="ja-JP" altLang="en-US" sz="2400" dirty="0"/>
              <a:t>交通渋滞のせいで，私たちはコンサートに遅れました。</a:t>
            </a:r>
          </a:p>
          <a:p>
            <a:pPr marL="457200" indent="-457200" algn="just">
              <a:spcAft>
                <a:spcPts val="1200"/>
              </a:spcAft>
              <a:buClr>
                <a:srgbClr val="0096E0"/>
              </a:buClr>
              <a:buFont typeface="+mj-lt"/>
              <a:buAutoNum type="arabicPeriod"/>
            </a:pPr>
            <a:r>
              <a:rPr kumimoji="1" lang="ja-JP" altLang="en-US" sz="2400" dirty="0"/>
              <a:t>花粉症の蔓</a:t>
            </a:r>
            <a:r>
              <a:rPr kumimoji="1" lang="en-US" altLang="ja-JP" sz="2400" dirty="0"/>
              <a:t>(</a:t>
            </a:r>
            <a:r>
              <a:rPr kumimoji="1" lang="ja-JP" altLang="en-US" sz="2400" dirty="0"/>
              <a:t>まん</a:t>
            </a:r>
            <a:r>
              <a:rPr kumimoji="1" lang="en-US" altLang="ja-JP" sz="2400" dirty="0"/>
              <a:t>)</a:t>
            </a:r>
            <a:r>
              <a:rPr kumimoji="1" lang="ja-JP" altLang="en-US" sz="2400" dirty="0"/>
              <a:t>延は，一部，大気汚染のせいである。</a:t>
            </a:r>
          </a:p>
        </p:txBody>
      </p:sp>
      <p:sp>
        <p:nvSpPr>
          <p:cNvPr id="4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787269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C3CFAC-B214-9D86-D1C5-8E5AB87CE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1. What is the French word for hello?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/>
              <a:t>2. How many “hellos” can you say in different languages?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F65C07-A9AB-3B8F-28AA-A253A158181F}"/>
              </a:ext>
            </a:extLst>
          </p:cNvPr>
          <p:cNvSpPr txBox="1"/>
          <p:nvPr/>
        </p:nvSpPr>
        <p:spPr>
          <a:xfrm>
            <a:off x="352425" y="4652932"/>
            <a:ext cx="11525250" cy="1569660"/>
          </a:xfrm>
          <a:prstGeom prst="rect">
            <a:avLst/>
          </a:prstGeom>
          <a:ln>
            <a:solidFill>
              <a:srgbClr val="ED6E4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1"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-Script-</a:t>
            </a:r>
          </a:p>
          <a:p>
            <a:pPr algn="just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When you learn a new language, the word for hello is the first word you learn.  How many “hellos” do you know?  In French it’s </a:t>
            </a:r>
            <a:r>
              <a:rPr kumimoji="1"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bonjour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, and in Spanish it’s </a:t>
            </a:r>
            <a:r>
              <a:rPr kumimoji="1" lang="en-US" altLang="ja-JP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hola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  Also, in Chinese it’s </a:t>
            </a:r>
            <a:r>
              <a:rPr kumimoji="1" lang="en-US" altLang="ja-JP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kumimoji="1" lang="en-US" altLang="ja-JP" sz="2400" i="1" dirty="0">
                <a:latin typeface="Arial" panose="020B0604020202020204" pitchFamily="34" charset="0"/>
                <a:cs typeface="Arial" panose="020B0604020202020204" pitchFamily="34" charset="0"/>
              </a:rPr>
              <a:t> hao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  Do you know any other “hellos” in different languages?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8678DC-0AE1-EEB4-502F-CFFC9A8327BC}"/>
              </a:ext>
            </a:extLst>
          </p:cNvPr>
          <p:cNvSpPr txBox="1"/>
          <p:nvPr/>
        </p:nvSpPr>
        <p:spPr>
          <a:xfrm>
            <a:off x="2577830" y="1420238"/>
            <a:ext cx="8842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3200" u="sng">
                <a:solidFill>
                  <a:srgbClr val="009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altLang="ja-JP" sz="3200" i="1" u="sng">
                <a:solidFill>
                  <a:srgbClr val="009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bonjour</a:t>
            </a:r>
            <a:r>
              <a:rPr kumimoji="1" lang="en-US" altLang="ja-JP" sz="3200" u="sng">
                <a:solidFill>
                  <a:srgbClr val="009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3200" u="sng" dirty="0">
              <a:solidFill>
                <a:srgbClr val="009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028FAC-E267-5DE1-AF3F-66D7F0303751}"/>
              </a:ext>
            </a:extLst>
          </p:cNvPr>
          <p:cNvSpPr txBox="1"/>
          <p:nvPr/>
        </p:nvSpPr>
        <p:spPr>
          <a:xfrm>
            <a:off x="2577830" y="3136827"/>
            <a:ext cx="8842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3200" dirty="0">
                <a:solidFill>
                  <a:srgbClr val="009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 </a:t>
            </a:r>
            <a:r>
              <a:rPr kumimoji="1" lang="en-US" altLang="ja-JP" sz="3200" u="sng" dirty="0">
                <a:solidFill>
                  <a:srgbClr val="0096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say five “hellos” in French, Italian, Spanish, Chinese, and Korean.</a:t>
            </a:r>
            <a:endParaRPr kumimoji="1" lang="ja-JP" altLang="en-US" sz="3200" u="sng" dirty="0">
              <a:solidFill>
                <a:srgbClr val="0096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4FF9BD-19FE-380A-B72E-596D5C41EBF7}"/>
              </a:ext>
            </a:extLst>
          </p:cNvPr>
          <p:cNvSpPr txBox="1"/>
          <p:nvPr/>
        </p:nvSpPr>
        <p:spPr>
          <a:xfrm>
            <a:off x="895350" y="1419225"/>
            <a:ext cx="168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ED6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Answer: </a:t>
            </a:r>
            <a:endParaRPr kumimoji="1" lang="ja-JP" altLang="en-US" sz="3200" dirty="0">
              <a:solidFill>
                <a:srgbClr val="ED6E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164728B-E450-67C3-1219-7874764FCFB2}"/>
              </a:ext>
            </a:extLst>
          </p:cNvPr>
          <p:cNvSpPr txBox="1"/>
          <p:nvPr/>
        </p:nvSpPr>
        <p:spPr>
          <a:xfrm>
            <a:off x="895350" y="3139301"/>
            <a:ext cx="168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ED6E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Answer:</a:t>
            </a:r>
            <a:r>
              <a:rPr kumimoji="1" lang="en-US" altLang="ja-JP" sz="3200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32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L01_Warm-up">
            <a:hlinkClick r:id="" action="ppaction://media"/>
            <a:extLst>
              <a:ext uri="{FF2B5EF4-FFF2-40B4-BE49-F238E27FC236}">
                <a16:creationId xmlns:a16="http://schemas.microsoft.com/office/drawing/2014/main" id="{5E6E6B67-2A67-7394-9486-9C324B5CA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590" y="191904"/>
            <a:ext cx="487363" cy="487363"/>
          </a:xfrm>
          <a:prstGeom prst="rect">
            <a:avLst/>
          </a:prstGeom>
        </p:spPr>
      </p:pic>
      <p:sp>
        <p:nvSpPr>
          <p:cNvPr id="20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68847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CD337E-7DE5-54C7-F1F3-2337DBFE242A}"/>
              </a:ext>
            </a:extLst>
          </p:cNvPr>
          <p:cNvSpPr txBox="1"/>
          <p:nvPr/>
        </p:nvSpPr>
        <p:spPr>
          <a:xfrm>
            <a:off x="778212" y="1566153"/>
            <a:ext cx="10933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000" kern="100" spc="10" dirty="0">
                <a:effectLst/>
                <a:latin typeface="+mj-ea"/>
                <a:ea typeface="+mj-ea"/>
              </a:rPr>
              <a:t>アメリカに留学中の恵美が，学校で友達のトムと話しています。上にある表現を使って，絵に合うように空欄を埋めましょう。その後，ペアで会話を練習して，下線部</a:t>
            </a:r>
            <a:r>
              <a:rPr lang="en-US" altLang="ja-JP" sz="2000" kern="100" spc="10" dirty="0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(</a:t>
            </a:r>
            <a:r>
              <a:rPr lang="en-US" altLang="ja-JP" sz="2000" kern="100" spc="10" dirty="0">
                <a:solidFill>
                  <a:schemeClr val="bg1"/>
                </a:solidFill>
                <a:effectLst/>
                <a:highlight>
                  <a:srgbClr val="0096E0"/>
                </a:highlight>
                <a:latin typeface="Arial" panose="020B0604020202020204" pitchFamily="34" charset="0"/>
                <a:ea typeface="ＭＳ ゴシック" panose="020B0609070205080204" pitchFamily="49" charset="-128"/>
              </a:rPr>
              <a:t>+1</a:t>
            </a:r>
            <a:r>
              <a:rPr lang="en-US" altLang="ja-JP" sz="2000" kern="100" spc="10" dirty="0">
                <a:effectLst/>
                <a:latin typeface="Arial" panose="020B0604020202020204" pitchFamily="34" charset="0"/>
                <a:ea typeface="ＭＳ ゴシック" panose="020B0609070205080204" pitchFamily="49" charset="-128"/>
              </a:rPr>
              <a:t>)</a:t>
            </a:r>
            <a:r>
              <a:rPr lang="ja-JP" altLang="en-US" sz="2000" kern="100" spc="10" dirty="0">
                <a:effectLst/>
                <a:latin typeface="+mj-ea"/>
                <a:ea typeface="+mj-ea"/>
              </a:rPr>
              <a:t>を参考に会話を続けてみましょう。</a:t>
            </a:r>
            <a:endParaRPr kumimoji="1" lang="ja-JP" altLang="en-US" sz="2000" dirty="0">
              <a:latin typeface="+mj-ea"/>
              <a:ea typeface="+mj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4A968F-4B72-DABE-7D75-C45009D29825}"/>
              </a:ext>
            </a:extLst>
          </p:cNvPr>
          <p:cNvSpPr txBox="1"/>
          <p:nvPr/>
        </p:nvSpPr>
        <p:spPr>
          <a:xfrm>
            <a:off x="778212" y="2905780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0096E0"/>
                </a:solidFill>
              </a:rPr>
              <a:t>1.</a:t>
            </a:r>
            <a:endParaRPr kumimoji="1" lang="ja-JP" altLang="en-US" sz="2800" dirty="0">
              <a:solidFill>
                <a:srgbClr val="0096E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0E28E4B-2327-278B-533F-E06203447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40" y="3058573"/>
            <a:ext cx="4061516" cy="27002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AA4029D-66FE-551F-7E38-10D861028636}"/>
              </a:ext>
            </a:extLst>
          </p:cNvPr>
          <p:cNvSpPr txBox="1"/>
          <p:nvPr/>
        </p:nvSpPr>
        <p:spPr>
          <a:xfrm>
            <a:off x="5544767" y="3062590"/>
            <a:ext cx="616733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kumimoji="1" lang="en-US" altLang="ja-JP" sz="2400" dirty="0"/>
              <a:t>Tom: We are going to a cafe after school.  </a:t>
            </a:r>
            <a:br>
              <a:rPr kumimoji="1" lang="en-US" altLang="ja-JP" sz="2400" dirty="0"/>
            </a:br>
            <a:r>
              <a:rPr kumimoji="1" lang="en-US" altLang="ja-JP" sz="2400" dirty="0"/>
              <a:t>         Do you want to come with us?</a:t>
            </a:r>
          </a:p>
          <a:p>
            <a:pPr algn="just">
              <a:spcAft>
                <a:spcPts val="1200"/>
              </a:spcAft>
            </a:pPr>
            <a:r>
              <a:rPr kumimoji="1" lang="en-US" altLang="ja-JP" sz="2400" dirty="0"/>
              <a:t>Emi: Sorry, but I can’t.  _______________</a:t>
            </a:r>
            <a:br>
              <a:rPr kumimoji="1" lang="en-US" altLang="ja-JP" sz="2400" dirty="0"/>
            </a:br>
            <a:r>
              <a:rPr kumimoji="1" lang="en-US" altLang="ja-JP" sz="2400" dirty="0"/>
              <a:t>         </a:t>
            </a:r>
            <a:r>
              <a:rPr lang="en-US" altLang="ja-JP" sz="2400" dirty="0"/>
              <a:t>go to the library</a:t>
            </a:r>
            <a:r>
              <a:rPr kumimoji="1" lang="en-US" altLang="ja-JP" sz="2400" dirty="0"/>
              <a:t> to do my homework.</a:t>
            </a:r>
          </a:p>
          <a:p>
            <a:pPr algn="just">
              <a:spcAft>
                <a:spcPts val="1200"/>
              </a:spcAft>
            </a:pPr>
            <a:r>
              <a:rPr kumimoji="1" lang="en-US" altLang="ja-JP" sz="2400" dirty="0"/>
              <a:t>Tom: </a:t>
            </a:r>
            <a:r>
              <a:rPr lang="en-US" altLang="ja-JP" sz="2000" kern="100" spc="10" dirty="0">
                <a:solidFill>
                  <a:schemeClr val="bg1"/>
                </a:solidFill>
                <a:highlight>
                  <a:srgbClr val="0096E0"/>
                </a:highlight>
                <a:latin typeface="Arial" panose="020B0604020202020204" pitchFamily="34" charset="0"/>
                <a:ea typeface="ＭＳ ゴシック" panose="020B0609070205080204" pitchFamily="49" charset="-128"/>
              </a:rPr>
              <a:t>+1</a:t>
            </a:r>
            <a:r>
              <a:rPr kumimoji="1" lang="en-US" altLang="ja-JP" sz="2400" dirty="0"/>
              <a:t> </a:t>
            </a:r>
            <a:r>
              <a:rPr kumimoji="1" lang="en-US" altLang="ja-JP" sz="2400" u="sng" dirty="0"/>
              <a:t>OK, maybe next time, then.</a:t>
            </a:r>
          </a:p>
          <a:p>
            <a:pPr algn="just">
              <a:spcAft>
                <a:spcPts val="1200"/>
              </a:spcAft>
            </a:pP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21954BB-73E2-67FB-72E1-FD71F2ADB596}"/>
              </a:ext>
            </a:extLst>
          </p:cNvPr>
          <p:cNvSpPr txBox="1"/>
          <p:nvPr/>
        </p:nvSpPr>
        <p:spPr>
          <a:xfrm>
            <a:off x="9104106" y="3968885"/>
            <a:ext cx="247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DC605C"/>
                </a:solidFill>
              </a:rPr>
              <a:t>Because I’m going to</a:t>
            </a:r>
            <a:endParaRPr kumimoji="1" lang="ja-JP" altLang="en-US" dirty="0">
              <a:solidFill>
                <a:srgbClr val="DC605C"/>
              </a:solidFill>
            </a:endParaRPr>
          </a:p>
        </p:txBody>
      </p:sp>
      <p:pic>
        <p:nvPicPr>
          <p:cNvPr id="6" name="L01_speakout1">
            <a:hlinkClick r:id="" action="ppaction://media"/>
            <a:extLst>
              <a:ext uri="{FF2B5EF4-FFF2-40B4-BE49-F238E27FC236}">
                <a16:creationId xmlns:a16="http://schemas.microsoft.com/office/drawing/2014/main" id="{B0C2E23C-ECE4-EF99-B84A-6CED04AA6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778" y="197485"/>
            <a:ext cx="487363" cy="487363"/>
          </a:xfrm>
          <a:prstGeom prst="rect">
            <a:avLst/>
          </a:prstGeom>
        </p:spPr>
      </p:pic>
      <p:sp>
        <p:nvSpPr>
          <p:cNvPr id="12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245603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8A76811-E323-7249-0A5C-461B7BA94401}"/>
              </a:ext>
            </a:extLst>
          </p:cNvPr>
          <p:cNvSpPr/>
          <p:nvPr/>
        </p:nvSpPr>
        <p:spPr>
          <a:xfrm>
            <a:off x="457201" y="2172463"/>
            <a:ext cx="11444448" cy="4419600"/>
          </a:xfrm>
          <a:prstGeom prst="rect">
            <a:avLst/>
          </a:prstGeom>
          <a:solidFill>
            <a:schemeClr val="bg1"/>
          </a:solidFill>
          <a:ln>
            <a:solidFill>
              <a:srgbClr val="6EB9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2538778-407E-FF15-0FEA-0ACA366DC52B}"/>
              </a:ext>
            </a:extLst>
          </p:cNvPr>
          <p:cNvSpPr txBox="1">
            <a:spLocks/>
          </p:cNvSpPr>
          <p:nvPr/>
        </p:nvSpPr>
        <p:spPr>
          <a:xfrm>
            <a:off x="538332" y="918599"/>
            <a:ext cx="11293812" cy="7940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rgbClr val="D69E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b="1" i="0" u="none" strike="noStrike" baseline="0" dirty="0">
                <a:solidFill>
                  <a:schemeClr val="accent6"/>
                </a:solidFill>
                <a:latin typeface="UDShinGoPr6N-DeBold"/>
              </a:rPr>
              <a:t>来月から新しくクラスメートになるカナダ人留学生のノア（</a:t>
            </a:r>
            <a:r>
              <a:rPr lang="en-US" altLang="ja-JP" b="1" i="0" u="none" strike="noStrike" baseline="0" dirty="0">
                <a:solidFill>
                  <a:schemeClr val="accent6"/>
                </a:solidFill>
                <a:latin typeface="UDShinGoPr6N-DeBold"/>
              </a:rPr>
              <a:t>N</a:t>
            </a:r>
            <a:r>
              <a:rPr lang="ja-JP" altLang="en-US" b="1" i="0" u="none" strike="noStrike" baseline="0" dirty="0">
                <a:solidFill>
                  <a:schemeClr val="accent6"/>
                </a:solidFill>
                <a:latin typeface="UDShinGoPr6N-DeBold"/>
              </a:rPr>
              <a:t>）が，学校のことについて海斗（</a:t>
            </a:r>
            <a:r>
              <a:rPr lang="en-US" altLang="ja-JP" b="1" i="0" u="none" strike="noStrike" baseline="0" dirty="0">
                <a:solidFill>
                  <a:schemeClr val="accent6"/>
                </a:solidFill>
                <a:latin typeface="UDShinGoPr6N-DeBold"/>
              </a:rPr>
              <a:t>K</a:t>
            </a:r>
            <a:r>
              <a:rPr lang="ja-JP" altLang="en-US" b="1" i="0" u="none" strike="noStrike" baseline="0" dirty="0">
                <a:solidFill>
                  <a:schemeClr val="accent6"/>
                </a:solidFill>
                <a:latin typeface="UDShinGoPr6N-DeBold"/>
              </a:rPr>
              <a:t>）と話しています。</a:t>
            </a:r>
            <a:endParaRPr lang="ja-JP" altLang="en-US" dirty="0">
              <a:solidFill>
                <a:schemeClr val="accent6"/>
              </a:solidFill>
              <a:ea typeface="BIZ UDPゴシック" panose="020B0400000000000000" pitchFamily="50" charset="-128"/>
            </a:endParaRPr>
          </a:p>
        </p:txBody>
      </p:sp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00CA0E3F-5B2C-2B89-0BA8-B638A6541C7C}"/>
              </a:ext>
            </a:extLst>
          </p:cNvPr>
          <p:cNvSpPr txBox="1">
            <a:spLocks/>
          </p:cNvSpPr>
          <p:nvPr/>
        </p:nvSpPr>
        <p:spPr>
          <a:xfrm>
            <a:off x="619464" y="2560438"/>
            <a:ext cx="11131549" cy="38429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200" b="1" dirty="0">
                <a:ea typeface="BIZ UDPゴシック" panose="020B0400000000000000" pitchFamily="50" charset="-128"/>
              </a:rPr>
              <a:t>N1: </a:t>
            </a:r>
            <a:r>
              <a:rPr lang="en-US" altLang="ja-JP" sz="3200" dirty="0">
                <a:ea typeface="BIZ UDPゴシック" panose="020B0400000000000000" pitchFamily="50" charset="-128"/>
              </a:rPr>
              <a:t>Kaito, I want to join the brass band.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200" b="1" dirty="0">
                <a:ea typeface="BIZ UDPゴシック" panose="020B0400000000000000" pitchFamily="50" charset="-128"/>
              </a:rPr>
              <a:t>K1: </a:t>
            </a:r>
            <a:r>
              <a:rPr lang="en-US" altLang="ja-JP" sz="3200" dirty="0">
                <a:ea typeface="BIZ UDPゴシック" panose="020B0400000000000000" pitchFamily="50" charset="-128"/>
              </a:rPr>
              <a:t>Really?  I’m in the band.  </a:t>
            </a:r>
            <a:r>
              <a:rPr lang="en-US" altLang="ja-JP" sz="3200" b="1" dirty="0">
                <a:solidFill>
                  <a:srgbClr val="FF6699"/>
                </a:solidFill>
                <a:ea typeface="BIZ UDPゴシック" panose="020B0400000000000000" pitchFamily="50" charset="-128"/>
              </a:rPr>
              <a:t>What</a:t>
            </a:r>
            <a:r>
              <a:rPr lang="en-US" altLang="ja-JP" sz="3200" dirty="0">
                <a:ea typeface="BIZ UDPゴシック" panose="020B0400000000000000" pitchFamily="50" charset="-128"/>
              </a:rPr>
              <a:t> instrument do you play</a:t>
            </a:r>
            <a:r>
              <a:rPr lang="en-US" altLang="ja-JP" sz="3200" b="1" dirty="0">
                <a:solidFill>
                  <a:srgbClr val="FF6699"/>
                </a:solidFill>
                <a:ea typeface="BIZ UDPゴシック" panose="020B0400000000000000" pitchFamily="50" charset="-128"/>
              </a:rPr>
              <a:t>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200" b="1" dirty="0">
                <a:ea typeface="BIZ UDPゴシック" panose="020B0400000000000000" pitchFamily="50" charset="-128"/>
              </a:rPr>
              <a:t>N2: </a:t>
            </a:r>
            <a:r>
              <a:rPr lang="en-US" altLang="ja-JP" sz="3200" dirty="0">
                <a:ea typeface="BIZ UDPゴシック" panose="020B0400000000000000" pitchFamily="50" charset="-128"/>
              </a:rPr>
              <a:t>I play the trumpet.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200" b="1" dirty="0">
                <a:ea typeface="BIZ UDPゴシック" panose="020B0400000000000000" pitchFamily="50" charset="-128"/>
              </a:rPr>
              <a:t>K2: </a:t>
            </a:r>
            <a:r>
              <a:rPr lang="en-US" altLang="ja-JP" sz="3200" dirty="0">
                <a:ea typeface="BIZ UDPゴシック" panose="020B0400000000000000" pitchFamily="50" charset="-128"/>
              </a:rPr>
              <a:t>Great!  We are looking for a trumpeter.  </a:t>
            </a:r>
            <a:r>
              <a:rPr lang="en-US" altLang="ja-JP" sz="3200" b="1" dirty="0">
                <a:solidFill>
                  <a:srgbClr val="FF6699"/>
                </a:solidFill>
                <a:ea typeface="BIZ UDPゴシック" panose="020B0400000000000000" pitchFamily="50" charset="-128"/>
              </a:rPr>
              <a:t>How lucky </a:t>
            </a:r>
            <a:r>
              <a:rPr lang="en-US" altLang="ja-JP" sz="3200" dirty="0">
                <a:ea typeface="BIZ UDPゴシック" panose="020B0400000000000000" pitchFamily="50" charset="-128"/>
              </a:rPr>
              <a:t>we are</a:t>
            </a:r>
            <a:r>
              <a:rPr lang="en-US" altLang="ja-JP" sz="3200" b="1" dirty="0">
                <a:solidFill>
                  <a:srgbClr val="FF6699"/>
                </a:solidFill>
                <a:ea typeface="BIZ UDPゴシック" panose="020B0400000000000000" pitchFamily="50" charset="-128"/>
              </a:rPr>
              <a:t>!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200" b="1" dirty="0">
                <a:ea typeface="BIZ UDPゴシック" panose="020B0400000000000000" pitchFamily="50" charset="-128"/>
              </a:rPr>
              <a:t>N3: </a:t>
            </a:r>
            <a:r>
              <a:rPr lang="en-US" altLang="ja-JP" sz="3200" dirty="0">
                <a:ea typeface="BIZ UDPゴシック" panose="020B0400000000000000" pitchFamily="50" charset="-128"/>
              </a:rPr>
              <a:t>I can’t wait to play with you.  </a:t>
            </a:r>
            <a:r>
              <a:rPr lang="en-US" altLang="ja-JP" sz="3200" b="1" dirty="0">
                <a:solidFill>
                  <a:srgbClr val="FF6699"/>
                </a:solidFill>
                <a:ea typeface="BIZ UDPゴシック" panose="020B0400000000000000" pitchFamily="50" charset="-128"/>
              </a:rPr>
              <a:t>Let’s</a:t>
            </a:r>
            <a:r>
              <a:rPr lang="en-US" altLang="ja-JP" sz="3200" dirty="0">
                <a:ea typeface="BIZ UDPゴシック" panose="020B0400000000000000" pitchFamily="50" charset="-128"/>
              </a:rPr>
              <a:t> have fun together!</a:t>
            </a:r>
          </a:p>
        </p:txBody>
      </p:sp>
      <p:pic>
        <p:nvPicPr>
          <p:cNvPr id="4" name="text008_01">
            <a:hlinkClick r:id="" action="ppaction://media"/>
            <a:extLst>
              <a:ext uri="{FF2B5EF4-FFF2-40B4-BE49-F238E27FC236}">
                <a16:creationId xmlns:a16="http://schemas.microsoft.com/office/drawing/2014/main" id="{6B305991-7F0B-A10E-3CA9-EB8D0686F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560" y="200186"/>
            <a:ext cx="487363" cy="48736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FA5135-81EB-475D-E041-CD58583FBDC0}"/>
              </a:ext>
            </a:extLst>
          </p:cNvPr>
          <p:cNvSpPr txBox="1"/>
          <p:nvPr/>
        </p:nvSpPr>
        <p:spPr>
          <a:xfrm>
            <a:off x="278921" y="1712640"/>
            <a:ext cx="2075659" cy="669687"/>
          </a:xfrm>
          <a:prstGeom prst="roundRect">
            <a:avLst/>
          </a:prstGeom>
          <a:solidFill>
            <a:srgbClr val="6EB92C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ja-JP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Model Conversation</a:t>
            </a:r>
            <a:endParaRPr kumimoji="1" lang="ja-JP" altLang="en-US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62725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3D81C3C-4D9B-4030-F760-139886278A13}"/>
              </a:ext>
            </a:extLst>
          </p:cNvPr>
          <p:cNvSpPr/>
          <p:nvPr/>
        </p:nvSpPr>
        <p:spPr>
          <a:xfrm>
            <a:off x="457201" y="2172463"/>
            <a:ext cx="11444448" cy="4419600"/>
          </a:xfrm>
          <a:prstGeom prst="rect">
            <a:avLst/>
          </a:prstGeom>
          <a:solidFill>
            <a:schemeClr val="bg1"/>
          </a:solidFill>
          <a:ln>
            <a:solidFill>
              <a:srgbClr val="6EB9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F5807AF-AA48-75C1-54F0-0C08E205D88F}"/>
              </a:ext>
            </a:extLst>
          </p:cNvPr>
          <p:cNvSpPr txBox="1">
            <a:spLocks/>
          </p:cNvSpPr>
          <p:nvPr/>
        </p:nvSpPr>
        <p:spPr>
          <a:xfrm>
            <a:off x="619464" y="2561009"/>
            <a:ext cx="11131549" cy="38429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2800" b="1" dirty="0">
                <a:ea typeface="BIZ UDPゴシック" panose="020B0400000000000000" pitchFamily="50" charset="-128"/>
              </a:rPr>
              <a:t>N1: </a:t>
            </a:r>
            <a:r>
              <a:rPr lang="ja-JP" altLang="en-US" sz="2800" dirty="0">
                <a:ea typeface="BIZ UDPゴシック" panose="020B0400000000000000" pitchFamily="50" charset="-128"/>
              </a:rPr>
              <a:t>海斗，僕は吹奏楽部に入りたいんだ。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2800" b="1" dirty="0">
                <a:ea typeface="BIZ UDPゴシック" panose="020B0400000000000000" pitchFamily="50" charset="-128"/>
              </a:rPr>
              <a:t>K1: </a:t>
            </a:r>
            <a:r>
              <a:rPr lang="ja-JP" altLang="en-US" sz="2800" dirty="0">
                <a:ea typeface="BIZ UDPゴシック" panose="020B0400000000000000" pitchFamily="50" charset="-128"/>
              </a:rPr>
              <a:t>本当に？　僕は部員だよ。どんな楽器を弾くの？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2800" b="1" dirty="0">
                <a:ea typeface="BIZ UDPゴシック" panose="020B0400000000000000" pitchFamily="50" charset="-128"/>
              </a:rPr>
              <a:t>N2: </a:t>
            </a:r>
            <a:r>
              <a:rPr lang="ja-JP" altLang="en-US" sz="2800" dirty="0">
                <a:ea typeface="BIZ UDPゴシック" panose="020B0400000000000000" pitchFamily="50" charset="-128"/>
              </a:rPr>
              <a:t>トランペットを吹くよ。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2800" b="1" dirty="0">
                <a:ea typeface="BIZ UDPゴシック" panose="020B0400000000000000" pitchFamily="50" charset="-128"/>
              </a:rPr>
              <a:t>K2: </a:t>
            </a:r>
            <a:r>
              <a:rPr lang="ja-JP" altLang="en-US" sz="2800" dirty="0">
                <a:ea typeface="BIZ UDPゴシック" panose="020B0400000000000000" pitchFamily="50" charset="-128"/>
              </a:rPr>
              <a:t>すごい！　僕たちはトランペット奏者を探しているところなんだ。なんて幸運なんだろう！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2800" b="1" dirty="0">
                <a:ea typeface="BIZ UDPゴシック" panose="020B0400000000000000" pitchFamily="50" charset="-128"/>
              </a:rPr>
              <a:t>N3: </a:t>
            </a:r>
            <a:r>
              <a:rPr lang="ja-JP" altLang="en-US" sz="2800" dirty="0">
                <a:ea typeface="BIZ UDPゴシック" panose="020B0400000000000000" pitchFamily="50" charset="-128"/>
              </a:rPr>
              <a:t>君と演奏するのが待ちきれないよ。一緒に楽しもう！</a:t>
            </a:r>
          </a:p>
        </p:txBody>
      </p:sp>
      <p:sp>
        <p:nvSpPr>
          <p:cNvPr id="4" name="テキスト プレースホルダー 2">
            <a:extLst>
              <a:ext uri="{FF2B5EF4-FFF2-40B4-BE49-F238E27FC236}">
                <a16:creationId xmlns:a16="http://schemas.microsoft.com/office/drawing/2014/main" id="{DA962879-3D82-A728-C62D-E6DEEA73E92C}"/>
              </a:ext>
            </a:extLst>
          </p:cNvPr>
          <p:cNvSpPr txBox="1">
            <a:spLocks/>
          </p:cNvSpPr>
          <p:nvPr/>
        </p:nvSpPr>
        <p:spPr>
          <a:xfrm>
            <a:off x="538332" y="918599"/>
            <a:ext cx="11293812" cy="7940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rgbClr val="D69E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b="1" i="0" u="none" strike="noStrike" baseline="0" dirty="0">
                <a:solidFill>
                  <a:schemeClr val="accent6"/>
                </a:solidFill>
                <a:latin typeface="UDShinGoPr6N-DeBold"/>
              </a:rPr>
              <a:t>来月から新しくクラスメートになるカナダ人留学生のノア（</a:t>
            </a:r>
            <a:r>
              <a:rPr lang="en-US" altLang="ja-JP" b="1" i="0" u="none" strike="noStrike" baseline="0" dirty="0">
                <a:solidFill>
                  <a:schemeClr val="accent6"/>
                </a:solidFill>
                <a:latin typeface="UDShinGoPr6N-DeBold"/>
              </a:rPr>
              <a:t>N</a:t>
            </a:r>
            <a:r>
              <a:rPr lang="ja-JP" altLang="en-US" b="1" i="0" u="none" strike="noStrike" baseline="0" dirty="0">
                <a:solidFill>
                  <a:schemeClr val="accent6"/>
                </a:solidFill>
                <a:latin typeface="UDShinGoPr6N-DeBold"/>
              </a:rPr>
              <a:t>）が，学校のことについて海斗（</a:t>
            </a:r>
            <a:r>
              <a:rPr lang="en-US" altLang="ja-JP" b="1" i="0" u="none" strike="noStrike" baseline="0" dirty="0">
                <a:solidFill>
                  <a:schemeClr val="accent6"/>
                </a:solidFill>
                <a:latin typeface="UDShinGoPr6N-DeBold"/>
              </a:rPr>
              <a:t>K</a:t>
            </a:r>
            <a:r>
              <a:rPr lang="ja-JP" altLang="en-US" b="1" i="0" u="none" strike="noStrike" baseline="0" dirty="0">
                <a:solidFill>
                  <a:schemeClr val="accent6"/>
                </a:solidFill>
                <a:latin typeface="UDShinGoPr6N-DeBold"/>
              </a:rPr>
              <a:t>）と話しています。</a:t>
            </a:r>
            <a:endParaRPr lang="ja-JP" altLang="en-US" dirty="0">
              <a:solidFill>
                <a:schemeClr val="accent6"/>
              </a:solidFill>
              <a:ea typeface="BIZ UDPゴシック" panose="020B04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F1CE05-398F-FD8D-68E6-1D2A19F77C13}"/>
              </a:ext>
            </a:extLst>
          </p:cNvPr>
          <p:cNvSpPr txBox="1"/>
          <p:nvPr/>
        </p:nvSpPr>
        <p:spPr>
          <a:xfrm>
            <a:off x="278921" y="1712640"/>
            <a:ext cx="2075659" cy="669687"/>
          </a:xfrm>
          <a:prstGeom prst="roundRect">
            <a:avLst/>
          </a:prstGeom>
          <a:solidFill>
            <a:srgbClr val="6EB92C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ja-JP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Model Conversation</a:t>
            </a:r>
            <a:endParaRPr kumimoji="1" lang="ja-JP" altLang="en-US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3408496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B7760E0-ADFA-1C30-9DB2-2062E9410BED}"/>
              </a:ext>
            </a:extLst>
          </p:cNvPr>
          <p:cNvSpPr txBox="1"/>
          <p:nvPr/>
        </p:nvSpPr>
        <p:spPr>
          <a:xfrm>
            <a:off x="1565112" y="1982450"/>
            <a:ext cx="9061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800" dirty="0">
                <a:solidFill>
                  <a:srgbClr val="0096E0"/>
                </a:solidFill>
                <a:latin typeface="Arial Black" panose="020B0A04020102020204" pitchFamily="34" charset="0"/>
              </a:rPr>
              <a:t>Role Playing A</a:t>
            </a:r>
            <a:endParaRPr kumimoji="1" lang="ja-JP" altLang="en-US" sz="8800" dirty="0">
              <a:solidFill>
                <a:srgbClr val="0096E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A97BB8-8D9D-ADE7-1DEE-F00FDD81CCC4}"/>
              </a:ext>
            </a:extLst>
          </p:cNvPr>
          <p:cNvSpPr txBox="1"/>
          <p:nvPr/>
        </p:nvSpPr>
        <p:spPr>
          <a:xfrm>
            <a:off x="3358295" y="3840480"/>
            <a:ext cx="54754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/>
              <a:t>You are Kaito!</a:t>
            </a:r>
            <a:endParaRPr kumimoji="1" lang="ja-JP" altLang="en-US" sz="66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EAE551-7A6D-ED2F-BB16-83C83B84B26B}"/>
              </a:ext>
            </a:extLst>
          </p:cNvPr>
          <p:cNvSpPr txBox="1"/>
          <p:nvPr/>
        </p:nvSpPr>
        <p:spPr>
          <a:xfrm>
            <a:off x="3537447" y="4948476"/>
            <a:ext cx="5117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海斗のパートを音読しよう。</a:t>
            </a:r>
          </a:p>
        </p:txBody>
      </p:sp>
      <p:sp>
        <p:nvSpPr>
          <p:cNvPr id="5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154205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B17C9D0F-08E6-0E57-FE03-C5C492665FA6}"/>
              </a:ext>
            </a:extLst>
          </p:cNvPr>
          <p:cNvSpPr txBox="1">
            <a:spLocks/>
          </p:cNvSpPr>
          <p:nvPr/>
        </p:nvSpPr>
        <p:spPr>
          <a:xfrm>
            <a:off x="530225" y="1248004"/>
            <a:ext cx="11131549" cy="51527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600" b="1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N1: </a:t>
            </a:r>
            <a:r>
              <a:rPr lang="en-US" altLang="ja-JP" sz="3600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Kaito, I want to join the brass band.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600" b="1" dirty="0">
                <a:ea typeface="BIZ UDPゴシック" panose="020B0400000000000000" pitchFamily="50" charset="-128"/>
              </a:rPr>
              <a:t>K1: </a:t>
            </a:r>
            <a:r>
              <a:rPr lang="en-US" altLang="ja-JP" sz="3600" dirty="0">
                <a:ea typeface="BIZ UDPゴシック" panose="020B0400000000000000" pitchFamily="50" charset="-128"/>
              </a:rPr>
              <a:t>Really?  I’m in the band.  </a:t>
            </a:r>
            <a:r>
              <a:rPr lang="en-US" altLang="ja-JP" sz="3600" b="1" dirty="0">
                <a:solidFill>
                  <a:srgbClr val="FF6699"/>
                </a:solidFill>
                <a:ea typeface="BIZ UDPゴシック" panose="020B0400000000000000" pitchFamily="50" charset="-128"/>
              </a:rPr>
              <a:t>What</a:t>
            </a:r>
            <a:r>
              <a:rPr lang="en-US" altLang="ja-JP" sz="3600" dirty="0">
                <a:ea typeface="BIZ UDPゴシック" panose="020B0400000000000000" pitchFamily="50" charset="-128"/>
              </a:rPr>
              <a:t> instrument do you play</a:t>
            </a:r>
            <a:r>
              <a:rPr lang="en-US" altLang="ja-JP" sz="3600" b="1" dirty="0">
                <a:solidFill>
                  <a:srgbClr val="FF6699"/>
                </a:solidFill>
                <a:ea typeface="BIZ UDPゴシック" panose="020B0400000000000000" pitchFamily="50" charset="-128"/>
              </a:rPr>
              <a:t>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600" b="1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N2: </a:t>
            </a:r>
            <a:r>
              <a:rPr lang="en-US" altLang="ja-JP" sz="3600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I play the trumpet.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600" b="1" dirty="0">
                <a:ea typeface="BIZ UDPゴシック" panose="020B0400000000000000" pitchFamily="50" charset="-128"/>
              </a:rPr>
              <a:t>K2: </a:t>
            </a:r>
            <a:r>
              <a:rPr lang="en-US" altLang="ja-JP" sz="3600" dirty="0">
                <a:ea typeface="BIZ UDPゴシック" panose="020B0400000000000000" pitchFamily="50" charset="-128"/>
              </a:rPr>
              <a:t>Great!  We are looking for a trumpeter.  </a:t>
            </a:r>
            <a:r>
              <a:rPr lang="en-US" altLang="ja-JP" sz="3600" b="1" dirty="0">
                <a:solidFill>
                  <a:srgbClr val="FF6699"/>
                </a:solidFill>
                <a:ea typeface="BIZ UDPゴシック" panose="020B0400000000000000" pitchFamily="50" charset="-128"/>
              </a:rPr>
              <a:t>How lucky </a:t>
            </a:r>
            <a:r>
              <a:rPr lang="en-US" altLang="ja-JP" sz="3600" dirty="0">
                <a:ea typeface="BIZ UDPゴシック" panose="020B0400000000000000" pitchFamily="50" charset="-128"/>
              </a:rPr>
              <a:t>we are</a:t>
            </a:r>
            <a:r>
              <a:rPr lang="en-US" altLang="ja-JP" sz="3600" b="1" dirty="0">
                <a:solidFill>
                  <a:srgbClr val="FF6699"/>
                </a:solidFill>
                <a:ea typeface="BIZ UDPゴシック" panose="020B0400000000000000" pitchFamily="50" charset="-128"/>
              </a:rPr>
              <a:t>!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600" b="1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N3: </a:t>
            </a:r>
            <a:r>
              <a:rPr lang="en-US" altLang="ja-JP" sz="3600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I can’t wait to play with you.  </a:t>
            </a:r>
            <a:r>
              <a:rPr lang="en-US" altLang="ja-JP" sz="3600" b="1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Let’s</a:t>
            </a:r>
            <a:r>
              <a:rPr lang="en-US" altLang="ja-JP" sz="3600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 have fun together!</a:t>
            </a:r>
          </a:p>
        </p:txBody>
      </p:sp>
      <p:pic>
        <p:nvPicPr>
          <p:cNvPr id="4" name="L01-1_RolePlaying_A">
            <a:hlinkClick r:id="" action="ppaction://media"/>
            <a:extLst>
              <a:ext uri="{FF2B5EF4-FFF2-40B4-BE49-F238E27FC236}">
                <a16:creationId xmlns:a16="http://schemas.microsoft.com/office/drawing/2014/main" id="{5097E846-03D6-C989-B19E-365AF7FA5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4411" y="193199"/>
            <a:ext cx="487363" cy="487363"/>
          </a:xfrm>
          <a:prstGeom prst="rect">
            <a:avLst/>
          </a:prstGeom>
        </p:spPr>
      </p:pic>
      <p:sp>
        <p:nvSpPr>
          <p:cNvPr id="8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83170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7DD49-6267-3C8A-8236-2A83C1E41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97CC1F9-368E-48EC-85BD-5A893B167E7A}"/>
              </a:ext>
            </a:extLst>
          </p:cNvPr>
          <p:cNvSpPr txBox="1"/>
          <p:nvPr/>
        </p:nvSpPr>
        <p:spPr>
          <a:xfrm>
            <a:off x="1565112" y="1982450"/>
            <a:ext cx="9061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800" dirty="0">
                <a:solidFill>
                  <a:srgbClr val="0096E0"/>
                </a:solidFill>
                <a:latin typeface="Arial Black" panose="020B0A04020102020204" pitchFamily="34" charset="0"/>
              </a:rPr>
              <a:t>Role Playing B</a:t>
            </a:r>
            <a:endParaRPr kumimoji="1" lang="ja-JP" altLang="en-US" sz="8800" dirty="0">
              <a:solidFill>
                <a:srgbClr val="0096E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084382-F113-357E-3B34-F9717B4887DB}"/>
              </a:ext>
            </a:extLst>
          </p:cNvPr>
          <p:cNvSpPr txBox="1"/>
          <p:nvPr/>
        </p:nvSpPr>
        <p:spPr>
          <a:xfrm>
            <a:off x="3358295" y="3840480"/>
            <a:ext cx="55699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/>
              <a:t>You are Noah!</a:t>
            </a:r>
            <a:endParaRPr kumimoji="1" lang="ja-JP" altLang="en-US" sz="66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5148DB-90D9-8459-B472-ECB7EFB1E535}"/>
              </a:ext>
            </a:extLst>
          </p:cNvPr>
          <p:cNvSpPr txBox="1"/>
          <p:nvPr/>
        </p:nvSpPr>
        <p:spPr>
          <a:xfrm>
            <a:off x="3537447" y="4948476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ノアのパートを音読しよう。</a:t>
            </a:r>
          </a:p>
        </p:txBody>
      </p:sp>
      <p:sp>
        <p:nvSpPr>
          <p:cNvPr id="5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19440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62983BF4-8E00-BC6D-2942-91EC62AAFD35}"/>
              </a:ext>
            </a:extLst>
          </p:cNvPr>
          <p:cNvSpPr txBox="1">
            <a:spLocks/>
          </p:cNvSpPr>
          <p:nvPr/>
        </p:nvSpPr>
        <p:spPr>
          <a:xfrm>
            <a:off x="530225" y="1129671"/>
            <a:ext cx="11131549" cy="53679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600" b="1" dirty="0">
                <a:ea typeface="BIZ UDPゴシック" panose="020B0400000000000000" pitchFamily="50" charset="-128"/>
              </a:rPr>
              <a:t>N1: </a:t>
            </a:r>
            <a:r>
              <a:rPr lang="en-US" altLang="ja-JP" sz="3600" dirty="0">
                <a:ea typeface="BIZ UDPゴシック" panose="020B0400000000000000" pitchFamily="50" charset="-128"/>
              </a:rPr>
              <a:t>Kaito, I want to join the brass band.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600" b="1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K1: </a:t>
            </a:r>
            <a:r>
              <a:rPr lang="en-US" altLang="ja-JP" sz="3600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Really?  I’m in the band.  </a:t>
            </a:r>
            <a:r>
              <a:rPr lang="en-US" altLang="ja-JP" sz="3600" b="1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What</a:t>
            </a:r>
            <a:r>
              <a:rPr lang="en-US" altLang="ja-JP" sz="3600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 instrument do you play</a:t>
            </a:r>
            <a:r>
              <a:rPr lang="en-US" altLang="ja-JP" sz="3600" b="1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600" b="1" dirty="0">
                <a:ea typeface="BIZ UDPゴシック" panose="020B0400000000000000" pitchFamily="50" charset="-128"/>
              </a:rPr>
              <a:t>N2: </a:t>
            </a:r>
            <a:r>
              <a:rPr lang="en-US" altLang="ja-JP" sz="3600" dirty="0">
                <a:ea typeface="BIZ UDPゴシック" panose="020B0400000000000000" pitchFamily="50" charset="-128"/>
              </a:rPr>
              <a:t>I play the trumpet.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600" b="1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K2: </a:t>
            </a:r>
            <a:r>
              <a:rPr lang="en-US" altLang="ja-JP" sz="3600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Great!  We are looking for a trumpeter.  </a:t>
            </a:r>
            <a:r>
              <a:rPr lang="en-US" altLang="ja-JP" sz="3600" b="1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How lucky </a:t>
            </a:r>
            <a:r>
              <a:rPr lang="en-US" altLang="ja-JP" sz="3600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we are</a:t>
            </a:r>
            <a:r>
              <a:rPr lang="en-US" altLang="ja-JP" sz="3600" b="1" dirty="0">
                <a:solidFill>
                  <a:schemeClr val="bg1">
                    <a:lumMod val="75000"/>
                  </a:schemeClr>
                </a:solidFill>
                <a:ea typeface="BIZ UDPゴシック" panose="020B0400000000000000" pitchFamily="50" charset="-128"/>
              </a:rPr>
              <a:t>!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altLang="ja-JP" sz="3600" b="1" dirty="0">
                <a:ea typeface="BIZ UDPゴシック" panose="020B0400000000000000" pitchFamily="50" charset="-128"/>
              </a:rPr>
              <a:t>N3: </a:t>
            </a:r>
            <a:r>
              <a:rPr lang="en-US" altLang="ja-JP" sz="3600" dirty="0">
                <a:ea typeface="BIZ UDPゴシック" panose="020B0400000000000000" pitchFamily="50" charset="-128"/>
              </a:rPr>
              <a:t>I can’t wait to play with you.  </a:t>
            </a:r>
            <a:r>
              <a:rPr lang="en-US" altLang="ja-JP" sz="3600" b="1" dirty="0">
                <a:solidFill>
                  <a:srgbClr val="FF6699"/>
                </a:solidFill>
                <a:ea typeface="BIZ UDPゴシック" panose="020B0400000000000000" pitchFamily="50" charset="-128"/>
              </a:rPr>
              <a:t>Let’s</a:t>
            </a:r>
            <a:r>
              <a:rPr lang="en-US" altLang="ja-JP" sz="3600" dirty="0">
                <a:ea typeface="BIZ UDPゴシック" panose="020B0400000000000000" pitchFamily="50" charset="-128"/>
              </a:rPr>
              <a:t> have fun together!</a:t>
            </a:r>
          </a:p>
        </p:txBody>
      </p:sp>
      <p:pic>
        <p:nvPicPr>
          <p:cNvPr id="4" name="L01-1_RolePlaying_B">
            <a:hlinkClick r:id="" action="ppaction://media"/>
            <a:extLst>
              <a:ext uri="{FF2B5EF4-FFF2-40B4-BE49-F238E27FC236}">
                <a16:creationId xmlns:a16="http://schemas.microsoft.com/office/drawing/2014/main" id="{BD40FF5E-AEE0-5D9F-F7C4-7FF74C49C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4411" y="187325"/>
            <a:ext cx="487363" cy="487363"/>
          </a:xfrm>
          <a:prstGeom prst="rect">
            <a:avLst/>
          </a:prstGeom>
        </p:spPr>
      </p:pic>
      <p:sp>
        <p:nvSpPr>
          <p:cNvPr id="8" name="内容解説資料_label"/>
          <p:cNvSpPr txBox="1"/>
          <p:nvPr/>
        </p:nvSpPr>
        <p:spPr>
          <a:xfrm>
            <a:off x="9608280" y="252000"/>
            <a:ext cx="2331720" cy="6457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sz="2700" b="0">
                <a:solidFill>
                  <a:srgbClr val="FF0000"/>
                </a:solidFill>
              </a:rPr>
              <a:t>内容解説資料</a:t>
            </a:r>
          </a:p>
        </p:txBody>
      </p:sp>
    </p:spTree>
    <p:extLst>
      <p:ext uri="{BB962C8B-B14F-4D97-AF65-F5344CB8AC3E}">
        <p14:creationId xmlns:p14="http://schemas.microsoft.com/office/powerpoint/2010/main" val="286804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">
      <a:majorFont>
        <a:latin typeface="Arial"/>
        <a:ea typeface="BIZ UDPゴシック"/>
        <a:cs typeface=""/>
      </a:majorFont>
      <a:minorFont>
        <a:latin typeface="Arial"/>
        <a:ea typeface="BIZ UDP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">
      <a:majorFont>
        <a:latin typeface="Arial"/>
        <a:ea typeface="BIZ UDPゴシック"/>
        <a:cs typeface=""/>
      </a:majorFont>
      <a:minorFont>
        <a:latin typeface="Arial"/>
        <a:ea typeface="BIZ UDP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1779</Words>
  <Application>Microsoft Office PowerPoint</Application>
  <PresentationFormat>ワイド画面</PresentationFormat>
  <Paragraphs>144</Paragraphs>
  <Slides>30</Slides>
  <Notes>0</Notes>
  <HiddenSlides>0</HiddenSlides>
  <MMClips>19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30</vt:i4>
      </vt:variant>
    </vt:vector>
  </HeadingPairs>
  <TitlesOfParts>
    <vt:vector size="40" baseType="lpstr">
      <vt:lpstr>BIZ UDPゴシック</vt:lpstr>
      <vt:lpstr>HiraMaruStd-W3</vt:lpstr>
      <vt:lpstr>UDShinGoPr6N-DeBold</vt:lpstr>
      <vt:lpstr>Arial</vt:lpstr>
      <vt:lpstr>Arial Black</vt:lpstr>
      <vt:lpstr>Arial Rounded MT Bold</vt:lpstr>
      <vt:lpstr>Century Gothic</vt:lpstr>
      <vt:lpstr>デザインの設定</vt:lpstr>
      <vt:lpstr>1_デザインの設定</vt:lpstr>
      <vt:lpstr>2_デザインの設定</vt:lpstr>
      <vt:lpstr>Welcome to our class!</vt:lpstr>
      <vt:lpstr>PowerPoint プレゼンテーション</vt:lpstr>
      <vt:lpstr>1. What is the French word for hello?    2. How many “hellos” can you say in different languages?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“Who plays the hero?”  “Mike does.”</vt:lpstr>
      <vt:lpstr>PowerPoint プレゼンテーション</vt:lpstr>
      <vt:lpstr>PowerPoint プレゼンテーション</vt:lpstr>
      <vt:lpstr>“Whose coat is this?”  “It’s mine.”</vt:lpstr>
      <vt:lpstr>PowerPoint プレゼンテーション</vt:lpstr>
      <vt:lpstr>“You are a student, aren’t you?”  “Yes, I am. / No, I’m not.”</vt:lpstr>
      <vt:lpstr>PowerPoint プレゼンテーション</vt:lpstr>
      <vt:lpstr>“You don’t like cheese, do you?”  “Yes, I do. / No, I don’t.”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>横田 佳奈</cp:lastModifiedBy>
  <cp:revision>1</cp:revision>
  <dcterms:created xsi:type="dcterms:W3CDTF">2024-06-17T06:39:12Z</dcterms:created>
  <dcterms:modified xsi:type="dcterms:W3CDTF">2026-03-25T05:33:43Z</dcterms:modified>
</cp:coreProperties>
</file>